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60"/>
  </p:notesMasterIdLst>
  <p:handoutMasterIdLst>
    <p:handoutMasterId r:id="rId61"/>
  </p:handoutMasterIdLst>
  <p:sldIdLst>
    <p:sldId id="631" r:id="rId2"/>
    <p:sldId id="776" r:id="rId3"/>
    <p:sldId id="777" r:id="rId4"/>
    <p:sldId id="778" r:id="rId5"/>
    <p:sldId id="865" r:id="rId6"/>
    <p:sldId id="866" r:id="rId7"/>
    <p:sldId id="779" r:id="rId8"/>
    <p:sldId id="828" r:id="rId9"/>
    <p:sldId id="842" r:id="rId10"/>
    <p:sldId id="844" r:id="rId11"/>
    <p:sldId id="845" r:id="rId12"/>
    <p:sldId id="846" r:id="rId13"/>
    <p:sldId id="794" r:id="rId14"/>
    <p:sldId id="795" r:id="rId15"/>
    <p:sldId id="566" r:id="rId16"/>
    <p:sldId id="664" r:id="rId17"/>
    <p:sldId id="665" r:id="rId18"/>
    <p:sldId id="529" r:id="rId19"/>
    <p:sldId id="847" r:id="rId20"/>
    <p:sldId id="848" r:id="rId21"/>
    <p:sldId id="849" r:id="rId22"/>
    <p:sldId id="850" r:id="rId23"/>
    <p:sldId id="530" r:id="rId24"/>
    <p:sldId id="686" r:id="rId25"/>
    <p:sldId id="811" r:id="rId26"/>
    <p:sldId id="817" r:id="rId27"/>
    <p:sldId id="818" r:id="rId28"/>
    <p:sldId id="831" r:id="rId29"/>
    <p:sldId id="832" r:id="rId30"/>
    <p:sldId id="833" r:id="rId31"/>
    <p:sldId id="834" r:id="rId32"/>
    <p:sldId id="835" r:id="rId33"/>
    <p:sldId id="836" r:id="rId34"/>
    <p:sldId id="837" r:id="rId35"/>
    <p:sldId id="838" r:id="rId36"/>
    <p:sldId id="839" r:id="rId37"/>
    <p:sldId id="840" r:id="rId38"/>
    <p:sldId id="702" r:id="rId39"/>
    <p:sldId id="809" r:id="rId40"/>
    <p:sldId id="820" r:id="rId41"/>
    <p:sldId id="822" r:id="rId42"/>
    <p:sldId id="723" r:id="rId43"/>
    <p:sldId id="724" r:id="rId44"/>
    <p:sldId id="851" r:id="rId45"/>
    <p:sldId id="852" r:id="rId46"/>
    <p:sldId id="853" r:id="rId47"/>
    <p:sldId id="854" r:id="rId48"/>
    <p:sldId id="855" r:id="rId49"/>
    <p:sldId id="856" r:id="rId50"/>
    <p:sldId id="857" r:id="rId51"/>
    <p:sldId id="858" r:id="rId52"/>
    <p:sldId id="859" r:id="rId53"/>
    <p:sldId id="860" r:id="rId54"/>
    <p:sldId id="861" r:id="rId55"/>
    <p:sldId id="868" r:id="rId56"/>
    <p:sldId id="869" r:id="rId57"/>
    <p:sldId id="862" r:id="rId58"/>
    <p:sldId id="863" r:id="rId59"/>
  </p:sldIdLst>
  <p:sldSz cx="9144000" cy="6858000" type="screen4x3"/>
  <p:notesSz cx="6797675" cy="9926638"/>
  <p:defaultTextStyle>
    <a:defPPr>
      <a:defRPr lang="el-GR"/>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CCECFF"/>
    <a:srgbClr val="BBE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05" autoAdjust="0"/>
    <p:restoredTop sz="94638" autoAdjust="0"/>
  </p:normalViewPr>
  <p:slideViewPr>
    <p:cSldViewPr>
      <p:cViewPr varScale="1">
        <p:scale>
          <a:sx n="103" d="100"/>
          <a:sy n="103" d="100"/>
        </p:scale>
        <p:origin x="-115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2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B42CAF-3A4C-4DFB-AFDD-818128D6B55F}" type="doc">
      <dgm:prSet loTypeId="urn:microsoft.com/office/officeart/2005/8/layout/cycle3" loCatId="cycle" qsTypeId="urn:microsoft.com/office/officeart/2005/8/quickstyle/simple3" qsCatId="simple" csTypeId="urn:microsoft.com/office/officeart/2005/8/colors/accent1_2" csCatId="accent1" phldr="1"/>
      <dgm:spPr/>
      <dgm:t>
        <a:bodyPr/>
        <a:lstStyle/>
        <a:p>
          <a:endParaRPr lang="el-GR"/>
        </a:p>
      </dgm:t>
    </dgm:pt>
    <dgm:pt modelId="{5D7F17A1-D5F6-46F6-832B-E1F176D343EB}">
      <dgm:prSet phldrT="[Text]" custT="1"/>
      <dgm:spPr/>
      <dgm:t>
        <a:bodyPr/>
        <a:lstStyle/>
        <a:p>
          <a:r>
            <a:rPr lang="el-GR" sz="1400" b="1" dirty="0" smtClean="0"/>
            <a:t>Περιγραφή της προβλεπόμενης επεξεργασίας</a:t>
          </a:r>
          <a:endParaRPr lang="el-GR" sz="1400" b="1" dirty="0"/>
        </a:p>
      </dgm:t>
    </dgm:pt>
    <dgm:pt modelId="{096571A2-71A7-4B94-BB7F-50ED920F625B}" type="parTrans" cxnId="{083511C7-788C-4370-B1FF-362481D00E8A}">
      <dgm:prSet/>
      <dgm:spPr/>
      <dgm:t>
        <a:bodyPr/>
        <a:lstStyle/>
        <a:p>
          <a:endParaRPr lang="el-GR"/>
        </a:p>
      </dgm:t>
    </dgm:pt>
    <dgm:pt modelId="{E58575F0-0B7D-4420-B439-FB029D2DC576}" type="sibTrans" cxnId="{083511C7-788C-4370-B1FF-362481D00E8A}">
      <dgm:prSet/>
      <dgm:spPr/>
      <dgm:t>
        <a:bodyPr/>
        <a:lstStyle/>
        <a:p>
          <a:endParaRPr lang="el-GR"/>
        </a:p>
      </dgm:t>
    </dgm:pt>
    <dgm:pt modelId="{3F101997-E17D-4995-9700-BDFCC78CD545}">
      <dgm:prSet phldrT="[Text]" custT="1"/>
      <dgm:spPr/>
      <dgm:t>
        <a:bodyPr/>
        <a:lstStyle/>
        <a:p>
          <a:r>
            <a:rPr lang="el-GR" sz="1400" b="1" dirty="0" smtClean="0"/>
            <a:t>Εκτίμηση της αναγκαιότητας και της αναλογικότητας</a:t>
          </a:r>
          <a:endParaRPr lang="el-GR" sz="1400" b="1" dirty="0"/>
        </a:p>
      </dgm:t>
    </dgm:pt>
    <dgm:pt modelId="{9ABE724D-A2F3-4F2F-A522-BC7E3514A418}" type="parTrans" cxnId="{940FF029-D86C-412F-BAFF-6E53C6BB9BCC}">
      <dgm:prSet/>
      <dgm:spPr/>
      <dgm:t>
        <a:bodyPr/>
        <a:lstStyle/>
        <a:p>
          <a:endParaRPr lang="el-GR"/>
        </a:p>
      </dgm:t>
    </dgm:pt>
    <dgm:pt modelId="{209603BE-A604-4564-8608-684A89FD3E8F}" type="sibTrans" cxnId="{940FF029-D86C-412F-BAFF-6E53C6BB9BCC}">
      <dgm:prSet/>
      <dgm:spPr/>
      <dgm:t>
        <a:bodyPr/>
        <a:lstStyle/>
        <a:p>
          <a:endParaRPr lang="el-GR"/>
        </a:p>
      </dgm:t>
    </dgm:pt>
    <dgm:pt modelId="{D9FFD542-5B8E-400B-AE3A-EB7324CF56E3}">
      <dgm:prSet phldrT="[Text]" custT="1"/>
      <dgm:spPr/>
      <dgm:t>
        <a:bodyPr/>
        <a:lstStyle/>
        <a:p>
          <a:r>
            <a:rPr lang="el-GR" sz="1400" b="1" dirty="0" smtClean="0"/>
            <a:t>Μέτρα που προβλέπονται ήδη</a:t>
          </a:r>
          <a:endParaRPr lang="el-GR" sz="1400" b="1" dirty="0"/>
        </a:p>
      </dgm:t>
    </dgm:pt>
    <dgm:pt modelId="{C7BBA764-C964-4539-8274-E67EF95DABC4}" type="parTrans" cxnId="{04C67177-3C0E-41D6-84CC-D510E756D261}">
      <dgm:prSet/>
      <dgm:spPr/>
      <dgm:t>
        <a:bodyPr/>
        <a:lstStyle/>
        <a:p>
          <a:endParaRPr lang="el-GR"/>
        </a:p>
      </dgm:t>
    </dgm:pt>
    <dgm:pt modelId="{E613CE5F-718F-4B37-91F7-3E62E6090CBB}" type="sibTrans" cxnId="{04C67177-3C0E-41D6-84CC-D510E756D261}">
      <dgm:prSet/>
      <dgm:spPr/>
      <dgm:t>
        <a:bodyPr/>
        <a:lstStyle/>
        <a:p>
          <a:endParaRPr lang="el-GR"/>
        </a:p>
      </dgm:t>
    </dgm:pt>
    <dgm:pt modelId="{9F877112-60FC-40C8-9A31-B62F5529655D}">
      <dgm:prSet phldrT="[Text]" custT="1"/>
      <dgm:spPr/>
      <dgm:t>
        <a:bodyPr/>
        <a:lstStyle/>
        <a:p>
          <a:r>
            <a:rPr lang="el-GR" sz="1400" b="1" dirty="0" smtClean="0"/>
            <a:t>Εκτίμηση των κινδύνων για τα δικαιώματα και τις ελευθερίες</a:t>
          </a:r>
          <a:endParaRPr lang="el-GR" sz="1400" b="1" dirty="0"/>
        </a:p>
      </dgm:t>
    </dgm:pt>
    <dgm:pt modelId="{9F436A86-89AC-44B6-A567-AD553D2A9DF7}" type="parTrans" cxnId="{80849243-4B21-45FE-A929-AFF2E1C1D5C1}">
      <dgm:prSet/>
      <dgm:spPr/>
      <dgm:t>
        <a:bodyPr/>
        <a:lstStyle/>
        <a:p>
          <a:endParaRPr lang="el-GR"/>
        </a:p>
      </dgm:t>
    </dgm:pt>
    <dgm:pt modelId="{7F8AA01E-FFBC-4CC2-AF9A-9C734C86F88B}" type="sibTrans" cxnId="{80849243-4B21-45FE-A929-AFF2E1C1D5C1}">
      <dgm:prSet/>
      <dgm:spPr/>
      <dgm:t>
        <a:bodyPr/>
        <a:lstStyle/>
        <a:p>
          <a:endParaRPr lang="el-GR"/>
        </a:p>
      </dgm:t>
    </dgm:pt>
    <dgm:pt modelId="{1E0AF7B1-4015-4C68-9211-5C052E63BD47}">
      <dgm:prSet custT="1"/>
      <dgm:spPr/>
      <dgm:t>
        <a:bodyPr/>
        <a:lstStyle/>
        <a:p>
          <a:r>
            <a:rPr lang="el-GR" sz="1400" b="1" dirty="0" smtClean="0"/>
            <a:t>Προβλεπόμενα μέτρα για την αντιμετώπιση των κινδύνων</a:t>
          </a:r>
          <a:endParaRPr lang="el-GR" sz="1400" b="1" dirty="0"/>
        </a:p>
      </dgm:t>
    </dgm:pt>
    <dgm:pt modelId="{D43B2410-D25B-4AF2-A1E8-82DD68AF4123}" type="parTrans" cxnId="{85520CA4-09B4-45B9-9884-B24EDFDA932D}">
      <dgm:prSet/>
      <dgm:spPr/>
      <dgm:t>
        <a:bodyPr/>
        <a:lstStyle/>
        <a:p>
          <a:endParaRPr lang="el-GR"/>
        </a:p>
      </dgm:t>
    </dgm:pt>
    <dgm:pt modelId="{B0C39B2B-6C78-4978-BCDD-154CDC91F7FA}" type="sibTrans" cxnId="{85520CA4-09B4-45B9-9884-B24EDFDA932D}">
      <dgm:prSet/>
      <dgm:spPr/>
      <dgm:t>
        <a:bodyPr/>
        <a:lstStyle/>
        <a:p>
          <a:endParaRPr lang="el-GR"/>
        </a:p>
      </dgm:t>
    </dgm:pt>
    <dgm:pt modelId="{2703113D-D2F7-45C3-B508-F3E5CC546B65}">
      <dgm:prSet custT="1"/>
      <dgm:spPr/>
      <dgm:t>
        <a:bodyPr/>
        <a:lstStyle/>
        <a:p>
          <a:r>
            <a:rPr lang="el-GR" sz="1400" b="1" dirty="0" smtClean="0"/>
            <a:t>Τεκμηρίωση</a:t>
          </a:r>
          <a:endParaRPr lang="el-GR" sz="1400" b="1" dirty="0"/>
        </a:p>
      </dgm:t>
    </dgm:pt>
    <dgm:pt modelId="{8E50B8C9-8506-4364-B2B2-603A795CCCAB}" type="parTrans" cxnId="{A1AFDA67-1D33-42C2-98A7-14C23260E4F8}">
      <dgm:prSet/>
      <dgm:spPr/>
      <dgm:t>
        <a:bodyPr/>
        <a:lstStyle/>
        <a:p>
          <a:endParaRPr lang="el-GR"/>
        </a:p>
      </dgm:t>
    </dgm:pt>
    <dgm:pt modelId="{3739D513-9695-4A79-925D-E7E178DCA759}" type="sibTrans" cxnId="{A1AFDA67-1D33-42C2-98A7-14C23260E4F8}">
      <dgm:prSet/>
      <dgm:spPr/>
      <dgm:t>
        <a:bodyPr/>
        <a:lstStyle/>
        <a:p>
          <a:endParaRPr lang="el-GR"/>
        </a:p>
      </dgm:t>
    </dgm:pt>
    <dgm:pt modelId="{FEF6561C-215D-4582-A5DF-CE55C3AA49B8}">
      <dgm:prSet custT="1"/>
      <dgm:spPr/>
      <dgm:t>
        <a:bodyPr/>
        <a:lstStyle/>
        <a:p>
          <a:r>
            <a:rPr lang="el-GR" sz="1400" b="1" dirty="0" smtClean="0"/>
            <a:t>Παρακολούθηση και επανεξέταση</a:t>
          </a:r>
          <a:endParaRPr lang="el-GR" sz="1400" b="1" dirty="0"/>
        </a:p>
      </dgm:t>
    </dgm:pt>
    <dgm:pt modelId="{19AC13D3-2C13-453C-966C-7B0F50916ED8}" type="parTrans" cxnId="{BA9355C2-082B-4067-B4F0-D96C30CA71A7}">
      <dgm:prSet/>
      <dgm:spPr/>
      <dgm:t>
        <a:bodyPr/>
        <a:lstStyle/>
        <a:p>
          <a:endParaRPr lang="el-GR"/>
        </a:p>
      </dgm:t>
    </dgm:pt>
    <dgm:pt modelId="{E96DD972-36EE-434F-9E21-5A48AB5E88F0}" type="sibTrans" cxnId="{BA9355C2-082B-4067-B4F0-D96C30CA71A7}">
      <dgm:prSet/>
      <dgm:spPr/>
      <dgm:t>
        <a:bodyPr/>
        <a:lstStyle/>
        <a:p>
          <a:endParaRPr lang="el-GR"/>
        </a:p>
      </dgm:t>
    </dgm:pt>
    <dgm:pt modelId="{A33BFB3F-C94D-47D4-B098-0F31312B9EF0}" type="pres">
      <dgm:prSet presAssocID="{AFB42CAF-3A4C-4DFB-AFDD-818128D6B55F}" presName="Name0" presStyleCnt="0">
        <dgm:presLayoutVars>
          <dgm:dir/>
          <dgm:resizeHandles val="exact"/>
        </dgm:presLayoutVars>
      </dgm:prSet>
      <dgm:spPr/>
      <dgm:t>
        <a:bodyPr/>
        <a:lstStyle/>
        <a:p>
          <a:endParaRPr lang="el-GR"/>
        </a:p>
      </dgm:t>
    </dgm:pt>
    <dgm:pt modelId="{162D0719-53DF-4A23-8357-BDE1BE862230}" type="pres">
      <dgm:prSet presAssocID="{AFB42CAF-3A4C-4DFB-AFDD-818128D6B55F}" presName="cycle" presStyleCnt="0"/>
      <dgm:spPr/>
    </dgm:pt>
    <dgm:pt modelId="{AB7277B9-4123-43E1-A548-0585C09699D0}" type="pres">
      <dgm:prSet presAssocID="{5D7F17A1-D5F6-46F6-832B-E1F176D343EB}" presName="nodeFirstNode" presStyleLbl="node1" presStyleIdx="0" presStyleCnt="7">
        <dgm:presLayoutVars>
          <dgm:bulletEnabled val="1"/>
        </dgm:presLayoutVars>
      </dgm:prSet>
      <dgm:spPr/>
      <dgm:t>
        <a:bodyPr/>
        <a:lstStyle/>
        <a:p>
          <a:endParaRPr lang="el-GR"/>
        </a:p>
      </dgm:t>
    </dgm:pt>
    <dgm:pt modelId="{919EEC4B-2EBA-4B3C-A2E5-8406B65E84AD}" type="pres">
      <dgm:prSet presAssocID="{E58575F0-0B7D-4420-B439-FB029D2DC576}" presName="sibTransFirstNode" presStyleLbl="bgShp" presStyleIdx="0" presStyleCnt="1"/>
      <dgm:spPr/>
      <dgm:t>
        <a:bodyPr/>
        <a:lstStyle/>
        <a:p>
          <a:endParaRPr lang="el-GR"/>
        </a:p>
      </dgm:t>
    </dgm:pt>
    <dgm:pt modelId="{0519CB81-A563-4C77-B4B8-F4FECFF81577}" type="pres">
      <dgm:prSet presAssocID="{3F101997-E17D-4995-9700-BDFCC78CD545}" presName="nodeFollowingNodes" presStyleLbl="node1" presStyleIdx="1" presStyleCnt="7">
        <dgm:presLayoutVars>
          <dgm:bulletEnabled val="1"/>
        </dgm:presLayoutVars>
      </dgm:prSet>
      <dgm:spPr/>
      <dgm:t>
        <a:bodyPr/>
        <a:lstStyle/>
        <a:p>
          <a:endParaRPr lang="el-GR"/>
        </a:p>
      </dgm:t>
    </dgm:pt>
    <dgm:pt modelId="{624B9A9C-F2D6-4EB8-8E32-425A5CA6AAA9}" type="pres">
      <dgm:prSet presAssocID="{D9FFD542-5B8E-400B-AE3A-EB7324CF56E3}" presName="nodeFollowingNodes" presStyleLbl="node1" presStyleIdx="2" presStyleCnt="7">
        <dgm:presLayoutVars>
          <dgm:bulletEnabled val="1"/>
        </dgm:presLayoutVars>
      </dgm:prSet>
      <dgm:spPr/>
      <dgm:t>
        <a:bodyPr/>
        <a:lstStyle/>
        <a:p>
          <a:endParaRPr lang="el-GR"/>
        </a:p>
      </dgm:t>
    </dgm:pt>
    <dgm:pt modelId="{C40F2D8F-3FD8-4F82-A83B-ED4B44502F53}" type="pres">
      <dgm:prSet presAssocID="{9F877112-60FC-40C8-9A31-B62F5529655D}" presName="nodeFollowingNodes" presStyleLbl="node1" presStyleIdx="3" presStyleCnt="7">
        <dgm:presLayoutVars>
          <dgm:bulletEnabled val="1"/>
        </dgm:presLayoutVars>
      </dgm:prSet>
      <dgm:spPr/>
      <dgm:t>
        <a:bodyPr/>
        <a:lstStyle/>
        <a:p>
          <a:endParaRPr lang="el-GR"/>
        </a:p>
      </dgm:t>
    </dgm:pt>
    <dgm:pt modelId="{8DFD75C5-F39F-4CB1-8A48-F03D0BA655FF}" type="pres">
      <dgm:prSet presAssocID="{1E0AF7B1-4015-4C68-9211-5C052E63BD47}" presName="nodeFollowingNodes" presStyleLbl="node1" presStyleIdx="4" presStyleCnt="7">
        <dgm:presLayoutVars>
          <dgm:bulletEnabled val="1"/>
        </dgm:presLayoutVars>
      </dgm:prSet>
      <dgm:spPr/>
      <dgm:t>
        <a:bodyPr/>
        <a:lstStyle/>
        <a:p>
          <a:endParaRPr lang="el-GR"/>
        </a:p>
      </dgm:t>
    </dgm:pt>
    <dgm:pt modelId="{2200B732-4190-45E1-B626-2D258D0C5476}" type="pres">
      <dgm:prSet presAssocID="{2703113D-D2F7-45C3-B508-F3E5CC546B65}" presName="nodeFollowingNodes" presStyleLbl="node1" presStyleIdx="5" presStyleCnt="7">
        <dgm:presLayoutVars>
          <dgm:bulletEnabled val="1"/>
        </dgm:presLayoutVars>
      </dgm:prSet>
      <dgm:spPr/>
      <dgm:t>
        <a:bodyPr/>
        <a:lstStyle/>
        <a:p>
          <a:endParaRPr lang="el-GR"/>
        </a:p>
      </dgm:t>
    </dgm:pt>
    <dgm:pt modelId="{E45B49E2-A286-4549-A710-2FD942EEAD50}" type="pres">
      <dgm:prSet presAssocID="{FEF6561C-215D-4582-A5DF-CE55C3AA49B8}" presName="nodeFollowingNodes" presStyleLbl="node1" presStyleIdx="6" presStyleCnt="7">
        <dgm:presLayoutVars>
          <dgm:bulletEnabled val="1"/>
        </dgm:presLayoutVars>
      </dgm:prSet>
      <dgm:spPr/>
      <dgm:t>
        <a:bodyPr/>
        <a:lstStyle/>
        <a:p>
          <a:endParaRPr lang="el-GR"/>
        </a:p>
      </dgm:t>
    </dgm:pt>
  </dgm:ptLst>
  <dgm:cxnLst>
    <dgm:cxn modelId="{B5AA0C94-7FEC-4A0A-BF74-F5786C612437}" type="presOf" srcId="{2703113D-D2F7-45C3-B508-F3E5CC546B65}" destId="{2200B732-4190-45E1-B626-2D258D0C5476}" srcOrd="0" destOrd="0" presId="urn:microsoft.com/office/officeart/2005/8/layout/cycle3"/>
    <dgm:cxn modelId="{799A1AE9-124D-4FE3-8FFB-5975CB3E5510}" type="presOf" srcId="{FEF6561C-215D-4582-A5DF-CE55C3AA49B8}" destId="{E45B49E2-A286-4549-A710-2FD942EEAD50}" srcOrd="0" destOrd="0" presId="urn:microsoft.com/office/officeart/2005/8/layout/cycle3"/>
    <dgm:cxn modelId="{85520CA4-09B4-45B9-9884-B24EDFDA932D}" srcId="{AFB42CAF-3A4C-4DFB-AFDD-818128D6B55F}" destId="{1E0AF7B1-4015-4C68-9211-5C052E63BD47}" srcOrd="4" destOrd="0" parTransId="{D43B2410-D25B-4AF2-A1E8-82DD68AF4123}" sibTransId="{B0C39B2B-6C78-4978-BCDD-154CDC91F7FA}"/>
    <dgm:cxn modelId="{33E6CFD1-445B-4FF9-A7BF-2C33024AE407}" type="presOf" srcId="{AFB42CAF-3A4C-4DFB-AFDD-818128D6B55F}" destId="{A33BFB3F-C94D-47D4-B098-0F31312B9EF0}" srcOrd="0" destOrd="0" presId="urn:microsoft.com/office/officeart/2005/8/layout/cycle3"/>
    <dgm:cxn modelId="{04C67177-3C0E-41D6-84CC-D510E756D261}" srcId="{AFB42CAF-3A4C-4DFB-AFDD-818128D6B55F}" destId="{D9FFD542-5B8E-400B-AE3A-EB7324CF56E3}" srcOrd="2" destOrd="0" parTransId="{C7BBA764-C964-4539-8274-E67EF95DABC4}" sibTransId="{E613CE5F-718F-4B37-91F7-3E62E6090CBB}"/>
    <dgm:cxn modelId="{8E20355B-2B96-4AC1-97AB-008A60AE1AD1}" type="presOf" srcId="{9F877112-60FC-40C8-9A31-B62F5529655D}" destId="{C40F2D8F-3FD8-4F82-A83B-ED4B44502F53}" srcOrd="0" destOrd="0" presId="urn:microsoft.com/office/officeart/2005/8/layout/cycle3"/>
    <dgm:cxn modelId="{80849243-4B21-45FE-A929-AFF2E1C1D5C1}" srcId="{AFB42CAF-3A4C-4DFB-AFDD-818128D6B55F}" destId="{9F877112-60FC-40C8-9A31-B62F5529655D}" srcOrd="3" destOrd="0" parTransId="{9F436A86-89AC-44B6-A567-AD553D2A9DF7}" sibTransId="{7F8AA01E-FFBC-4CC2-AF9A-9C734C86F88B}"/>
    <dgm:cxn modelId="{083511C7-788C-4370-B1FF-362481D00E8A}" srcId="{AFB42CAF-3A4C-4DFB-AFDD-818128D6B55F}" destId="{5D7F17A1-D5F6-46F6-832B-E1F176D343EB}" srcOrd="0" destOrd="0" parTransId="{096571A2-71A7-4B94-BB7F-50ED920F625B}" sibTransId="{E58575F0-0B7D-4420-B439-FB029D2DC576}"/>
    <dgm:cxn modelId="{429C145C-FCF8-49D4-A630-E2AD44CF099F}" type="presOf" srcId="{D9FFD542-5B8E-400B-AE3A-EB7324CF56E3}" destId="{624B9A9C-F2D6-4EB8-8E32-425A5CA6AAA9}" srcOrd="0" destOrd="0" presId="urn:microsoft.com/office/officeart/2005/8/layout/cycle3"/>
    <dgm:cxn modelId="{19DB32B0-862D-4463-BD43-C4F6EB2DCC1D}" type="presOf" srcId="{3F101997-E17D-4995-9700-BDFCC78CD545}" destId="{0519CB81-A563-4C77-B4B8-F4FECFF81577}" srcOrd="0" destOrd="0" presId="urn:microsoft.com/office/officeart/2005/8/layout/cycle3"/>
    <dgm:cxn modelId="{92D6D9FF-6174-462A-B0AF-BCDABBF6E003}" type="presOf" srcId="{1E0AF7B1-4015-4C68-9211-5C052E63BD47}" destId="{8DFD75C5-F39F-4CB1-8A48-F03D0BA655FF}" srcOrd="0" destOrd="0" presId="urn:microsoft.com/office/officeart/2005/8/layout/cycle3"/>
    <dgm:cxn modelId="{A1AFDA67-1D33-42C2-98A7-14C23260E4F8}" srcId="{AFB42CAF-3A4C-4DFB-AFDD-818128D6B55F}" destId="{2703113D-D2F7-45C3-B508-F3E5CC546B65}" srcOrd="5" destOrd="0" parTransId="{8E50B8C9-8506-4364-B2B2-603A795CCCAB}" sibTransId="{3739D513-9695-4A79-925D-E7E178DCA759}"/>
    <dgm:cxn modelId="{BA9355C2-082B-4067-B4F0-D96C30CA71A7}" srcId="{AFB42CAF-3A4C-4DFB-AFDD-818128D6B55F}" destId="{FEF6561C-215D-4582-A5DF-CE55C3AA49B8}" srcOrd="6" destOrd="0" parTransId="{19AC13D3-2C13-453C-966C-7B0F50916ED8}" sibTransId="{E96DD972-36EE-434F-9E21-5A48AB5E88F0}"/>
    <dgm:cxn modelId="{B3EA2A05-528E-4A6D-810D-9E689C7C6EA9}" type="presOf" srcId="{E58575F0-0B7D-4420-B439-FB029D2DC576}" destId="{919EEC4B-2EBA-4B3C-A2E5-8406B65E84AD}" srcOrd="0" destOrd="0" presId="urn:microsoft.com/office/officeart/2005/8/layout/cycle3"/>
    <dgm:cxn modelId="{940FF029-D86C-412F-BAFF-6E53C6BB9BCC}" srcId="{AFB42CAF-3A4C-4DFB-AFDD-818128D6B55F}" destId="{3F101997-E17D-4995-9700-BDFCC78CD545}" srcOrd="1" destOrd="0" parTransId="{9ABE724D-A2F3-4F2F-A522-BC7E3514A418}" sibTransId="{209603BE-A604-4564-8608-684A89FD3E8F}"/>
    <dgm:cxn modelId="{327D94B5-E506-405C-9C01-14AE3EF32832}" type="presOf" srcId="{5D7F17A1-D5F6-46F6-832B-E1F176D343EB}" destId="{AB7277B9-4123-43E1-A548-0585C09699D0}" srcOrd="0" destOrd="0" presId="urn:microsoft.com/office/officeart/2005/8/layout/cycle3"/>
    <dgm:cxn modelId="{03FC3AA6-5758-4D01-B203-491867146D34}" type="presParOf" srcId="{A33BFB3F-C94D-47D4-B098-0F31312B9EF0}" destId="{162D0719-53DF-4A23-8357-BDE1BE862230}" srcOrd="0" destOrd="0" presId="urn:microsoft.com/office/officeart/2005/8/layout/cycle3"/>
    <dgm:cxn modelId="{E4F6F9BD-975B-4963-8A6B-57086031B817}" type="presParOf" srcId="{162D0719-53DF-4A23-8357-BDE1BE862230}" destId="{AB7277B9-4123-43E1-A548-0585C09699D0}" srcOrd="0" destOrd="0" presId="urn:microsoft.com/office/officeart/2005/8/layout/cycle3"/>
    <dgm:cxn modelId="{0CEE0121-7E3C-4F5A-A6C1-DAF5032AA195}" type="presParOf" srcId="{162D0719-53DF-4A23-8357-BDE1BE862230}" destId="{919EEC4B-2EBA-4B3C-A2E5-8406B65E84AD}" srcOrd="1" destOrd="0" presId="urn:microsoft.com/office/officeart/2005/8/layout/cycle3"/>
    <dgm:cxn modelId="{B1515DDA-526F-4641-9E43-03B1F1CCEEBF}" type="presParOf" srcId="{162D0719-53DF-4A23-8357-BDE1BE862230}" destId="{0519CB81-A563-4C77-B4B8-F4FECFF81577}" srcOrd="2" destOrd="0" presId="urn:microsoft.com/office/officeart/2005/8/layout/cycle3"/>
    <dgm:cxn modelId="{3727ECED-AD8D-4090-81E5-2E9B2EDC7FC6}" type="presParOf" srcId="{162D0719-53DF-4A23-8357-BDE1BE862230}" destId="{624B9A9C-F2D6-4EB8-8E32-425A5CA6AAA9}" srcOrd="3" destOrd="0" presId="urn:microsoft.com/office/officeart/2005/8/layout/cycle3"/>
    <dgm:cxn modelId="{B28683F8-059B-4858-9180-32A2E544E005}" type="presParOf" srcId="{162D0719-53DF-4A23-8357-BDE1BE862230}" destId="{C40F2D8F-3FD8-4F82-A83B-ED4B44502F53}" srcOrd="4" destOrd="0" presId="urn:microsoft.com/office/officeart/2005/8/layout/cycle3"/>
    <dgm:cxn modelId="{C5B9EFE3-41DE-487A-8AEF-E5A6804CFB85}" type="presParOf" srcId="{162D0719-53DF-4A23-8357-BDE1BE862230}" destId="{8DFD75C5-F39F-4CB1-8A48-F03D0BA655FF}" srcOrd="5" destOrd="0" presId="urn:microsoft.com/office/officeart/2005/8/layout/cycle3"/>
    <dgm:cxn modelId="{8539AB53-37FA-445C-A9D3-3C5306DE4F87}" type="presParOf" srcId="{162D0719-53DF-4A23-8357-BDE1BE862230}" destId="{2200B732-4190-45E1-B626-2D258D0C5476}" srcOrd="6" destOrd="0" presId="urn:microsoft.com/office/officeart/2005/8/layout/cycle3"/>
    <dgm:cxn modelId="{106701B2-D514-4DF4-86D5-1682B19085AF}" type="presParOf" srcId="{162D0719-53DF-4A23-8357-BDE1BE862230}" destId="{E45B49E2-A286-4549-A710-2FD942EEAD50}"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EEC4B-2EBA-4B3C-A2E5-8406B65E84AD}">
      <dsp:nvSpPr>
        <dsp:cNvPr id="0" name=""/>
        <dsp:cNvSpPr/>
      </dsp:nvSpPr>
      <dsp:spPr>
        <a:xfrm>
          <a:off x="1426527" y="-34700"/>
          <a:ext cx="5427864" cy="5427864"/>
        </a:xfrm>
        <a:prstGeom prst="circularArrow">
          <a:avLst>
            <a:gd name="adj1" fmla="val 5544"/>
            <a:gd name="adj2" fmla="val 330680"/>
            <a:gd name="adj3" fmla="val 14502027"/>
            <a:gd name="adj4" fmla="val 16958099"/>
            <a:gd name="adj5" fmla="val 5757"/>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AB7277B9-4123-43E1-A548-0585C09699D0}">
      <dsp:nvSpPr>
        <dsp:cNvPr id="0" name=""/>
        <dsp:cNvSpPr/>
      </dsp:nvSpPr>
      <dsp:spPr>
        <a:xfrm>
          <a:off x="3287298" y="1668"/>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Περιγραφή της προβλεπόμενης επεξεργασίας</a:t>
          </a:r>
          <a:endParaRPr lang="el-GR" sz="1400" b="1" kern="1200" dirty="0"/>
        </a:p>
      </dsp:txBody>
      <dsp:txXfrm>
        <a:off x="3328946" y="43316"/>
        <a:ext cx="1623026" cy="769865"/>
      </dsp:txXfrm>
    </dsp:sp>
    <dsp:sp modelId="{0519CB81-A563-4C77-B4B8-F4FECFF81577}">
      <dsp:nvSpPr>
        <dsp:cNvPr id="0" name=""/>
        <dsp:cNvSpPr/>
      </dsp:nvSpPr>
      <dsp:spPr>
        <a:xfrm>
          <a:off x="5096968" y="873159"/>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Εκτίμηση της αναγκαιότητας και της αναλογικότητας</a:t>
          </a:r>
          <a:endParaRPr lang="el-GR" sz="1400" b="1" kern="1200" dirty="0"/>
        </a:p>
      </dsp:txBody>
      <dsp:txXfrm>
        <a:off x="5138616" y="914807"/>
        <a:ext cx="1623026" cy="769865"/>
      </dsp:txXfrm>
    </dsp:sp>
    <dsp:sp modelId="{624B9A9C-F2D6-4EB8-8E32-425A5CA6AAA9}">
      <dsp:nvSpPr>
        <dsp:cNvPr id="0" name=""/>
        <dsp:cNvSpPr/>
      </dsp:nvSpPr>
      <dsp:spPr>
        <a:xfrm>
          <a:off x="5543919" y="2831381"/>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Μέτρα που προβλέπονται ήδη</a:t>
          </a:r>
          <a:endParaRPr lang="el-GR" sz="1400" b="1" kern="1200" dirty="0"/>
        </a:p>
      </dsp:txBody>
      <dsp:txXfrm>
        <a:off x="5585567" y="2873029"/>
        <a:ext cx="1623026" cy="769865"/>
      </dsp:txXfrm>
    </dsp:sp>
    <dsp:sp modelId="{C40F2D8F-3FD8-4F82-A83B-ED4B44502F53}">
      <dsp:nvSpPr>
        <dsp:cNvPr id="0" name=""/>
        <dsp:cNvSpPr/>
      </dsp:nvSpPr>
      <dsp:spPr>
        <a:xfrm>
          <a:off x="4291589" y="4401754"/>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Εκτίμηση των κινδύνων για τα δικαιώματα και τις ελευθερίες</a:t>
          </a:r>
          <a:endParaRPr lang="el-GR" sz="1400" b="1" kern="1200" dirty="0"/>
        </a:p>
      </dsp:txBody>
      <dsp:txXfrm>
        <a:off x="4333237" y="4443402"/>
        <a:ext cx="1623026" cy="769865"/>
      </dsp:txXfrm>
    </dsp:sp>
    <dsp:sp modelId="{8DFD75C5-F39F-4CB1-8A48-F03D0BA655FF}">
      <dsp:nvSpPr>
        <dsp:cNvPr id="0" name=""/>
        <dsp:cNvSpPr/>
      </dsp:nvSpPr>
      <dsp:spPr>
        <a:xfrm>
          <a:off x="2283008" y="4401754"/>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Προβλεπόμενα μέτρα για την αντιμετώπιση των κινδύνων</a:t>
          </a:r>
          <a:endParaRPr lang="el-GR" sz="1400" b="1" kern="1200" dirty="0"/>
        </a:p>
      </dsp:txBody>
      <dsp:txXfrm>
        <a:off x="2324656" y="4443402"/>
        <a:ext cx="1623026" cy="769865"/>
      </dsp:txXfrm>
    </dsp:sp>
    <dsp:sp modelId="{2200B732-4190-45E1-B626-2D258D0C5476}">
      <dsp:nvSpPr>
        <dsp:cNvPr id="0" name=""/>
        <dsp:cNvSpPr/>
      </dsp:nvSpPr>
      <dsp:spPr>
        <a:xfrm>
          <a:off x="1030677" y="2831381"/>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Τεκμηρίωση</a:t>
          </a:r>
          <a:endParaRPr lang="el-GR" sz="1400" b="1" kern="1200" dirty="0"/>
        </a:p>
      </dsp:txBody>
      <dsp:txXfrm>
        <a:off x="1072325" y="2873029"/>
        <a:ext cx="1623026" cy="769865"/>
      </dsp:txXfrm>
    </dsp:sp>
    <dsp:sp modelId="{E45B49E2-A286-4549-A710-2FD942EEAD50}">
      <dsp:nvSpPr>
        <dsp:cNvPr id="0" name=""/>
        <dsp:cNvSpPr/>
      </dsp:nvSpPr>
      <dsp:spPr>
        <a:xfrm>
          <a:off x="1477629" y="873159"/>
          <a:ext cx="1706322" cy="85316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t>Παρακολούθηση και επανεξέταση</a:t>
          </a:r>
          <a:endParaRPr lang="el-GR" sz="1400" b="1" kern="1200" dirty="0"/>
        </a:p>
      </dsp:txBody>
      <dsp:txXfrm>
        <a:off x="1519277" y="914807"/>
        <a:ext cx="1623026" cy="76986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984" cy="498186"/>
          </a:xfrm>
          <a:prstGeom prst="rect">
            <a:avLst/>
          </a:prstGeom>
        </p:spPr>
        <p:txBody>
          <a:bodyPr vert="horz" lIns="91845" tIns="45922" rIns="91845" bIns="45922" rtlCol="0"/>
          <a:lstStyle>
            <a:lvl1pPr algn="l" eaLnBrk="1" hangingPunct="1">
              <a:defRPr sz="1200">
                <a:cs typeface="Arial" charset="0"/>
              </a:defRPr>
            </a:lvl1pPr>
          </a:lstStyle>
          <a:p>
            <a:pPr>
              <a:defRPr/>
            </a:pPr>
            <a:endParaRPr lang="el-GR"/>
          </a:p>
        </p:txBody>
      </p:sp>
      <p:sp>
        <p:nvSpPr>
          <p:cNvPr id="3" name="Date Placeholder 2"/>
          <p:cNvSpPr>
            <a:spLocks noGrp="1"/>
          </p:cNvSpPr>
          <p:nvPr>
            <p:ph type="dt" sz="quarter" idx="1"/>
          </p:nvPr>
        </p:nvSpPr>
        <p:spPr>
          <a:xfrm>
            <a:off x="3850069" y="0"/>
            <a:ext cx="2945984" cy="498186"/>
          </a:xfrm>
          <a:prstGeom prst="rect">
            <a:avLst/>
          </a:prstGeom>
        </p:spPr>
        <p:txBody>
          <a:bodyPr vert="horz" lIns="91845" tIns="45922" rIns="91845" bIns="45922" rtlCol="0"/>
          <a:lstStyle>
            <a:lvl1pPr algn="r" eaLnBrk="1" hangingPunct="1">
              <a:defRPr sz="1200">
                <a:cs typeface="Arial" charset="0"/>
              </a:defRPr>
            </a:lvl1pPr>
          </a:lstStyle>
          <a:p>
            <a:pPr>
              <a:defRPr/>
            </a:pPr>
            <a:fld id="{211B166F-F304-4F53-A916-7B8B9E689D30}" type="datetimeFigureOut">
              <a:rPr lang="el-GR"/>
              <a:pPr>
                <a:defRPr/>
              </a:pPr>
              <a:t>18/1/2018</a:t>
            </a:fld>
            <a:endParaRPr lang="el-GR"/>
          </a:p>
        </p:txBody>
      </p:sp>
      <p:sp>
        <p:nvSpPr>
          <p:cNvPr id="4" name="Footer Placeholder 3"/>
          <p:cNvSpPr>
            <a:spLocks noGrp="1"/>
          </p:cNvSpPr>
          <p:nvPr>
            <p:ph type="ftr" sz="quarter" idx="2"/>
          </p:nvPr>
        </p:nvSpPr>
        <p:spPr>
          <a:xfrm>
            <a:off x="1" y="9426841"/>
            <a:ext cx="2945984" cy="498185"/>
          </a:xfrm>
          <a:prstGeom prst="rect">
            <a:avLst/>
          </a:prstGeom>
        </p:spPr>
        <p:txBody>
          <a:bodyPr vert="horz" lIns="91845" tIns="45922" rIns="91845" bIns="45922" rtlCol="0" anchor="b"/>
          <a:lstStyle>
            <a:lvl1pPr algn="l" eaLnBrk="1" hangingPunct="1">
              <a:defRPr sz="1200">
                <a:cs typeface="Arial" charset="0"/>
              </a:defRPr>
            </a:lvl1pPr>
          </a:lstStyle>
          <a:p>
            <a:pPr>
              <a:defRPr/>
            </a:pPr>
            <a:endParaRPr lang="el-GR"/>
          </a:p>
        </p:txBody>
      </p:sp>
      <p:sp>
        <p:nvSpPr>
          <p:cNvPr id="5" name="Slide Number Placeholder 4"/>
          <p:cNvSpPr>
            <a:spLocks noGrp="1"/>
          </p:cNvSpPr>
          <p:nvPr>
            <p:ph type="sldNum" sz="quarter" idx="3"/>
          </p:nvPr>
        </p:nvSpPr>
        <p:spPr>
          <a:xfrm>
            <a:off x="3850069" y="9426841"/>
            <a:ext cx="2945984" cy="498185"/>
          </a:xfrm>
          <a:prstGeom prst="rect">
            <a:avLst/>
          </a:prstGeom>
        </p:spPr>
        <p:txBody>
          <a:bodyPr vert="horz" wrap="square" lIns="91845" tIns="45922" rIns="91845" bIns="45922" numCol="1" anchor="b" anchorCtr="0" compatLnSpc="1">
            <a:prstTxWarp prst="textNoShape">
              <a:avLst/>
            </a:prstTxWarp>
          </a:bodyPr>
          <a:lstStyle>
            <a:lvl1pPr algn="r" eaLnBrk="1" hangingPunct="1">
              <a:defRPr sz="1200"/>
            </a:lvl1pPr>
          </a:lstStyle>
          <a:p>
            <a:pPr>
              <a:defRPr/>
            </a:pPr>
            <a:fld id="{25C55354-281D-4EDC-853F-F9F843931F18}" type="slidenum">
              <a:rPr lang="el-GR" altLang="en-US"/>
              <a:pPr>
                <a:defRPr/>
              </a:pPr>
              <a:t>‹#›</a:t>
            </a:fld>
            <a:endParaRPr lang="el-GR" altLang="en-US"/>
          </a:p>
        </p:txBody>
      </p:sp>
    </p:spTree>
    <p:extLst>
      <p:ext uri="{BB962C8B-B14F-4D97-AF65-F5344CB8AC3E}">
        <p14:creationId xmlns:p14="http://schemas.microsoft.com/office/powerpoint/2010/main" val="446335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1" y="0"/>
            <a:ext cx="2945984" cy="498186"/>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lvl1pPr eaLnBrk="1" hangingPunct="1">
              <a:defRPr sz="1200">
                <a:cs typeface="Arial" charset="0"/>
              </a:defRPr>
            </a:lvl1pPr>
          </a:lstStyle>
          <a:p>
            <a:pPr>
              <a:defRPr/>
            </a:pPr>
            <a:endParaRPr lang="en-GB"/>
          </a:p>
        </p:txBody>
      </p:sp>
      <p:sp>
        <p:nvSpPr>
          <p:cNvPr id="44035" name="Rectangle 3"/>
          <p:cNvSpPr>
            <a:spLocks noGrp="1" noChangeArrowheads="1"/>
          </p:cNvSpPr>
          <p:nvPr>
            <p:ph type="dt" idx="1"/>
          </p:nvPr>
        </p:nvSpPr>
        <p:spPr bwMode="auto">
          <a:xfrm>
            <a:off x="3851692" y="0"/>
            <a:ext cx="2945983" cy="498186"/>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lvl1pPr algn="r" eaLnBrk="1" hangingPunct="1">
              <a:defRPr sz="1200">
                <a:cs typeface="Arial" charset="0"/>
              </a:defRPr>
            </a:lvl1pPr>
          </a:lstStyle>
          <a:p>
            <a:pPr>
              <a:defRPr/>
            </a:pPr>
            <a:fld id="{53185D7B-C8D9-4FF4-BBE4-E0B0C338606F}" type="datetimeFigureOut">
              <a:rPr lang="en-GB"/>
              <a:pPr>
                <a:defRPr/>
              </a:pPr>
              <a:t>18/01/2018</a:t>
            </a:fld>
            <a:endParaRPr lang="en-GB"/>
          </a:p>
        </p:txBody>
      </p:sp>
      <p:sp>
        <p:nvSpPr>
          <p:cNvPr id="81924" name="Rectangle 4"/>
          <p:cNvSpPr>
            <a:spLocks noGrp="1" noRot="1" noChangeAspect="1" noChangeArrowheads="1" noTextEdit="1"/>
          </p:cNvSpPr>
          <p:nvPr>
            <p:ph type="sldImg" idx="2"/>
          </p:nvPr>
        </p:nvSpPr>
        <p:spPr bwMode="auto">
          <a:xfrm>
            <a:off x="917575" y="742950"/>
            <a:ext cx="4962525" cy="372268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05708" y="4714226"/>
            <a:ext cx="4986260" cy="4469163"/>
          </a:xfrm>
          <a:prstGeom prst="rect">
            <a:avLst/>
          </a:prstGeom>
          <a:noFill/>
          <a:ln w="9525">
            <a:noFill/>
            <a:miter lim="800000"/>
            <a:headEnd/>
            <a:tailEnd/>
          </a:ln>
          <a:effectLst/>
        </p:spPr>
        <p:txBody>
          <a:bodyPr vert="horz" wrap="square" lIns="91845" tIns="45922" rIns="91845" bIns="4592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4038" name="Rectangle 6"/>
          <p:cNvSpPr>
            <a:spLocks noGrp="1" noChangeArrowheads="1"/>
          </p:cNvSpPr>
          <p:nvPr>
            <p:ph type="ftr" sz="quarter" idx="4"/>
          </p:nvPr>
        </p:nvSpPr>
        <p:spPr bwMode="auto">
          <a:xfrm>
            <a:off x="1" y="9428452"/>
            <a:ext cx="2945984" cy="498186"/>
          </a:xfrm>
          <a:prstGeom prst="rect">
            <a:avLst/>
          </a:prstGeom>
          <a:noFill/>
          <a:ln w="9525">
            <a:noFill/>
            <a:miter lim="800000"/>
            <a:headEnd/>
            <a:tailEnd/>
          </a:ln>
          <a:effectLst/>
        </p:spPr>
        <p:txBody>
          <a:bodyPr vert="horz" wrap="square" lIns="91845" tIns="45922" rIns="91845" bIns="45922" numCol="1" anchor="b" anchorCtr="0" compatLnSpc="1">
            <a:prstTxWarp prst="textNoShape">
              <a:avLst/>
            </a:prstTxWarp>
          </a:bodyPr>
          <a:lstStyle>
            <a:lvl1pPr eaLnBrk="1" hangingPunct="1">
              <a:defRPr sz="1200">
                <a:cs typeface="Arial" charset="0"/>
              </a:defRPr>
            </a:lvl1pPr>
          </a:lstStyle>
          <a:p>
            <a:pPr>
              <a:defRPr/>
            </a:pPr>
            <a:endParaRPr lang="en-GB"/>
          </a:p>
        </p:txBody>
      </p:sp>
      <p:sp>
        <p:nvSpPr>
          <p:cNvPr id="44039" name="Rectangle 7"/>
          <p:cNvSpPr>
            <a:spLocks noGrp="1" noChangeArrowheads="1"/>
          </p:cNvSpPr>
          <p:nvPr>
            <p:ph type="sldNum" sz="quarter" idx="5"/>
          </p:nvPr>
        </p:nvSpPr>
        <p:spPr bwMode="auto">
          <a:xfrm>
            <a:off x="3851692" y="9428452"/>
            <a:ext cx="2945983" cy="498186"/>
          </a:xfrm>
          <a:prstGeom prst="rect">
            <a:avLst/>
          </a:prstGeom>
          <a:noFill/>
          <a:ln w="9525">
            <a:noFill/>
            <a:miter lim="800000"/>
            <a:headEnd/>
            <a:tailEnd/>
          </a:ln>
          <a:effectLst/>
        </p:spPr>
        <p:txBody>
          <a:bodyPr vert="horz" wrap="square" lIns="91845" tIns="45922" rIns="91845" bIns="45922" numCol="1" anchor="b" anchorCtr="0" compatLnSpc="1">
            <a:prstTxWarp prst="textNoShape">
              <a:avLst/>
            </a:prstTxWarp>
          </a:bodyPr>
          <a:lstStyle>
            <a:lvl1pPr algn="r" eaLnBrk="1" hangingPunct="1">
              <a:defRPr sz="1200"/>
            </a:lvl1pPr>
          </a:lstStyle>
          <a:p>
            <a:pPr>
              <a:defRPr/>
            </a:pPr>
            <a:fld id="{A59F4DD8-45D7-47D3-9AE4-7DE7F4245626}" type="slidenum">
              <a:rPr lang="en-GB" altLang="en-US"/>
              <a:pPr>
                <a:defRPr/>
              </a:pPr>
              <a:t>‹#›</a:t>
            </a:fld>
            <a:endParaRPr lang="en-GB" altLang="en-US"/>
          </a:p>
        </p:txBody>
      </p:sp>
    </p:spTree>
    <p:extLst>
      <p:ext uri="{BB962C8B-B14F-4D97-AF65-F5344CB8AC3E}">
        <p14:creationId xmlns:p14="http://schemas.microsoft.com/office/powerpoint/2010/main" val="2796858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l-GR"/>
          </a:p>
        </p:txBody>
      </p:sp>
      <p:sp>
        <p:nvSpPr>
          <p:cNvPr id="3174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l-GR"/>
              <a:t>Click to edit Master title style</a:t>
            </a:r>
          </a:p>
        </p:txBody>
      </p:sp>
      <p:sp>
        <p:nvSpPr>
          <p:cNvPr id="317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GB"/>
          </a:p>
        </p:txBody>
      </p:sp>
      <p:sp>
        <p:nvSpPr>
          <p:cNvPr id="6" name="Rectangle 6"/>
          <p:cNvSpPr>
            <a:spLocks noGrp="1" noChangeArrowheads="1"/>
          </p:cNvSpPr>
          <p:nvPr>
            <p:ph type="sldNum" sz="quarter" idx="11"/>
          </p:nvPr>
        </p:nvSpPr>
        <p:spPr/>
        <p:txBody>
          <a:bodyPr/>
          <a:lstStyle>
            <a:lvl1pPr>
              <a:defRPr/>
            </a:lvl1pPr>
          </a:lstStyle>
          <a:p>
            <a:pPr>
              <a:defRPr/>
            </a:pPr>
            <a:fld id="{8F38184C-33E4-4796-82FA-3E69E4DF5C00}" type="slidenum">
              <a:rPr lang="el-GR" altLang="en-US"/>
              <a:pPr>
                <a:defRPr/>
              </a:pPr>
              <a:t>‹#›</a:t>
            </a:fld>
            <a:endParaRPr lang="el-GR" altLang="en-US"/>
          </a:p>
        </p:txBody>
      </p:sp>
      <p:sp>
        <p:nvSpPr>
          <p:cNvPr id="7" name="Rectangle 7"/>
          <p:cNvSpPr>
            <a:spLocks noGrp="1" noChangeArrowheads="1"/>
          </p:cNvSpPr>
          <p:nvPr>
            <p:ph type="dt" sz="quarter" idx="12"/>
          </p:nvPr>
        </p:nvSpPr>
        <p:spPr/>
        <p:txBody>
          <a:bodyPr/>
          <a:lstStyle>
            <a:lvl1pPr>
              <a:defRPr/>
            </a:lvl1pPr>
          </a:lstStyle>
          <a:p>
            <a:pPr>
              <a:defRPr/>
            </a:pPr>
            <a:fld id="{29585FD9-D61E-4779-841B-ABABF0F08873}" type="datetime1">
              <a:rPr lang="en-US"/>
              <a:pPr>
                <a:defRPr/>
              </a:pPr>
              <a:t>1/18/2018</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0152FC2C-83EB-45C7-9DD4-20563EDFCD81}" type="datetime1">
              <a:rPr lang="en-US"/>
              <a:pPr>
                <a:defRPr/>
              </a:pPr>
              <a:t>1/18/2018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4B6C61-71AD-41F2-B3DD-079C8ECF81A6}"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742C16C0-AEE2-4692-9D61-ECA26574A2B0}" type="datetime1">
              <a:rPr lang="en-US"/>
              <a:pPr>
                <a:defRPr/>
              </a:pPr>
              <a:t>1/18/2018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F02E9E-4394-4607-975C-7D3C4904F7D7}"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2429D6C0-6553-4128-91DE-7C2C53D014A1}" type="datetime1">
              <a:rPr lang="en-US"/>
              <a:pPr>
                <a:defRPr/>
              </a:pPr>
              <a:t>1/18/2018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5C8376-8F07-4EDC-A370-9789E21950FE}"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D1163F1-D968-4D41-9F96-2625E6A2A0C7}" type="datetime1">
              <a:rPr lang="en-US"/>
              <a:pPr>
                <a:defRPr/>
              </a:pPr>
              <a:t>1/18/2018</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BB55F67-70B6-4D8D-BF9A-626686B83BC0}"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8B3A757D-B32C-46B8-A1DA-0E0AFA13CFE2}" type="datetime1">
              <a:rPr lang="en-US"/>
              <a:pPr>
                <a:defRPr/>
              </a:pPr>
              <a:t>1/18/2018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47F4DE-B33A-4E91-A093-850C1A6012D5}"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9046CCB0-DC3D-40BC-AEBE-E06EC5372507}" type="datetime1">
              <a:rPr lang="en-US"/>
              <a:pPr>
                <a:defRPr/>
              </a:pPr>
              <a:t>1/18/2018</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EA3BA65-E73F-4B1A-9623-6DCB92D78E68}"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8CEBB185-8DC5-45EE-91C0-C3323CA35B93}" type="datetime1">
              <a:rPr lang="en-US"/>
              <a:pPr>
                <a:defRPr/>
              </a:pPr>
              <a:t>1/18/2018</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45A584-AFB5-4251-9463-43A509F474D3}"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D29347-39F8-48BC-B991-A6EE4C4E6526}" type="datetime1">
              <a:rPr lang="en-US"/>
              <a:pPr>
                <a:defRPr/>
              </a:pPr>
              <a:t>1/18/2018</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E6051FA-D15C-4105-BF5F-894D8E9C40CB}"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97BBCA-AB99-4C7F-AAA2-950DE8D623B0}" type="datetime1">
              <a:rPr lang="en-US"/>
              <a:pPr>
                <a:defRPr/>
              </a:pPr>
              <a:t>1/18/2018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B8992-8E66-4371-AF02-07C49487D40B}"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543A15F-C972-42E9-AE87-2CFBFCC8B64B}" type="datetime1">
              <a:rPr lang="en-US"/>
              <a:pPr>
                <a:defRPr/>
              </a:pPr>
              <a:t>1/18/2018</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52FB20-2086-4B0D-BA2E-7669EDE0F4F4}"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07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B3E652E7-C142-4399-96A3-1C930EBA8682}" type="datetime1">
              <a:rPr lang="en-US"/>
              <a:pPr>
                <a:defRPr/>
              </a:pPr>
              <a:t>1/18/2018</a:t>
            </a:fld>
            <a:endParaRPr lang="en-GB"/>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C8F8DA72-C658-4472-AD32-8084C063E22B}" type="slidenum">
              <a:rPr lang="el-GR" altLang="en-US"/>
              <a:pPr>
                <a:defRPr/>
              </a:pPr>
              <a:t>‹#›</a:t>
            </a:fld>
            <a:endParaRPr lang="el-GR" altLang="en-US"/>
          </a:p>
        </p:txBody>
      </p:sp>
    </p:spTree>
  </p:cSld>
  <p:clrMap bg1="dk2" tx1="lt1" bg2="dk1" tx2="lt2" accent1="accent1" accent2="accent2" accent3="accent3" accent4="accent4" accent5="accent5" accent6="accent6" hlink="hlink" folHlink="folHlink"/>
  <p:sldLayoutIdLst>
    <p:sldLayoutId id="2147484432" r:id="rId1"/>
    <p:sldLayoutId id="2147484422" r:id="rId2"/>
    <p:sldLayoutId id="2147484423" r:id="rId3"/>
    <p:sldLayoutId id="2147484424" r:id="rId4"/>
    <p:sldLayoutId id="2147484425" r:id="rId5"/>
    <p:sldLayoutId id="2147484426" r:id="rId6"/>
    <p:sldLayoutId id="2147484427" r:id="rId7"/>
    <p:sldLayoutId id="2147484428" r:id="rId8"/>
    <p:sldLayoutId id="2147484429" r:id="rId9"/>
    <p:sldLayoutId id="2147484430" r:id="rId10"/>
    <p:sldLayoutId id="2147484431" r:id="rId11"/>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p:txBody>
          <a:bodyPr/>
          <a:lstStyle/>
          <a:p>
            <a:pPr>
              <a:defRPr/>
            </a:pPr>
            <a:fld id="{46FC7153-4424-432D-866F-C6B9E14D735D}" type="slidenum">
              <a:rPr lang="el-GR"/>
              <a:pPr>
                <a:defRPr/>
              </a:pPr>
              <a:t>1</a:t>
            </a:fld>
            <a:endParaRPr lang="el-GR"/>
          </a:p>
        </p:txBody>
      </p:sp>
      <p:sp>
        <p:nvSpPr>
          <p:cNvPr id="2050" name="Rectangle 2"/>
          <p:cNvSpPr>
            <a:spLocks noGrp="1" noChangeArrowheads="1"/>
          </p:cNvSpPr>
          <p:nvPr>
            <p:ph type="ctrTitle"/>
          </p:nvPr>
        </p:nvSpPr>
        <p:spPr>
          <a:xfrm>
            <a:off x="395536" y="1052736"/>
            <a:ext cx="8136904" cy="3456384"/>
          </a:xfrm>
          <a:effectLst>
            <a:outerShdw dist="35921" dir="2700000" algn="ctr" rotWithShape="0">
              <a:schemeClr val="bg2"/>
            </a:outerShdw>
          </a:effectLst>
        </p:spPr>
        <p:txBody>
          <a:bodyPr/>
          <a:lstStyle/>
          <a:p>
            <a:pPr eaLnBrk="1" hangingPunct="1">
              <a:defRPr/>
            </a:pP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dirty="0" smtClean="0">
                <a:solidFill>
                  <a:srgbClr val="CCECFF"/>
                </a:solidFill>
              </a:rPr>
              <a:t/>
            </a:r>
            <a:br>
              <a:rPr lang="el-GR" sz="2800" dirty="0" smtClean="0">
                <a:solidFill>
                  <a:srgbClr val="CCECFF"/>
                </a:solidFill>
              </a:rPr>
            </a:br>
            <a:r>
              <a:rPr lang="el-GR" sz="2800" b="1" dirty="0" smtClean="0">
                <a:solidFill>
                  <a:srgbClr val="CCECFF"/>
                </a:solidFill>
              </a:rPr>
              <a:t> </a:t>
            </a: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3200" b="1" dirty="0" smtClean="0">
                <a:solidFill>
                  <a:schemeClr val="tx1"/>
                </a:solidFill>
              </a:rPr>
              <a:t>Προσωπικά Δεδομένα</a:t>
            </a:r>
            <a:br>
              <a:rPr lang="el-GR" sz="3200" b="1" dirty="0" smtClean="0">
                <a:solidFill>
                  <a:schemeClr val="tx1"/>
                </a:solidFill>
              </a:rPr>
            </a:br>
            <a:r>
              <a:rPr lang="el-GR" sz="3200" b="1" dirty="0" smtClean="0">
                <a:solidFill>
                  <a:schemeClr val="tx1"/>
                </a:solidFill>
              </a:rPr>
              <a:t>Νέο Νομικό Πλαίσιο – Ευρωπαϊκός Κανονισμός (ΕΕ) 679/2016</a:t>
            </a:r>
            <a:r>
              <a:rPr lang="el-GR" sz="3200" b="1" dirty="0" smtClean="0">
                <a:solidFill>
                  <a:schemeClr val="tx1">
                    <a:lumMod val="95000"/>
                  </a:schemeClr>
                </a:solidFill>
              </a:rPr>
              <a:t/>
            </a:r>
            <a:br>
              <a:rPr lang="el-GR" sz="3200" b="1" dirty="0" smtClean="0">
                <a:solidFill>
                  <a:schemeClr val="tx1">
                    <a:lumMod val="95000"/>
                  </a:schemeClr>
                </a:solidFill>
              </a:rPr>
            </a:br>
            <a:r>
              <a:rPr lang="el-GR" sz="3600" dirty="0" smtClean="0">
                <a:solidFill>
                  <a:srgbClr val="CCECFF"/>
                </a:solidFill>
              </a:rPr>
              <a:t/>
            </a:r>
            <a:br>
              <a:rPr lang="el-GR" sz="3600" dirty="0" smtClean="0">
                <a:solidFill>
                  <a:srgbClr val="CCECFF"/>
                </a:solidFill>
              </a:rPr>
            </a:br>
            <a:r>
              <a:rPr lang="en-US" sz="3600" dirty="0" smtClean="0">
                <a:solidFill>
                  <a:srgbClr val="CCECFF"/>
                </a:solidFill>
              </a:rPr>
              <a:t/>
            </a:r>
            <a:br>
              <a:rPr lang="en-US" sz="3600" dirty="0" smtClean="0">
                <a:solidFill>
                  <a:srgbClr val="CCECFF"/>
                </a:solidFill>
              </a:rPr>
            </a:br>
            <a:endParaRPr lang="el-GR" sz="3200" dirty="0" smtClean="0">
              <a:solidFill>
                <a:srgbClr val="CCECFF"/>
              </a:solidFill>
            </a:endParaRPr>
          </a:p>
        </p:txBody>
      </p:sp>
      <p:sp>
        <p:nvSpPr>
          <p:cNvPr id="2051" name="Rectangle 3"/>
          <p:cNvSpPr>
            <a:spLocks noGrp="1" noChangeArrowheads="1"/>
          </p:cNvSpPr>
          <p:nvPr>
            <p:ph type="subTitle" idx="1"/>
          </p:nvPr>
        </p:nvSpPr>
        <p:spPr>
          <a:xfrm>
            <a:off x="539750" y="4293096"/>
            <a:ext cx="8208714" cy="1656854"/>
          </a:xfrm>
          <a:effectLst>
            <a:outerShdw dist="35921" dir="2700000" algn="ctr" rotWithShape="0">
              <a:schemeClr val="bg2"/>
            </a:outerShdw>
          </a:effectLst>
        </p:spPr>
        <p:txBody>
          <a:bodyPr/>
          <a:lstStyle/>
          <a:p>
            <a:pPr algn="l" eaLnBrk="1" hangingPunct="1">
              <a:defRPr/>
            </a:pPr>
            <a:r>
              <a:rPr lang="el-GR" sz="2400" b="1" dirty="0" smtClean="0"/>
              <a:t>Γραφείο Επιτρόπου Προστασίας</a:t>
            </a:r>
          </a:p>
          <a:p>
            <a:pPr algn="l" eaLnBrk="1" hangingPunct="1">
              <a:defRPr/>
            </a:pPr>
            <a:r>
              <a:rPr lang="el-GR" sz="2400" b="1" dirty="0" smtClean="0"/>
              <a:t>Δεδομένων Προσωπικού Χαρακτήρα    </a:t>
            </a:r>
          </a:p>
          <a:p>
            <a:pPr algn="l" eaLnBrk="1" hangingPunct="1">
              <a:defRPr/>
            </a:pPr>
            <a:r>
              <a:rPr lang="el-GR" sz="2400" dirty="0" smtClean="0"/>
              <a:t>      </a:t>
            </a:r>
          </a:p>
          <a:p>
            <a:pPr algn="l" eaLnBrk="1" hangingPunct="1">
              <a:defRPr/>
            </a:pPr>
            <a:r>
              <a:rPr lang="el-GR" sz="2400" dirty="0" smtClean="0"/>
              <a:t>                                                        1</a:t>
            </a:r>
            <a:r>
              <a:rPr lang="en-US" sz="2400" dirty="0" smtClean="0"/>
              <a:t>9 </a:t>
            </a:r>
            <a:r>
              <a:rPr lang="el-GR" sz="2400" dirty="0" smtClean="0"/>
              <a:t>Ιανουαρίου 2</a:t>
            </a:r>
            <a:r>
              <a:rPr lang="el-GR" sz="2200" dirty="0" smtClean="0"/>
              <a:t>018</a:t>
            </a:r>
          </a:p>
          <a:p>
            <a:pPr algn="l" eaLnBrk="1" hangingPunct="1">
              <a:defRPr/>
            </a:pPr>
            <a:endParaRPr lang="el-GR"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B8F12028-C3EE-4E64-A9B5-CF9BEB1EB8C8}" type="slidenum">
              <a:rPr lang="el-GR"/>
              <a:pPr>
                <a:defRPr/>
              </a:pPr>
              <a:t>10</a:t>
            </a:fld>
            <a:endParaRPr lang="el-GR"/>
          </a:p>
        </p:txBody>
      </p:sp>
      <p:sp>
        <p:nvSpPr>
          <p:cNvPr id="10242" name="Rectangle 2"/>
          <p:cNvSpPr>
            <a:spLocks noGrp="1" noChangeArrowheads="1"/>
          </p:cNvSpPr>
          <p:nvPr>
            <p:ph type="title"/>
          </p:nvPr>
        </p:nvSpPr>
        <p:spPr>
          <a:xfrm>
            <a:off x="1042988" y="292100"/>
            <a:ext cx="7643812" cy="1384300"/>
          </a:xfrm>
          <a:effectLst>
            <a:outerShdw dist="35921" dir="2700000" algn="ctr" rotWithShape="0">
              <a:schemeClr val="bg2"/>
            </a:outerShdw>
          </a:effectLst>
        </p:spPr>
        <p:txBody>
          <a:bodyPr/>
          <a:lstStyle/>
          <a:p>
            <a:pPr eaLnBrk="1" hangingPunct="1">
              <a:defRPr/>
            </a:pPr>
            <a:r>
              <a:rPr lang="el-GR" sz="3200" b="1" dirty="0" smtClean="0"/>
              <a:t>         </a:t>
            </a:r>
            <a:r>
              <a:rPr lang="el-GR" sz="2800" b="1" dirty="0" smtClean="0">
                <a:solidFill>
                  <a:srgbClr val="FFC000"/>
                </a:solidFill>
                <a:latin typeface="+mn-lt"/>
                <a:ea typeface="+mn-ea"/>
                <a:cs typeface="+mn-cs"/>
                <a:sym typeface="Wingdings" pitchFamily="2" charset="2"/>
              </a:rPr>
              <a:t>Βιομετρικά δεδομένα</a:t>
            </a:r>
          </a:p>
        </p:txBody>
      </p:sp>
      <p:sp>
        <p:nvSpPr>
          <p:cNvPr id="10243" name="Rectangle 3"/>
          <p:cNvSpPr>
            <a:spLocks noGrp="1" noChangeArrowheads="1"/>
          </p:cNvSpPr>
          <p:nvPr>
            <p:ph type="body" idx="1"/>
          </p:nvPr>
        </p:nvSpPr>
        <p:spPr>
          <a:xfrm>
            <a:off x="468313" y="1628775"/>
            <a:ext cx="8218487" cy="4391025"/>
          </a:xfrm>
          <a:effectLst>
            <a:outerShdw dist="35921" dir="2700000" algn="ctr" rotWithShape="0">
              <a:schemeClr val="bg2"/>
            </a:outerShdw>
          </a:effectLst>
        </p:spPr>
        <p:txBody>
          <a:bodyPr/>
          <a:lstStyle/>
          <a:p>
            <a:pPr>
              <a:lnSpc>
                <a:spcPct val="90000"/>
              </a:lnSpc>
              <a:defRPr/>
            </a:pPr>
            <a:r>
              <a:rPr lang="el-GR" sz="2800" b="1" dirty="0" smtClean="0">
                <a:solidFill>
                  <a:srgbClr val="FFC000"/>
                </a:solidFill>
              </a:rPr>
              <a:t>Ορισμός</a:t>
            </a:r>
            <a:r>
              <a:rPr lang="he-IL" sz="2800" b="1" dirty="0" smtClean="0">
                <a:solidFill>
                  <a:srgbClr val="FFC000"/>
                </a:solidFill>
              </a:rPr>
              <a:t>׃</a:t>
            </a:r>
            <a:r>
              <a:rPr lang="el-GR" sz="2800" b="1" dirty="0" smtClean="0">
                <a:solidFill>
                  <a:srgbClr val="FFC000"/>
                </a:solidFill>
              </a:rPr>
              <a:t> </a:t>
            </a:r>
            <a:r>
              <a:rPr lang="el-GR" sz="2800" dirty="0" smtClean="0">
                <a:cs typeface="Tahoma" pitchFamily="34" charset="0"/>
              </a:rPr>
              <a:t>καθολικό, μοναδικό, μόνιμο δεδομένο</a:t>
            </a:r>
          </a:p>
          <a:p>
            <a:pPr>
              <a:lnSpc>
                <a:spcPct val="90000"/>
              </a:lnSpc>
              <a:buFontTx/>
              <a:buNone/>
              <a:defRPr/>
            </a:pPr>
            <a:endParaRPr lang="el-GR" sz="2800" dirty="0" smtClean="0">
              <a:cs typeface="Tahoma" pitchFamily="34" charset="0"/>
            </a:endParaRPr>
          </a:p>
          <a:p>
            <a:pPr>
              <a:lnSpc>
                <a:spcPct val="90000"/>
              </a:lnSpc>
              <a:defRPr/>
            </a:pPr>
            <a:r>
              <a:rPr lang="el-GR" sz="2800" b="1" dirty="0" smtClean="0">
                <a:solidFill>
                  <a:srgbClr val="FFC000"/>
                </a:solidFill>
              </a:rPr>
              <a:t>Κατηγορίες</a:t>
            </a:r>
            <a:r>
              <a:rPr lang="he-IL" sz="2800" b="1" dirty="0" smtClean="0">
                <a:solidFill>
                  <a:srgbClr val="FFC000"/>
                </a:solidFill>
              </a:rPr>
              <a:t>׃</a:t>
            </a:r>
            <a:r>
              <a:rPr lang="el-GR" sz="2800" dirty="0" smtClean="0">
                <a:cs typeface="Tahoma" pitchFamily="34" charset="0"/>
              </a:rPr>
              <a:t> φωτογραφία, δακτυλικά</a:t>
            </a:r>
          </a:p>
          <a:p>
            <a:pPr indent="-74613">
              <a:lnSpc>
                <a:spcPct val="90000"/>
              </a:lnSpc>
              <a:buFontTx/>
              <a:buNone/>
              <a:defRPr/>
            </a:pPr>
            <a:r>
              <a:rPr lang="el-GR" sz="2800" dirty="0" smtClean="0">
                <a:cs typeface="Tahoma" pitchFamily="34" charset="0"/>
              </a:rPr>
              <a:t> αποτυπώματα, </a:t>
            </a:r>
            <a:r>
              <a:rPr lang="en-US" sz="2800" dirty="0" smtClean="0">
                <a:cs typeface="Tahoma" pitchFamily="34" charset="0"/>
              </a:rPr>
              <a:t>DNA</a:t>
            </a:r>
            <a:r>
              <a:rPr lang="el-GR" sz="2800" dirty="0" smtClean="0">
                <a:cs typeface="Tahoma" pitchFamily="34" charset="0"/>
              </a:rPr>
              <a:t>, ίριδα, παλάμη, φωνή κτλ</a:t>
            </a:r>
          </a:p>
          <a:p>
            <a:pPr>
              <a:lnSpc>
                <a:spcPct val="90000"/>
              </a:lnSpc>
              <a:buFontTx/>
              <a:buNone/>
              <a:defRPr/>
            </a:pPr>
            <a:endParaRPr lang="el-GR" sz="2800" dirty="0" smtClean="0">
              <a:cs typeface="Tahoma" pitchFamily="34" charset="0"/>
            </a:endParaRPr>
          </a:p>
          <a:p>
            <a:pPr>
              <a:lnSpc>
                <a:spcPct val="90000"/>
              </a:lnSpc>
              <a:buFont typeface="Wingdings" pitchFamily="2" charset="2"/>
              <a:buChar char="Ø"/>
              <a:defRPr/>
            </a:pPr>
            <a:r>
              <a:rPr lang="el-GR" sz="2800" dirty="0" smtClean="0">
                <a:cs typeface="Tahoma" pitchFamily="34" charset="0"/>
              </a:rPr>
              <a:t>Μόνο σε εξαιρετικές περιπτώσεις </a:t>
            </a:r>
            <a:endParaRPr lang="en-US" sz="2800" dirty="0" smtClean="0">
              <a:cs typeface="Tahoma" pitchFamily="34" charset="0"/>
            </a:endParaRPr>
          </a:p>
          <a:p>
            <a:pPr>
              <a:lnSpc>
                <a:spcPct val="90000"/>
              </a:lnSpc>
              <a:buFontTx/>
              <a:buNone/>
              <a:defRPr/>
            </a:pPr>
            <a:r>
              <a:rPr lang="en-US" sz="2800" dirty="0" smtClean="0">
                <a:cs typeface="Tahoma" pitchFamily="34" charset="0"/>
              </a:rPr>
              <a:t>   </a:t>
            </a:r>
            <a:r>
              <a:rPr lang="el-GR" sz="2800" dirty="0" smtClean="0">
                <a:cs typeface="Tahoma" pitchFamily="34" charset="0"/>
              </a:rPr>
              <a:t>(π.χ. εθνική,</a:t>
            </a:r>
            <a:r>
              <a:rPr lang="en-US" sz="2800" dirty="0" smtClean="0">
                <a:cs typeface="Tahoma" pitchFamily="34" charset="0"/>
              </a:rPr>
              <a:t> </a:t>
            </a:r>
            <a:r>
              <a:rPr lang="el-GR" sz="2800" dirty="0" smtClean="0">
                <a:cs typeface="Tahoma" pitchFamily="34" charset="0"/>
              </a:rPr>
              <a:t>δημόσια ασφάλεια)</a:t>
            </a:r>
          </a:p>
          <a:p>
            <a:pPr>
              <a:lnSpc>
                <a:spcPct val="90000"/>
              </a:lnSpc>
              <a:buFontTx/>
              <a:buNone/>
              <a:defRPr/>
            </a:pPr>
            <a:endParaRPr lang="el-GR" sz="2800" dirty="0" smtClean="0">
              <a:cs typeface="Tahoma" pitchFamily="34" charset="0"/>
            </a:endParaRPr>
          </a:p>
          <a:p>
            <a:pPr>
              <a:lnSpc>
                <a:spcPct val="90000"/>
              </a:lnSpc>
              <a:buFont typeface="Wingdings" pitchFamily="2" charset="2"/>
              <a:buChar char="Ø"/>
              <a:defRPr/>
            </a:pPr>
            <a:r>
              <a:rPr lang="el-GR" sz="2800" dirty="0" smtClean="0">
                <a:cs typeface="Tahoma" pitchFamily="34" charset="0"/>
              </a:rPr>
              <a:t>Επιλογή λιγότερο παρεμβατικών τρόπων </a:t>
            </a:r>
            <a:r>
              <a:rPr lang="el-GR" sz="2800" dirty="0" smtClean="0">
                <a:effectLst>
                  <a:outerShdw blurRad="38100" dist="38100" dir="2700000" algn="tl">
                    <a:srgbClr val="000000">
                      <a:alpha val="43137"/>
                    </a:srgbClr>
                  </a:outerShdw>
                </a:effectLst>
                <a:latin typeface="+mj-lt"/>
              </a:rPr>
              <a:t>	</a:t>
            </a:r>
            <a:endParaRPr lang="en-US" sz="2800" dirty="0" smtClean="0">
              <a:effectLst>
                <a:outerShdw blurRad="38100" dist="38100" dir="2700000" algn="tl">
                  <a:srgbClr val="000000">
                    <a:alpha val="43137"/>
                  </a:srgbClr>
                </a:outerShdw>
              </a:effectLst>
              <a:latin typeface="+mj-lt"/>
            </a:endParaRPr>
          </a:p>
          <a:p>
            <a:pPr eaLnBrk="1" hangingPunct="1">
              <a:buFontTx/>
              <a:buNone/>
              <a:defRPr/>
            </a:pPr>
            <a:endParaRPr lang="el-GR" dirty="0" smtClean="0"/>
          </a:p>
          <a:p>
            <a:pPr eaLnBrk="1" hangingPunct="1">
              <a:defRPr/>
            </a:pPr>
            <a:endParaRPr lang="el-GR" dirty="0" smtClean="0"/>
          </a:p>
          <a:p>
            <a:pPr eaLnBrk="1" hangingPunct="1">
              <a:defRPr/>
            </a:pPr>
            <a:endParaRPr lang="el-GR" dirty="0" smtClean="0"/>
          </a:p>
        </p:txBody>
      </p:sp>
    </p:spTree>
    <p:extLst>
      <p:ext uri="{BB962C8B-B14F-4D97-AF65-F5344CB8AC3E}">
        <p14:creationId xmlns:p14="http://schemas.microsoft.com/office/powerpoint/2010/main" val="2345244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620713"/>
            <a:ext cx="8388350" cy="5327650"/>
          </a:xfrm>
        </p:spPr>
        <p:txBody>
          <a:bodyPr/>
          <a:lstStyle/>
          <a:p>
            <a:pPr algn="just" eaLnBrk="1" hangingPunct="1">
              <a:buFontTx/>
              <a:buNone/>
              <a:defRPr/>
            </a:pPr>
            <a:r>
              <a:rPr lang="el-GR" sz="2400" b="1" dirty="0" smtClean="0">
                <a:solidFill>
                  <a:srgbClr val="FFC000"/>
                </a:solidFill>
                <a:sym typeface="Wingdings" pitchFamily="2" charset="2"/>
              </a:rPr>
              <a:t>                  </a:t>
            </a:r>
            <a:r>
              <a:rPr lang="el-GR" sz="2800" b="1" dirty="0" smtClean="0">
                <a:solidFill>
                  <a:srgbClr val="FFC000"/>
                </a:solidFill>
                <a:sym typeface="Wingdings" pitchFamily="2" charset="2"/>
              </a:rPr>
              <a:t>Υπεύθυνος επεξεργασίας</a:t>
            </a:r>
            <a:endParaRPr lang="el-GR" sz="2800" dirty="0" smtClean="0"/>
          </a:p>
          <a:p>
            <a:pPr algn="just" eaLnBrk="1" hangingPunct="1">
              <a:buFont typeface="Wingdings" pitchFamily="2" charset="2"/>
              <a:buNone/>
              <a:defRPr/>
            </a:pPr>
            <a:endParaRPr lang="el-GR" sz="2400" dirty="0" smtClean="0"/>
          </a:p>
          <a:p>
            <a:pPr algn="just" eaLnBrk="1" hangingPunct="1">
              <a:buFont typeface="Wingdings" pitchFamily="2" charset="2"/>
              <a:buNone/>
              <a:defRPr/>
            </a:pPr>
            <a:r>
              <a:rPr lang="el-GR" sz="2400" dirty="0" smtClean="0"/>
              <a:t>Καθορίζει τους σκοπούς της συλλογής και επεξεργασίας </a:t>
            </a:r>
          </a:p>
          <a:p>
            <a:pPr algn="just" eaLnBrk="1" hangingPunct="1">
              <a:buFont typeface="Wingdings" pitchFamily="2" charset="2"/>
              <a:buNone/>
              <a:defRPr/>
            </a:pPr>
            <a:r>
              <a:rPr lang="el-GR" sz="2400" dirty="0" smtClean="0"/>
              <a:t>των προσωπικών δεδομένων, τα μέσα για την επίτευξη</a:t>
            </a:r>
          </a:p>
          <a:p>
            <a:pPr algn="just" eaLnBrk="1" hangingPunct="1">
              <a:buFont typeface="Wingdings" pitchFamily="2" charset="2"/>
              <a:buNone/>
              <a:defRPr/>
            </a:pPr>
            <a:r>
              <a:rPr lang="el-GR" sz="2400" dirty="0" smtClean="0"/>
              <a:t>των σκοπών αυτών καθώς και την πολιτική και τα </a:t>
            </a:r>
          </a:p>
          <a:p>
            <a:pPr algn="just" eaLnBrk="1" hangingPunct="1">
              <a:buFont typeface="Wingdings" pitchFamily="2" charset="2"/>
              <a:buNone/>
              <a:defRPr/>
            </a:pPr>
            <a:r>
              <a:rPr lang="el-GR" sz="2400" dirty="0" smtClean="0"/>
              <a:t>μέτρα ασφαλείας για τη διασφάλιση του απορρήτου </a:t>
            </a:r>
          </a:p>
          <a:p>
            <a:pPr algn="just" eaLnBrk="1" hangingPunct="1">
              <a:buFont typeface="Wingdings" pitchFamily="2" charset="2"/>
              <a:buNone/>
              <a:defRPr/>
            </a:pPr>
            <a:r>
              <a:rPr lang="el-GR" sz="2400" dirty="0" smtClean="0"/>
              <a:t>και την προστασία των προσωπικών δεδομένων. </a:t>
            </a:r>
          </a:p>
          <a:p>
            <a:pPr>
              <a:buFontTx/>
              <a:buNone/>
              <a:defRPr/>
            </a:pPr>
            <a:r>
              <a:rPr lang="el-GR" sz="2400" dirty="0" smtClean="0"/>
              <a:t> </a:t>
            </a:r>
          </a:p>
          <a:p>
            <a:pPr>
              <a:buFontTx/>
              <a:buNone/>
              <a:defRPr/>
            </a:pPr>
            <a:endParaRPr lang="el-GR" sz="2800" dirty="0" smtClean="0">
              <a:sym typeface="Wingdings" pitchFamily="2" charset="2"/>
            </a:endParaRPr>
          </a:p>
          <a:p>
            <a:pPr>
              <a:defRPr/>
            </a:pPr>
            <a:endParaRPr lang="el-GR" dirty="0"/>
          </a:p>
        </p:txBody>
      </p:sp>
      <p:sp>
        <p:nvSpPr>
          <p:cNvPr id="4" name="Slide Number Placeholder 3"/>
          <p:cNvSpPr>
            <a:spLocks noGrp="1"/>
          </p:cNvSpPr>
          <p:nvPr>
            <p:ph type="sldNum" sz="quarter" idx="12"/>
          </p:nvPr>
        </p:nvSpPr>
        <p:spPr/>
        <p:txBody>
          <a:bodyPr/>
          <a:lstStyle/>
          <a:p>
            <a:pPr>
              <a:defRPr/>
            </a:pPr>
            <a:fld id="{51873FFC-02BD-49B6-9A78-84BFD534EEA2}" type="slidenum">
              <a:rPr lang="el-GR" smtClean="0"/>
              <a:pPr>
                <a:defRPr/>
              </a:pPr>
              <a:t>11</a:t>
            </a:fld>
            <a:endParaRPr lang="el-GR"/>
          </a:p>
        </p:txBody>
      </p:sp>
    </p:spTree>
    <p:extLst>
      <p:ext uri="{BB962C8B-B14F-4D97-AF65-F5344CB8AC3E}">
        <p14:creationId xmlns:p14="http://schemas.microsoft.com/office/powerpoint/2010/main" val="3178919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250"/>
            <a:ext cx="8686800" cy="5543550"/>
          </a:xfrm>
        </p:spPr>
        <p:txBody>
          <a:bodyPr/>
          <a:lstStyle/>
          <a:p>
            <a:pPr marL="0" indent="0">
              <a:buFontTx/>
              <a:buNone/>
              <a:defRPr/>
            </a:pPr>
            <a:r>
              <a:rPr lang="el-GR" sz="2800" b="1" dirty="0" smtClean="0">
                <a:solidFill>
                  <a:srgbClr val="FFC000"/>
                </a:solidFill>
                <a:sym typeface="Wingdings" pitchFamily="2" charset="2"/>
              </a:rPr>
              <a:t>             Εκτελών την επεξεργασία </a:t>
            </a:r>
          </a:p>
          <a:p>
            <a:pPr marL="0" indent="0">
              <a:buFontTx/>
              <a:buNone/>
              <a:defRPr/>
            </a:pPr>
            <a:r>
              <a:rPr lang="el-GR" sz="2400" dirty="0" smtClean="0"/>
              <a:t>Το φυσικό πρόσωπο ή νομική οντότητα που επεξεργάζεται</a:t>
            </a:r>
            <a:r>
              <a:rPr lang="en-US" sz="2400" dirty="0" smtClean="0"/>
              <a:t> </a:t>
            </a:r>
            <a:r>
              <a:rPr lang="el-GR" sz="2400" dirty="0" smtClean="0"/>
              <a:t>δεδομένα εκ μέρους και για λογαριασμό </a:t>
            </a:r>
            <a:r>
              <a:rPr lang="el-GR" sz="2400" smtClean="0"/>
              <a:t>της Επιτροπής.</a:t>
            </a:r>
            <a:endParaRPr lang="el-GR" sz="2400" dirty="0" smtClean="0"/>
          </a:p>
          <a:p>
            <a:pPr marL="0" indent="0">
              <a:buFontTx/>
              <a:buNone/>
              <a:defRPr/>
            </a:pPr>
            <a:r>
              <a:rPr lang="el-GR" sz="2400" dirty="0" smtClean="0"/>
              <a:t>(π.χ. εταιρεία καταστροφής ή φύλαξης φακέλων)</a:t>
            </a:r>
          </a:p>
          <a:p>
            <a:pPr marL="0" indent="0">
              <a:buFontTx/>
              <a:buNone/>
              <a:defRPr/>
            </a:pPr>
            <a:r>
              <a:rPr lang="el-GR" sz="2400" dirty="0" smtClean="0"/>
              <a:t>Η σχετική ανάθεση γίνεται ΥΠΟΧΡΕΩΤΙΚΑ ΓΡΑΠΤΩΣ</a:t>
            </a:r>
          </a:p>
          <a:p>
            <a:pPr marL="0" indent="0">
              <a:buFontTx/>
              <a:buNone/>
              <a:defRPr/>
            </a:pPr>
            <a:r>
              <a:rPr lang="el-GR" sz="2400" dirty="0" smtClean="0"/>
              <a:t>(δείγμα διατίθεται στην ιστοσελίδα του Γραφείου)</a:t>
            </a:r>
          </a:p>
          <a:p>
            <a:pPr>
              <a:buFont typeface="Wingdings" pitchFamily="2" charset="2"/>
              <a:buChar char="Ø"/>
              <a:defRPr/>
            </a:pPr>
            <a:r>
              <a:rPr lang="el-GR" sz="2400" u="sng" dirty="0" smtClean="0"/>
              <a:t>Επιλογή του κατάλληλου εκτελούντος την επεξεργασία </a:t>
            </a:r>
          </a:p>
          <a:p>
            <a:pPr>
              <a:buFontTx/>
              <a:buNone/>
              <a:defRPr/>
            </a:pPr>
            <a:r>
              <a:rPr lang="el-GR" sz="2400" dirty="0" smtClean="0"/>
              <a:t>    </a:t>
            </a:r>
            <a:r>
              <a:rPr lang="el-GR" sz="2400" u="sng" dirty="0" smtClean="0"/>
              <a:t>ο οποίος θα πρέπει να παρέχει εχέγγυα απορρήτου και ασφάλειας των δεδομένων γίνεται με ιδιαίτερη μέριμνα</a:t>
            </a:r>
          </a:p>
          <a:p>
            <a:pPr>
              <a:buFont typeface="Wingdings" pitchFamily="2" charset="2"/>
              <a:buChar char="Ø"/>
              <a:defRPr/>
            </a:pPr>
            <a:r>
              <a:rPr lang="el-GR" sz="2400" u="sng" dirty="0" smtClean="0">
                <a:sym typeface="Wingdings" pitchFamily="2" charset="2"/>
              </a:rPr>
              <a:t>Εκτελών την επεξεργασία που επεξεργάζεται τα </a:t>
            </a:r>
          </a:p>
          <a:p>
            <a:pPr>
              <a:buFontTx/>
              <a:buNone/>
              <a:defRPr/>
            </a:pPr>
            <a:r>
              <a:rPr lang="el-GR" sz="2400" dirty="0" smtClean="0">
                <a:sym typeface="Wingdings" pitchFamily="2" charset="2"/>
              </a:rPr>
              <a:t>    </a:t>
            </a:r>
            <a:r>
              <a:rPr lang="el-GR" sz="2400" u="sng" dirty="0" smtClean="0">
                <a:sym typeface="Wingdings" pitchFamily="2" charset="2"/>
              </a:rPr>
              <a:t>δεδομένα για δικούς του σκοπούς καθίσταται υπεύθυνος επεξεργασίας</a:t>
            </a:r>
          </a:p>
          <a:p>
            <a:pPr>
              <a:buFontTx/>
              <a:buNone/>
              <a:defRPr/>
            </a:pPr>
            <a:endParaRPr lang="el-GR" sz="2800" dirty="0" smtClean="0"/>
          </a:p>
          <a:p>
            <a:pPr>
              <a:buFontTx/>
              <a:buNone/>
              <a:defRPr/>
            </a:pPr>
            <a:endParaRPr lang="el-GR" dirty="0"/>
          </a:p>
        </p:txBody>
      </p:sp>
      <p:sp>
        <p:nvSpPr>
          <p:cNvPr id="4" name="Slide Number Placeholder 3"/>
          <p:cNvSpPr>
            <a:spLocks noGrp="1"/>
          </p:cNvSpPr>
          <p:nvPr>
            <p:ph type="sldNum" sz="quarter" idx="12"/>
          </p:nvPr>
        </p:nvSpPr>
        <p:spPr/>
        <p:txBody>
          <a:bodyPr/>
          <a:lstStyle/>
          <a:p>
            <a:pPr>
              <a:defRPr/>
            </a:pPr>
            <a:fld id="{09A8C415-058E-46E6-AA5E-163FC657F559}" type="slidenum">
              <a:rPr lang="el-GR" smtClean="0"/>
              <a:pPr>
                <a:defRPr/>
              </a:pPr>
              <a:t>12</a:t>
            </a:fld>
            <a:endParaRPr lang="el-GR"/>
          </a:p>
        </p:txBody>
      </p:sp>
    </p:spTree>
    <p:extLst>
      <p:ext uri="{BB962C8B-B14F-4D97-AF65-F5344CB8AC3E}">
        <p14:creationId xmlns:p14="http://schemas.microsoft.com/office/powerpoint/2010/main" val="2167631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09D4ABE-7096-4301-88C3-68BA11B34AC6}" type="slidenum">
              <a:rPr lang="el-GR" altLang="en-US" sz="1400" smtClean="0">
                <a:latin typeface="Arial" charset="0"/>
              </a:rPr>
              <a:pPr>
                <a:spcBef>
                  <a:spcPct val="0"/>
                </a:spcBef>
                <a:buClrTx/>
                <a:buSzTx/>
                <a:buFontTx/>
                <a:buNone/>
                <a:defRPr/>
              </a:pPr>
              <a:t>13</a:t>
            </a:fld>
            <a:endParaRPr lang="el-GR" altLang="en-US" sz="1400" smtClean="0">
              <a:latin typeface="Arial" charset="0"/>
            </a:endParaRPr>
          </a:p>
        </p:txBody>
      </p:sp>
      <p:sp>
        <p:nvSpPr>
          <p:cNvPr id="6147" name="Rectangle 3"/>
          <p:cNvSpPr>
            <a:spLocks noGrp="1" noChangeArrowheads="1"/>
          </p:cNvSpPr>
          <p:nvPr>
            <p:ph type="body" idx="1"/>
          </p:nvPr>
        </p:nvSpPr>
        <p:spPr>
          <a:xfrm>
            <a:off x="323850" y="188913"/>
            <a:ext cx="8569325" cy="6264275"/>
          </a:xfrm>
          <a:effectLst>
            <a:outerShdw dist="35921" dir="2700000" algn="ctr" rotWithShape="0">
              <a:schemeClr val="bg2"/>
            </a:outerShdw>
          </a:effectLst>
        </p:spPr>
        <p:txBody>
          <a:bodyPr/>
          <a:lstStyle/>
          <a:p>
            <a:pPr eaLnBrk="1" hangingPunct="1">
              <a:buFontTx/>
              <a:buNone/>
              <a:defRPr/>
            </a:pPr>
            <a:r>
              <a:rPr lang="el-GR" sz="2400" b="1" dirty="0" smtClean="0">
                <a:latin typeface="+mj-lt"/>
              </a:rPr>
              <a:t>                 </a:t>
            </a:r>
            <a:r>
              <a:rPr lang="el-GR" sz="2400" b="1" dirty="0" smtClean="0">
                <a:solidFill>
                  <a:srgbClr val="FFC000"/>
                </a:solidFill>
                <a:latin typeface="+mj-lt"/>
              </a:rPr>
              <a:t>Αρχές νόμιμης επεξεργασίας</a:t>
            </a:r>
            <a:r>
              <a:rPr lang="el-GR" sz="2400" b="1" dirty="0" smtClean="0">
                <a:solidFill>
                  <a:srgbClr val="FFC000"/>
                </a:solidFill>
              </a:rPr>
              <a:t> (Άρθρο 5)</a:t>
            </a:r>
            <a:endParaRPr lang="en-US" sz="2400" b="1" dirty="0" smtClean="0">
              <a:solidFill>
                <a:srgbClr val="FFC000"/>
              </a:solidFill>
              <a:latin typeface="+mj-lt"/>
            </a:endParaRPr>
          </a:p>
          <a:p>
            <a:pPr lvl="5">
              <a:buFontTx/>
              <a:buNone/>
              <a:defRPr/>
            </a:pPr>
            <a:endParaRPr lang="el-GR" sz="1200" b="1" dirty="0" smtClean="0">
              <a:solidFill>
                <a:srgbClr val="FFC000"/>
              </a:solidFill>
              <a:latin typeface="+mj-lt"/>
            </a:endParaRPr>
          </a:p>
          <a:p>
            <a:pPr eaLnBrk="1" hangingPunct="1">
              <a:defRPr/>
            </a:pPr>
            <a:r>
              <a:rPr lang="el-GR" sz="2000" dirty="0" smtClean="0">
                <a:effectLst>
                  <a:outerShdw blurRad="38100" dist="38100" dir="2700000" algn="tl">
                    <a:srgbClr val="000000">
                      <a:alpha val="43137"/>
                    </a:srgbClr>
                  </a:outerShdw>
                </a:effectLst>
              </a:rPr>
              <a:t>Εισαγωγή της </a:t>
            </a:r>
            <a:r>
              <a:rPr lang="el-GR" sz="2000" b="1" dirty="0" smtClean="0">
                <a:solidFill>
                  <a:srgbClr val="FFFF00"/>
                </a:solidFill>
                <a:effectLst>
                  <a:outerShdw blurRad="38100" dist="38100" dir="2700000" algn="tl">
                    <a:srgbClr val="000000">
                      <a:alpha val="43137"/>
                    </a:srgbClr>
                  </a:outerShdw>
                </a:effectLst>
              </a:rPr>
              <a:t>Αρχής της Λογοδοσίας: </a:t>
            </a:r>
            <a:r>
              <a:rPr lang="en-US" sz="2000" dirty="0" smtClean="0">
                <a:effectLst>
                  <a:outerShdw blurRad="38100" dist="38100" dir="2700000" algn="tl">
                    <a:srgbClr val="000000">
                      <a:alpha val="43137"/>
                    </a:srgbClr>
                  </a:outerShdw>
                </a:effectLst>
              </a:rPr>
              <a:t>o</a:t>
            </a:r>
            <a:r>
              <a:rPr lang="el-GR" sz="2000" dirty="0" smtClean="0">
                <a:effectLst>
                  <a:outerShdw blurRad="38100" dist="38100" dir="2700000" algn="tl">
                    <a:srgbClr val="000000">
                      <a:alpha val="43137"/>
                    </a:srgbClr>
                  </a:outerShdw>
                </a:effectLst>
              </a:rPr>
              <a:t> οργανισμός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θα πρέπει ανά πάσα στιγμή, να καθορίζει και να εφαρμόζει τα κατάλληλα τεχνικά και οργανωτικά μέτρα </a:t>
            </a:r>
            <a:r>
              <a:rPr lang="el-GR" sz="2000" b="1" u="sng" dirty="0" smtClean="0">
                <a:effectLst>
                  <a:outerShdw blurRad="38100" dist="38100" dir="2700000" algn="tl">
                    <a:srgbClr val="000000">
                      <a:alpha val="43137"/>
                    </a:srgbClr>
                  </a:outerShdw>
                </a:effectLst>
              </a:rPr>
              <a:t>για απόδειξη συμμόρφωσης</a:t>
            </a:r>
            <a:endParaRPr lang="el-GR" sz="2000" dirty="0" smtClean="0">
              <a:effectLst>
                <a:outerShdw blurRad="38100" dist="38100" dir="2700000" algn="tl">
                  <a:srgbClr val="000000">
                    <a:alpha val="43137"/>
                  </a:srgbClr>
                </a:outerShdw>
              </a:effectLst>
            </a:endParaRPr>
          </a:p>
          <a:p>
            <a:pPr lvl="4" eaLnBrk="1" hangingPunct="1">
              <a:buFontTx/>
              <a:buNone/>
              <a:defRPr/>
            </a:pPr>
            <a:endParaRPr lang="el-GR" sz="1000" dirty="0" smtClean="0">
              <a:effectLst>
                <a:outerShdw blurRad="38100" dist="38100" dir="2700000" algn="tl">
                  <a:srgbClr val="000000">
                    <a:alpha val="43137"/>
                  </a:srgbClr>
                </a:outerShdw>
              </a:effectLst>
            </a:endParaRPr>
          </a:p>
          <a:p>
            <a:pPr eaLnBrk="1" hangingPunct="1">
              <a:defRPr/>
            </a:pPr>
            <a:r>
              <a:rPr lang="el-GR" sz="2000" b="1" dirty="0" smtClean="0">
                <a:solidFill>
                  <a:srgbClr val="FFFF00"/>
                </a:solidFill>
                <a:effectLst>
                  <a:outerShdw blurRad="38100" dist="38100" dir="2700000" algn="tl">
                    <a:srgbClr val="000000">
                      <a:alpha val="43137"/>
                    </a:srgbClr>
                  </a:outerShdw>
                </a:effectLst>
              </a:rPr>
              <a:t>Αρχή της νομιμότητας: </a:t>
            </a:r>
            <a:r>
              <a:rPr lang="el-GR" sz="2000" dirty="0" smtClean="0">
                <a:effectLst>
                  <a:outerShdw blurRad="38100" dist="38100" dir="2700000" algn="tl">
                    <a:srgbClr val="000000">
                      <a:alpha val="43137"/>
                    </a:srgbClr>
                  </a:outerShdw>
                </a:effectLst>
              </a:rPr>
              <a:t>νόμιμη, θεμιτή και διαφανής επεξεργασία</a:t>
            </a:r>
          </a:p>
          <a:p>
            <a:pPr lvl="3" eaLnBrk="1" hangingPunct="1">
              <a:defRPr/>
            </a:pPr>
            <a:endParaRPr lang="el-GR" sz="800" dirty="0" smtClean="0">
              <a:effectLst>
                <a:outerShdw blurRad="38100" dist="38100" dir="2700000" algn="tl">
                  <a:srgbClr val="000000">
                    <a:alpha val="43137"/>
                  </a:srgbClr>
                </a:outerShdw>
              </a:effectLst>
            </a:endParaRPr>
          </a:p>
          <a:p>
            <a:pPr eaLnBrk="1" hangingPunct="1">
              <a:defRPr/>
            </a:pPr>
            <a:r>
              <a:rPr lang="el-GR" sz="2000" b="1" dirty="0" smtClean="0">
                <a:solidFill>
                  <a:srgbClr val="FFFF00"/>
                </a:solidFill>
                <a:effectLst>
                  <a:outerShdw blurRad="38100" dist="38100" dir="2700000" algn="tl">
                    <a:srgbClr val="000000">
                      <a:alpha val="43137"/>
                    </a:srgbClr>
                  </a:outerShdw>
                </a:effectLst>
              </a:rPr>
              <a:t>Αρχή του περιορισμού του σκοπού</a:t>
            </a:r>
            <a:endParaRPr lang="en-US" sz="2000" dirty="0" smtClean="0">
              <a:effectLst>
                <a:outerShdw blurRad="38100" dist="38100" dir="2700000" algn="tl">
                  <a:srgbClr val="000000">
                    <a:alpha val="43137"/>
                  </a:srgbClr>
                </a:outerShdw>
              </a:effectLst>
            </a:endParaRPr>
          </a:p>
          <a:p>
            <a:pPr eaLnBrk="1" hangingPunct="1">
              <a:buFont typeface="Wingdings" pitchFamily="2" charset="2"/>
              <a:buChar char="v"/>
              <a:defRPr/>
            </a:pPr>
            <a:r>
              <a:rPr lang="en-US" sz="2000" dirty="0" smtClean="0">
                <a:effectLst>
                  <a:outerShdw blurRad="38100" dist="38100" dir="2700000" algn="tl">
                    <a:srgbClr val="000000">
                      <a:alpha val="43137"/>
                    </a:srgbClr>
                  </a:outerShdw>
                </a:effectLst>
              </a:rPr>
              <a:t> </a:t>
            </a:r>
            <a:r>
              <a:rPr lang="el-GR" sz="2000" b="1" dirty="0" smtClean="0">
                <a:effectLst>
                  <a:outerShdw blurRad="38100" dist="38100" dir="2700000" algn="tl">
                    <a:srgbClr val="000000">
                      <a:alpha val="43137"/>
                    </a:srgbClr>
                  </a:outerShdw>
                </a:effectLst>
              </a:rPr>
              <a:t>Περαιτέρω επεξεργασία </a:t>
            </a:r>
            <a:r>
              <a:rPr lang="el-GR" sz="2000" dirty="0" smtClean="0">
                <a:effectLst>
                  <a:outerShdw blurRad="38100" dist="38100" dir="2700000" algn="tl">
                    <a:srgbClr val="000000">
                      <a:alpha val="43137"/>
                    </a:srgbClr>
                  </a:outerShdw>
                </a:effectLst>
              </a:rPr>
              <a:t>για σκοπούς αρχειοθέτησης προς το δημόσιο συμφέρον </a:t>
            </a:r>
            <a:r>
              <a:rPr lang="el-GR" sz="2000" dirty="0" smtClean="0">
                <a:solidFill>
                  <a:srgbClr val="FFC000"/>
                </a:solidFill>
                <a:effectLst>
                  <a:outerShdw blurRad="38100" dist="38100" dir="2700000" algn="tl">
                    <a:srgbClr val="000000">
                      <a:alpha val="43137"/>
                    </a:srgbClr>
                  </a:outerShdw>
                </a:effectLst>
              </a:rPr>
              <a:t>ή σκοπούς επιστημονικής </a:t>
            </a:r>
            <a:r>
              <a:rPr lang="el-GR" sz="2000" dirty="0" smtClean="0">
                <a:effectLst>
                  <a:outerShdw blurRad="38100" dist="38100" dir="2700000" algn="tl">
                    <a:srgbClr val="000000">
                      <a:alpha val="43137"/>
                    </a:srgbClr>
                  </a:outerShdw>
                </a:effectLst>
              </a:rPr>
              <a:t>ή ιστορικής </a:t>
            </a:r>
            <a:r>
              <a:rPr lang="el-GR" sz="2000" dirty="0" smtClean="0">
                <a:solidFill>
                  <a:srgbClr val="FFC000"/>
                </a:solidFill>
                <a:effectLst>
                  <a:outerShdw blurRad="38100" dist="38100" dir="2700000" algn="tl">
                    <a:srgbClr val="000000">
                      <a:alpha val="43137"/>
                    </a:srgbClr>
                  </a:outerShdw>
                </a:effectLst>
              </a:rPr>
              <a:t>έρευνας</a:t>
            </a:r>
            <a:r>
              <a:rPr lang="el-GR" sz="2000" dirty="0" smtClean="0">
                <a:effectLst>
                  <a:outerShdw blurRad="38100" dist="38100" dir="2700000" algn="tl">
                    <a:srgbClr val="000000">
                      <a:alpha val="43137"/>
                    </a:srgbClr>
                  </a:outerShdw>
                </a:effectLst>
              </a:rPr>
              <a:t> ή στατιστικούς σκοπούς δεν θεωρείται ασύμβατη με τους αρχικούς σκοπούς, εφόσον πληρούνται οι προϋποθέσεις του άρθρου 89</a:t>
            </a:r>
          </a:p>
          <a:p>
            <a:pPr eaLnBrk="1" hangingPunct="1">
              <a:buFont typeface="Wingdings" pitchFamily="2" charset="2"/>
              <a:buChar char="v"/>
              <a:defRPr/>
            </a:pPr>
            <a:r>
              <a:rPr lang="el-GR" sz="2000" dirty="0" smtClean="0">
                <a:effectLst>
                  <a:outerShdw blurRad="38100" dist="38100" dir="2700000" algn="tl">
                    <a:srgbClr val="000000">
                      <a:alpha val="43137"/>
                    </a:srgbClr>
                  </a:outerShdw>
                </a:effectLst>
              </a:rPr>
              <a:t>Άρθρο 89: υιοθέτηση τεχνικών και οργανωτικών μέτρων, π.χ. </a:t>
            </a:r>
            <a:r>
              <a:rPr lang="el-GR" sz="2000" dirty="0" err="1" smtClean="0">
                <a:effectLst>
                  <a:outerShdw blurRad="38100" dist="38100" dir="2700000" algn="tl">
                    <a:srgbClr val="000000">
                      <a:alpha val="43137"/>
                    </a:srgbClr>
                  </a:outerShdw>
                </a:effectLst>
              </a:rPr>
              <a:t>ψευδωνυμοποίηση</a:t>
            </a:r>
            <a:r>
              <a:rPr lang="el-GR" sz="2000" dirty="0" smtClean="0">
                <a:effectLst>
                  <a:outerShdw blurRad="38100" dist="38100" dir="2700000" algn="tl">
                    <a:srgbClr val="000000">
                      <a:alpha val="43137"/>
                    </a:srgbClr>
                  </a:outerShdw>
                </a:effectLst>
              </a:rPr>
              <a:t> ούτως ώστε να μην ταυτοποιούνται τα υποκείμενα, δεδομένου ότι, οι εν λόγω σκοποί μπορούν να εκπληρωθούν με τον τρόπο αυτό </a:t>
            </a:r>
          </a:p>
          <a:p>
            <a:pPr eaLnBrk="1" hangingPunct="1">
              <a:buFont typeface="Wingdings" pitchFamily="2" charset="2"/>
              <a:buChar char="v"/>
              <a:defRPr/>
            </a:pPr>
            <a:r>
              <a:rPr lang="el-GR" sz="2000" dirty="0" smtClean="0">
                <a:effectLst>
                  <a:outerShdw blurRad="38100" dist="38100" dir="2700000" algn="tl">
                    <a:srgbClr val="000000">
                      <a:alpha val="43137"/>
                    </a:srgbClr>
                  </a:outerShdw>
                </a:effectLst>
              </a:rPr>
              <a:t>Σε περίπτωση μη ταυτοποίησης των υποκειμένων, οι ερευνητές δεν έχουν υποχρέωση λήψης συγκατάθεσης για κάθε νέα χρήση των δεδομένων στην έρευνα</a:t>
            </a:r>
            <a:endParaRPr lang="en-US" sz="1800" b="1" dirty="0" smtClean="0">
              <a:solidFill>
                <a:srgbClr val="FFFF00"/>
              </a:solidFill>
              <a:effectLst>
                <a:outerShdw blurRad="38100" dist="38100" dir="2700000" algn="tl">
                  <a:srgbClr val="000000">
                    <a:alpha val="43137"/>
                  </a:srgbClr>
                </a:outerShdw>
              </a:effectLst>
            </a:endParaRP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09D4ABE-7096-4301-88C3-68BA11B34AC6}" type="slidenum">
              <a:rPr lang="el-GR" altLang="en-US" sz="1400" smtClean="0">
                <a:latin typeface="Arial" charset="0"/>
              </a:rPr>
              <a:pPr>
                <a:spcBef>
                  <a:spcPct val="0"/>
                </a:spcBef>
                <a:buClrTx/>
                <a:buSzTx/>
                <a:buFontTx/>
                <a:buNone/>
                <a:defRPr/>
              </a:pPr>
              <a:t>14</a:t>
            </a:fld>
            <a:endParaRPr lang="el-GR" altLang="en-US" sz="1400" smtClean="0">
              <a:latin typeface="Arial" charset="0"/>
            </a:endParaRPr>
          </a:p>
        </p:txBody>
      </p:sp>
      <p:sp>
        <p:nvSpPr>
          <p:cNvPr id="6147" name="Rectangle 3"/>
          <p:cNvSpPr>
            <a:spLocks noGrp="1" noChangeArrowheads="1"/>
          </p:cNvSpPr>
          <p:nvPr>
            <p:ph type="body" idx="1"/>
          </p:nvPr>
        </p:nvSpPr>
        <p:spPr>
          <a:xfrm>
            <a:off x="323850" y="188913"/>
            <a:ext cx="8569325" cy="6264275"/>
          </a:xfrm>
          <a:effectLst>
            <a:outerShdw dist="35921" dir="2700000" algn="ctr" rotWithShape="0">
              <a:schemeClr val="bg2"/>
            </a:outerShdw>
          </a:effectLst>
        </p:spPr>
        <p:txBody>
          <a:bodyPr/>
          <a:lstStyle/>
          <a:p>
            <a:pPr eaLnBrk="1" hangingPunct="1">
              <a:buFontTx/>
              <a:buNone/>
              <a:defRPr/>
            </a:pPr>
            <a:r>
              <a:rPr lang="el-GR" sz="2400" b="1" dirty="0" smtClean="0">
                <a:latin typeface="+mj-lt"/>
              </a:rPr>
              <a:t>    </a:t>
            </a:r>
            <a:endParaRPr lang="el-GR" sz="1200" b="1" dirty="0" smtClean="0">
              <a:solidFill>
                <a:srgbClr val="FFC000"/>
              </a:solidFill>
              <a:latin typeface="+mj-lt"/>
            </a:endParaRPr>
          </a:p>
          <a:p>
            <a:pPr eaLnBrk="1" hangingPunct="1">
              <a:defRPr/>
            </a:pPr>
            <a:r>
              <a:rPr lang="el-GR" sz="2800" dirty="0" smtClean="0">
                <a:effectLst>
                  <a:outerShdw blurRad="38100" dist="38100" dir="2700000" algn="tl">
                    <a:srgbClr val="000000">
                      <a:alpha val="43137"/>
                    </a:srgbClr>
                  </a:outerShdw>
                </a:effectLst>
              </a:rPr>
              <a:t>Αρχή της ελαχιστοποίησης των δεδομένων</a:t>
            </a:r>
          </a:p>
          <a:p>
            <a:pPr eaLnBrk="1" hangingPunct="1">
              <a:defRPr/>
            </a:pPr>
            <a:r>
              <a:rPr lang="el-GR" sz="2800" dirty="0" smtClean="0">
                <a:effectLst>
                  <a:outerShdw blurRad="38100" dist="38100" dir="2700000" algn="tl">
                    <a:srgbClr val="000000">
                      <a:alpha val="43137"/>
                    </a:srgbClr>
                  </a:outerShdw>
                </a:effectLst>
              </a:rPr>
              <a:t>Αρχή του περιορισμού της περιόδου αποθήκευσης</a:t>
            </a:r>
          </a:p>
          <a:p>
            <a:pPr>
              <a:defRPr/>
            </a:pPr>
            <a:r>
              <a:rPr lang="el-GR" sz="2800" dirty="0" smtClean="0">
                <a:effectLst>
                  <a:outerShdw blurRad="38100" dist="38100" dir="2700000" algn="tl">
                    <a:srgbClr val="000000">
                      <a:alpha val="43137"/>
                    </a:srgbClr>
                  </a:outerShdw>
                </a:effectLst>
              </a:rPr>
              <a:t>Αρχή της ακεραιότητας και εμπιστευτικότητας</a:t>
            </a:r>
          </a:p>
          <a:p>
            <a:pPr eaLnBrk="1" hangingPunct="1">
              <a:defRPr/>
            </a:pPr>
            <a:endParaRPr lang="el-GR" sz="2800" b="1" dirty="0" smtClean="0">
              <a:solidFill>
                <a:srgbClr val="FFFF00"/>
              </a:solidFill>
              <a:effectLst>
                <a:outerShdw blurRad="38100" dist="38100" dir="2700000" algn="tl">
                  <a:srgbClr val="000000">
                    <a:alpha val="43137"/>
                  </a:srgbClr>
                </a:outerShdw>
              </a:effectLst>
            </a:endParaRPr>
          </a:p>
          <a:p>
            <a:pPr eaLnBrk="1" hangingPunct="1">
              <a:defRPr/>
            </a:pPr>
            <a:endParaRPr lang="en-US" sz="1800" b="1" dirty="0" smtClean="0">
              <a:solidFill>
                <a:srgbClr val="FFFF00"/>
              </a:solidFill>
              <a:effectLst>
                <a:outerShdw blurRad="38100" dist="38100" dir="2700000" algn="tl">
                  <a:srgbClr val="000000">
                    <a:alpha val="43137"/>
                  </a:srgbClr>
                </a:outerShdw>
              </a:effectLst>
            </a:endParaRPr>
          </a:p>
          <a:p>
            <a:pPr eaLnBrk="1" hangingPunct="1">
              <a:defRPr/>
            </a:pPr>
            <a:endParaRPr lang="el-GR" sz="18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DE552539-C176-4FF4-8C99-9EAE7B718892}" type="slidenum">
              <a:rPr lang="el-GR"/>
              <a:pPr>
                <a:defRPr/>
              </a:pPr>
              <a:t>15</a:t>
            </a:fld>
            <a:endParaRPr lang="el-GR"/>
          </a:p>
        </p:txBody>
      </p:sp>
      <p:sp>
        <p:nvSpPr>
          <p:cNvPr id="6147" name="Rectangle 3"/>
          <p:cNvSpPr>
            <a:spLocks noGrp="1" noChangeArrowheads="1"/>
          </p:cNvSpPr>
          <p:nvPr>
            <p:ph type="body" idx="1"/>
          </p:nvPr>
        </p:nvSpPr>
        <p:spPr>
          <a:xfrm>
            <a:off x="611189" y="188913"/>
            <a:ext cx="7849244" cy="6264275"/>
          </a:xfrm>
          <a:effectLst>
            <a:outerShdw dist="35921" dir="2700000" algn="ctr" rotWithShape="0">
              <a:schemeClr val="bg2"/>
            </a:outerShdw>
          </a:effectLst>
        </p:spPr>
        <p:txBody>
          <a:bodyPr/>
          <a:lstStyle/>
          <a:p>
            <a:pPr eaLnBrk="1" hangingPunct="1">
              <a:buFontTx/>
              <a:buNone/>
              <a:defRPr/>
            </a:pPr>
            <a:r>
              <a:rPr lang="el-GR" sz="1000" dirty="0" smtClean="0"/>
              <a:t>    </a:t>
            </a:r>
          </a:p>
          <a:p>
            <a:pPr eaLnBrk="1" hangingPunct="1">
              <a:buFontTx/>
              <a:buNone/>
              <a:defRPr/>
            </a:pPr>
            <a:r>
              <a:rPr lang="el-GR" sz="2400" b="1" dirty="0" smtClean="0">
                <a:solidFill>
                  <a:srgbClr val="FFC000"/>
                </a:solidFill>
                <a:latin typeface="+mj-lt"/>
                <a:ea typeface="+mj-ea"/>
                <a:cs typeface="+mj-cs"/>
              </a:rPr>
              <a:t>Πότε είναι νόμιμη η επεξεργασία  απλών</a:t>
            </a:r>
          </a:p>
          <a:p>
            <a:pPr eaLnBrk="1" hangingPunct="1">
              <a:buFontTx/>
              <a:buNone/>
              <a:defRPr/>
            </a:pPr>
            <a:r>
              <a:rPr lang="el-GR" sz="2400" b="1" dirty="0" smtClean="0">
                <a:solidFill>
                  <a:srgbClr val="FFC000"/>
                </a:solidFill>
                <a:latin typeface="+mj-lt"/>
                <a:ea typeface="+mj-ea"/>
                <a:cs typeface="+mj-cs"/>
              </a:rPr>
              <a:t>προσωπικών δεδομένων (Άρθρο 6,  </a:t>
            </a:r>
            <a:r>
              <a:rPr lang="el-GR" sz="2400" b="1" dirty="0" err="1" smtClean="0">
                <a:solidFill>
                  <a:srgbClr val="FFC000"/>
                </a:solidFill>
                <a:latin typeface="+mj-lt"/>
                <a:ea typeface="+mj-ea"/>
                <a:cs typeface="+mj-cs"/>
              </a:rPr>
              <a:t>Πρ</a:t>
            </a:r>
            <a:r>
              <a:rPr lang="el-GR" sz="2400" b="1" dirty="0" smtClean="0">
                <a:solidFill>
                  <a:srgbClr val="FFC000"/>
                </a:solidFill>
                <a:latin typeface="+mj-lt"/>
                <a:ea typeface="+mj-ea"/>
                <a:cs typeface="+mj-cs"/>
              </a:rPr>
              <a:t>. 40-50)</a:t>
            </a:r>
          </a:p>
          <a:p>
            <a:pPr marL="457200" indent="-457200">
              <a:buFontTx/>
              <a:buNone/>
              <a:defRPr/>
            </a:pPr>
            <a:endParaRPr lang="el-GR" sz="2000" b="1" dirty="0" smtClean="0">
              <a:solidFill>
                <a:srgbClr val="FFFF00"/>
              </a:solidFill>
              <a:effectLst/>
            </a:endParaRPr>
          </a:p>
          <a:p>
            <a:pPr marL="457200" indent="-457200">
              <a:defRPr/>
            </a:pPr>
            <a:r>
              <a:rPr lang="el-GR" sz="2400" dirty="0" smtClean="0"/>
              <a:t>Έχει δοθεί η συναίνεση του ατόμου</a:t>
            </a:r>
          </a:p>
          <a:p>
            <a:pPr marL="457200" indent="-457200">
              <a:defRPr/>
            </a:pPr>
            <a:r>
              <a:rPr lang="el-GR" sz="2400" dirty="0" smtClean="0"/>
              <a:t>Για εκτέλεση σύμβασης</a:t>
            </a:r>
          </a:p>
          <a:p>
            <a:pPr marL="457200" indent="-457200">
              <a:defRPr/>
            </a:pPr>
            <a:r>
              <a:rPr lang="el-GR" sz="2400" dirty="0" smtClean="0"/>
              <a:t>Για έννομη υποχρέωση του οργανισμού</a:t>
            </a:r>
          </a:p>
          <a:p>
            <a:pPr marL="457200" indent="-457200">
              <a:defRPr/>
            </a:pPr>
            <a:r>
              <a:rPr lang="el-GR" sz="2400" dirty="0" smtClean="0"/>
              <a:t>Για διαφύλαξη ζωτικού συμφέροντος του ατόμου</a:t>
            </a:r>
          </a:p>
          <a:p>
            <a:pPr marL="457200" indent="-457200">
              <a:defRPr/>
            </a:pPr>
            <a:r>
              <a:rPr lang="el-GR" sz="2400" dirty="0" smtClean="0"/>
              <a:t>Για δημόσιο συμφέρον ή άσκηση δημόσιας εξουσίας</a:t>
            </a:r>
          </a:p>
          <a:p>
            <a:pPr marL="457200" indent="-457200">
              <a:defRPr/>
            </a:pPr>
            <a:r>
              <a:rPr lang="el-GR" sz="2400" dirty="0" smtClean="0"/>
              <a:t>Για το έννομο συμφέρον του οργανισμού ή του τρίτου</a:t>
            </a:r>
          </a:p>
          <a:p>
            <a:pPr marL="457200" indent="-457200">
              <a:buFontTx/>
              <a:buNone/>
              <a:defRPr/>
            </a:pPr>
            <a:endParaRPr lang="el-GR" sz="2400" dirty="0" smtClean="0"/>
          </a:p>
          <a:p>
            <a:pPr marL="457200" indent="-457200">
              <a:buFontTx/>
              <a:buNone/>
              <a:defRPr/>
            </a:pPr>
            <a:endParaRPr lang="el-GR" sz="800" dirty="0" smtClean="0"/>
          </a:p>
          <a:p>
            <a:pPr marL="457200" indent="-457200">
              <a:buFontTx/>
              <a:buNone/>
              <a:defRPr/>
            </a:pPr>
            <a:r>
              <a:rPr lang="el-GR" sz="2000" dirty="0" smtClean="0">
                <a:effectLst>
                  <a:outerShdw blurRad="38100" dist="38100" dir="2700000" algn="tl">
                    <a:srgbClr val="000000">
                      <a:alpha val="43137"/>
                    </a:srgbClr>
                  </a:outerShdw>
                </a:effectLst>
              </a:rPr>
              <a:t>      </a:t>
            </a: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362950" cy="615950"/>
          </a:xfrm>
        </p:spPr>
        <p:txBody>
          <a:bodyPr/>
          <a:lstStyle/>
          <a:p>
            <a:pPr>
              <a:defRPr/>
            </a:pPr>
            <a:r>
              <a:rPr lang="el-GR" sz="3200" dirty="0" smtClean="0"/>
              <a:t/>
            </a:r>
            <a:br>
              <a:rPr lang="el-GR" sz="3200" dirty="0" smtClean="0"/>
            </a:br>
            <a:r>
              <a:rPr lang="el-GR" sz="3200" dirty="0" smtClean="0"/>
              <a:t/>
            </a:r>
            <a:br>
              <a:rPr lang="el-GR" sz="3200" dirty="0" smtClean="0"/>
            </a:br>
            <a:r>
              <a:rPr lang="el-GR" sz="3200" dirty="0" smtClean="0"/>
              <a:t> </a:t>
            </a:r>
            <a:r>
              <a:rPr lang="el-GR" sz="2200" b="1" dirty="0" smtClean="0">
                <a:solidFill>
                  <a:srgbClr val="FFC000"/>
                </a:solidFill>
              </a:rPr>
              <a:t>Πότε είναι νόμιμη η επεξεργασία ειδικών κατηγοριών  </a:t>
            </a:r>
            <a:br>
              <a:rPr lang="el-GR" sz="2200" b="1" dirty="0" smtClean="0">
                <a:solidFill>
                  <a:srgbClr val="FFC000"/>
                </a:solidFill>
              </a:rPr>
            </a:br>
            <a:r>
              <a:rPr lang="el-GR" sz="2200" b="1" dirty="0" smtClean="0">
                <a:solidFill>
                  <a:srgbClr val="FFC000"/>
                </a:solidFill>
              </a:rPr>
              <a:t>  προσωπικών δεδομένων (Άρθρο 9) </a:t>
            </a:r>
            <a:r>
              <a:rPr lang="el-GR" sz="2000" b="1" dirty="0" smtClean="0"/>
              <a:t/>
            </a:r>
            <a:br>
              <a:rPr lang="el-GR" sz="20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539552" y="908050"/>
            <a:ext cx="8280598" cy="5545138"/>
          </a:xfrm>
        </p:spPr>
        <p:txBody>
          <a:bodyPr/>
          <a:lstStyle/>
          <a:p>
            <a:pPr lvl="3">
              <a:buFont typeface="Wingdings" pitchFamily="2" charset="2"/>
              <a:buChar char="Ø"/>
              <a:defRPr/>
            </a:pPr>
            <a:endParaRPr lang="el-GR" sz="800" dirty="0" smtClean="0"/>
          </a:p>
          <a:p>
            <a:pPr>
              <a:buFontTx/>
              <a:buNone/>
              <a:defRPr/>
            </a:pPr>
            <a:r>
              <a:rPr lang="el-GR" sz="2000" u="sng" dirty="0" smtClean="0"/>
              <a:t>Κατά κανόνα απαγορεύεται </a:t>
            </a:r>
            <a:r>
              <a:rPr lang="el-GR" sz="2000" dirty="0" smtClean="0"/>
              <a:t>η επεξεργασία τους</a:t>
            </a:r>
            <a:endParaRPr lang="en-US" sz="2000" dirty="0" smtClean="0"/>
          </a:p>
          <a:p>
            <a:pPr lvl="2">
              <a:buFont typeface="Wingdings" pitchFamily="2" charset="2"/>
              <a:buChar char="Ø"/>
              <a:defRPr/>
            </a:pPr>
            <a:endParaRPr lang="el-GR" sz="1200" dirty="0" smtClean="0"/>
          </a:p>
          <a:p>
            <a:pPr>
              <a:buFont typeface="Wingdings" pitchFamily="2" charset="2"/>
              <a:buChar char="Ø"/>
              <a:defRPr/>
            </a:pPr>
            <a:r>
              <a:rPr lang="el-GR" sz="2000" u="sng" dirty="0" smtClean="0"/>
              <a:t>Επιτρέπεται όταν:</a:t>
            </a:r>
          </a:p>
          <a:p>
            <a:pPr>
              <a:buFontTx/>
              <a:buNone/>
              <a:defRPr/>
            </a:pPr>
            <a:r>
              <a:rPr lang="el-GR" sz="2000" dirty="0" smtClean="0"/>
              <a:t>(α) υπάρχει συγκατάθεση</a:t>
            </a:r>
          </a:p>
          <a:p>
            <a:pPr lvl="2">
              <a:buFontTx/>
              <a:buNone/>
              <a:defRPr/>
            </a:pPr>
            <a:endParaRPr lang="el-GR" sz="1200" dirty="0" smtClean="0"/>
          </a:p>
          <a:p>
            <a:pPr>
              <a:buFontTx/>
              <a:buNone/>
              <a:defRPr/>
            </a:pPr>
            <a:r>
              <a:rPr lang="el-GR" sz="2000" dirty="0" smtClean="0"/>
              <a:t>(β) στον τομέα του εργατικού δικαίου</a:t>
            </a:r>
            <a:r>
              <a:rPr lang="en-US" sz="2000" dirty="0" smtClean="0"/>
              <a:t>,</a:t>
            </a:r>
            <a:r>
              <a:rPr lang="el-GR" sz="2000" dirty="0" smtClean="0"/>
              <a:t> δικαίου κοινωνικής ασφάλισης και κοινωνικής προστασίας</a:t>
            </a:r>
          </a:p>
          <a:p>
            <a:pPr lvl="2">
              <a:buFontTx/>
              <a:buNone/>
              <a:defRPr/>
            </a:pPr>
            <a:endParaRPr lang="el-GR" sz="1200" dirty="0" smtClean="0"/>
          </a:p>
          <a:p>
            <a:pPr>
              <a:buFontTx/>
              <a:buNone/>
              <a:defRPr/>
            </a:pPr>
            <a:r>
              <a:rPr lang="el-GR" sz="2000" dirty="0" smtClean="0"/>
              <a:t>(γ) για ζωτικό συμφέρον</a:t>
            </a:r>
          </a:p>
          <a:p>
            <a:pPr lvl="2">
              <a:buFontTx/>
              <a:buNone/>
              <a:defRPr/>
            </a:pPr>
            <a:endParaRPr lang="el-GR" sz="1200" dirty="0" smtClean="0"/>
          </a:p>
          <a:p>
            <a:pPr>
              <a:buFontTx/>
              <a:buNone/>
              <a:defRPr/>
            </a:pPr>
            <a:r>
              <a:rPr lang="el-GR" sz="2000" dirty="0" smtClean="0"/>
              <a:t>(δ) για δραστηριότητες ιδρύματος, οργάνωσης ή άλλου μη κερδοσκοπικού φορέα με πολιτικό, φιλοσοφικό, θρησκευτικό ή συνδικαλιστικό στόχο – αφορά τα μέλη ή τα πρώην μέλη του</a:t>
            </a:r>
            <a:r>
              <a:rPr lang="en-US" sz="2000" dirty="0" smtClean="0"/>
              <a:t> </a:t>
            </a:r>
            <a:r>
              <a:rPr lang="el-GR" sz="2000" dirty="0" smtClean="0"/>
              <a:t>ή πρόσωπα που έχουν τακτική επικοινωνία μαζί του και τα δεδομένα δεν κοινοποιούνται σε τρίτους </a:t>
            </a:r>
          </a:p>
          <a:p>
            <a:pPr lvl="1">
              <a:buFontTx/>
              <a:buNone/>
              <a:defRPr/>
            </a:pPr>
            <a:endParaRPr lang="el-GR" sz="1000" dirty="0" smtClean="0"/>
          </a:p>
          <a:p>
            <a:pPr>
              <a:buFontTx/>
              <a:buNone/>
              <a:defRPr/>
            </a:pPr>
            <a:endParaRPr lang="el-GR" sz="2000" dirty="0" smtClean="0"/>
          </a:p>
          <a:p>
            <a:pPr lvl="2">
              <a:buFontTx/>
              <a:buNone/>
              <a:defRPr/>
            </a:pPr>
            <a:endParaRPr lang="el-GR" sz="18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DE1AF66-7AB3-41F5-BEF8-C165C625BEDB}" type="slidenum">
              <a:rPr lang="el-GR" altLang="en-US" sz="1400" smtClean="0">
                <a:latin typeface="Arial" charset="0"/>
              </a:rPr>
              <a:pPr>
                <a:spcBef>
                  <a:spcPct val="0"/>
                </a:spcBef>
                <a:buClrTx/>
                <a:buSzTx/>
                <a:buFontTx/>
                <a:buNone/>
                <a:defRPr/>
              </a:pPr>
              <a:t>16</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88913"/>
            <a:ext cx="8640763" cy="5686425"/>
          </a:xfrm>
        </p:spPr>
        <p:txBody>
          <a:bodyPr/>
          <a:lstStyle/>
          <a:p>
            <a:pPr lvl="4">
              <a:buFontTx/>
              <a:buNone/>
              <a:defRPr/>
            </a:pPr>
            <a:endParaRPr lang="el-GR" sz="1000" dirty="0" smtClean="0"/>
          </a:p>
          <a:p>
            <a:pPr>
              <a:buFontTx/>
              <a:buNone/>
              <a:defRPr/>
            </a:pPr>
            <a:r>
              <a:rPr lang="el-GR" sz="1800" dirty="0" smtClean="0"/>
              <a:t>(</a:t>
            </a:r>
            <a:r>
              <a:rPr lang="el-GR" sz="2000" dirty="0" smtClean="0"/>
              <a:t>ε) για δεδομένα που έχουν δημοσιοποιηθεί από το άτομο</a:t>
            </a:r>
          </a:p>
          <a:p>
            <a:pPr lvl="2">
              <a:buFontTx/>
              <a:buNone/>
              <a:defRPr/>
            </a:pPr>
            <a:endParaRPr lang="el-GR" sz="400" dirty="0" smtClean="0"/>
          </a:p>
          <a:p>
            <a:pPr>
              <a:buFontTx/>
              <a:buNone/>
              <a:defRPr/>
            </a:pPr>
            <a:r>
              <a:rPr lang="el-GR" sz="2000" dirty="0" smtClean="0"/>
              <a:t>(στ) για θεμελίωση, άσκηση ή υποστήριξη νομικών αξιώσεων</a:t>
            </a:r>
          </a:p>
          <a:p>
            <a:pPr lvl="3">
              <a:buFontTx/>
              <a:buNone/>
              <a:defRPr/>
            </a:pPr>
            <a:endParaRPr lang="el-GR" sz="800" dirty="0" smtClean="0"/>
          </a:p>
          <a:p>
            <a:pPr>
              <a:buFontTx/>
              <a:buNone/>
              <a:defRPr/>
            </a:pPr>
            <a:r>
              <a:rPr lang="el-GR" sz="2000" dirty="0" smtClean="0"/>
              <a:t>(ζ) για λόγους ουσιαστικού δημόσιου συμφέροντος</a:t>
            </a:r>
          </a:p>
          <a:p>
            <a:pPr lvl="3">
              <a:buFontTx/>
              <a:buNone/>
              <a:defRPr/>
            </a:pPr>
            <a:endParaRPr lang="el-GR" sz="800" dirty="0" smtClean="0">
              <a:solidFill>
                <a:srgbClr val="FF0000"/>
              </a:solidFill>
            </a:endParaRPr>
          </a:p>
          <a:p>
            <a:pPr>
              <a:buFontTx/>
              <a:buNone/>
              <a:defRPr/>
            </a:pPr>
            <a:r>
              <a:rPr lang="el-GR" sz="2000" dirty="0" smtClean="0"/>
              <a:t>(η) για προληπτική ή επαγγελματική ιατρική, εκτίμηση ικανότητας εργασίας, ιατρική διάγνωση, υγειονομική ή κοινωνική περίθαλψη ή θεραπεία ή διαχείριση υγειονομικών και κοινωνικών συστημάτων δυνάμει νόμου</a:t>
            </a:r>
            <a:r>
              <a:rPr lang="en-US" sz="2000" dirty="0" smtClean="0"/>
              <a:t> </a:t>
            </a:r>
            <a:r>
              <a:rPr lang="el-GR" sz="2000" dirty="0" smtClean="0"/>
              <a:t>ή σύμβασης με επαγγελματία στον τομέα της υγείας που τηρεί το επαγγελματικό απόρρητο</a:t>
            </a:r>
          </a:p>
          <a:p>
            <a:pPr lvl="3">
              <a:buFontTx/>
              <a:buNone/>
              <a:defRPr/>
            </a:pPr>
            <a:endParaRPr lang="el-GR" sz="800" u="sng" dirty="0" smtClean="0"/>
          </a:p>
          <a:p>
            <a:pPr>
              <a:buFontTx/>
              <a:buNone/>
              <a:defRPr/>
            </a:pPr>
            <a:r>
              <a:rPr lang="el-GR" sz="2000" dirty="0" smtClean="0"/>
              <a:t>(θ) για λόγους δημόσιου συμφέροντος</a:t>
            </a:r>
          </a:p>
          <a:p>
            <a:pPr lvl="3">
              <a:buFontTx/>
              <a:buNone/>
              <a:defRPr/>
            </a:pPr>
            <a:endParaRPr lang="el-GR" sz="800" dirty="0" smtClean="0"/>
          </a:p>
          <a:p>
            <a:pPr>
              <a:buFontTx/>
              <a:buNone/>
              <a:defRPr/>
            </a:pPr>
            <a:r>
              <a:rPr lang="el-GR" sz="2000" dirty="0" smtClean="0"/>
              <a:t>(ι) για σκοπούς αρχειοθέτησης προς το δημόσιο συμφέρον</a:t>
            </a:r>
            <a:r>
              <a:rPr lang="en-US" sz="2000" dirty="0" smtClean="0"/>
              <a:t>, </a:t>
            </a:r>
            <a:r>
              <a:rPr lang="el-GR" sz="2000" dirty="0" smtClean="0"/>
              <a:t>για σκοπούς επιστημονικής ή ιστορικής έρευνας ή για στατιστικούς σκοπούς</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D8D9389-2B6C-4A20-8E82-D50CBC75585A}" type="slidenum">
              <a:rPr lang="el-GR" altLang="en-US" sz="1400" smtClean="0">
                <a:latin typeface="Arial" charset="0"/>
              </a:rPr>
              <a:pPr>
                <a:spcBef>
                  <a:spcPct val="0"/>
                </a:spcBef>
                <a:buClrTx/>
                <a:buSzTx/>
                <a:buFontTx/>
                <a:buNone/>
                <a:defRPr/>
              </a:pPr>
              <a:t>17</a:t>
            </a:fld>
            <a:endParaRPr lang="el-GR" altLang="en-US" sz="1400" dirty="0" smtClean="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548680"/>
            <a:ext cx="8569325" cy="792758"/>
          </a:xfrm>
        </p:spPr>
        <p:txBody>
          <a:bodyPr/>
          <a:lstStyle/>
          <a:p>
            <a:pPr>
              <a:defRPr/>
            </a:pPr>
            <a:r>
              <a:rPr lang="el-GR" sz="2200" b="1" dirty="0" smtClean="0">
                <a:solidFill>
                  <a:srgbClr val="FFC000"/>
                </a:solidFill>
              </a:rPr>
              <a:t> </a:t>
            </a:r>
            <a:r>
              <a:rPr lang="el-GR" sz="2100" b="1" dirty="0" smtClean="0">
                <a:solidFill>
                  <a:srgbClr val="FFC000"/>
                </a:solidFill>
              </a:rPr>
              <a:t>Πότε είναι νόμιμη η επεξεργασία προσωπικών δεδομένων  </a:t>
            </a:r>
            <a:br>
              <a:rPr lang="el-GR" sz="2100" b="1" dirty="0" smtClean="0">
                <a:solidFill>
                  <a:srgbClr val="FFC000"/>
                </a:solidFill>
              </a:rPr>
            </a:br>
            <a:r>
              <a:rPr lang="el-GR" sz="2100" b="1" dirty="0" smtClean="0">
                <a:solidFill>
                  <a:srgbClr val="FFC000"/>
                </a:solidFill>
              </a:rPr>
              <a:t> που αφορούν ποινικές καταδίκες και αδικήματα (Άρθρο 10)</a:t>
            </a: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1196975"/>
            <a:ext cx="8424862" cy="4822825"/>
          </a:xfrm>
        </p:spPr>
        <p:txBody>
          <a:bodyPr/>
          <a:lstStyle/>
          <a:p>
            <a:pPr>
              <a:defRPr/>
            </a:pPr>
            <a:r>
              <a:rPr lang="el-GR" sz="2200" dirty="0" smtClean="0"/>
              <a:t>Για επαγγέλματα που το επιβάλλει ο νόμος </a:t>
            </a:r>
          </a:p>
          <a:p>
            <a:pPr>
              <a:buNone/>
              <a:defRPr/>
            </a:pPr>
            <a:r>
              <a:rPr lang="el-GR" sz="2200" dirty="0" smtClean="0"/>
              <a:t>    </a:t>
            </a:r>
            <a:r>
              <a:rPr lang="el-GR" sz="2200" dirty="0" err="1" smtClean="0"/>
              <a:t>π.χ</a:t>
            </a:r>
            <a:r>
              <a:rPr lang="el-GR" sz="2200" dirty="0" smtClean="0"/>
              <a:t> Τράπεζα</a:t>
            </a:r>
            <a:r>
              <a:rPr lang="en-US" sz="2200" dirty="0" smtClean="0"/>
              <a:t>, </a:t>
            </a:r>
            <a:r>
              <a:rPr lang="el-GR" sz="2200" dirty="0" smtClean="0"/>
              <a:t>Αστυνομία</a:t>
            </a:r>
          </a:p>
          <a:p>
            <a:pPr>
              <a:defRPr/>
            </a:pPr>
            <a:r>
              <a:rPr lang="el-GR" sz="2200" dirty="0" smtClean="0"/>
              <a:t>Ο εργοδότης μπορεί να ζητήσει από τον υπάλληλο Πιστοποιητικό Λευκού Ποινικού Μητρώου ακόμα και όταν δεν προβλέπεται από νόμο, </a:t>
            </a:r>
            <a:r>
              <a:rPr lang="el-GR" sz="2200" u="sng" dirty="0" smtClean="0"/>
              <a:t>δεδομένου ότι έχει συνάφεια με το σκοπό που επιδιώκει</a:t>
            </a:r>
          </a:p>
          <a:p>
            <a:pPr>
              <a:defRPr/>
            </a:pPr>
            <a:r>
              <a:rPr lang="el-GR" sz="2200" dirty="0" smtClean="0"/>
              <a:t>Ο εργοδότης </a:t>
            </a:r>
            <a:r>
              <a:rPr lang="el-GR" sz="2200" u="sng" dirty="0" smtClean="0"/>
              <a:t>δεν</a:t>
            </a:r>
            <a:r>
              <a:rPr lang="el-GR" sz="2200" dirty="0" smtClean="0"/>
              <a:t> μπορεί να ζητήσει Πιστοποιητικό Λευκού Ποινικού Μητρώου χωρίς τη συγκατάθεση του ατόμου, η οποία πρέπει να δίνεται ελεύθερα </a:t>
            </a:r>
          </a:p>
          <a:p>
            <a:pPr>
              <a:defRPr/>
            </a:pPr>
            <a:r>
              <a:rPr lang="el-GR" sz="2200" dirty="0" smtClean="0"/>
              <a:t>Αρχείο προηγούμενων καταδικών τηρείται μόνο από την Αστυνομία</a:t>
            </a:r>
          </a:p>
          <a:p>
            <a:pPr>
              <a:defRPr/>
            </a:pPr>
            <a:endParaRPr lang="el-GR" sz="2200" dirty="0" smtClean="0"/>
          </a:p>
          <a:p>
            <a:pPr>
              <a:defRPr/>
            </a:pPr>
            <a:endParaRPr lang="el-GR" sz="22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69CC5DC-B10E-4489-ACB0-9D5C7EA3CDBA}" type="slidenum">
              <a:rPr lang="el-GR" altLang="en-US" sz="1400" smtClean="0">
                <a:latin typeface="Arial" charset="0"/>
              </a:rPr>
              <a:pPr>
                <a:spcBef>
                  <a:spcPct val="0"/>
                </a:spcBef>
                <a:buClrTx/>
                <a:buSzTx/>
                <a:buFontTx/>
                <a:buNone/>
                <a:defRPr/>
              </a:pPr>
              <a:t>18</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188913"/>
            <a:ext cx="7931150" cy="719137"/>
          </a:xfrm>
        </p:spPr>
        <p:txBody>
          <a:bodyPr/>
          <a:lstStyle/>
          <a:p>
            <a:pPr>
              <a:defRPr/>
            </a:pPr>
            <a:r>
              <a:rPr lang="el-GR" sz="2400" b="1" dirty="0" smtClean="0">
                <a:solidFill>
                  <a:srgbClr val="FFC000"/>
                </a:solidFill>
              </a:rPr>
              <a:t/>
            </a:r>
            <a:br>
              <a:rPr lang="el-GR" sz="2400" b="1" dirty="0" smtClean="0">
                <a:solidFill>
                  <a:srgbClr val="FFC000"/>
                </a:solidFill>
              </a:rPr>
            </a:br>
            <a:r>
              <a:rPr lang="el-GR" sz="2200" b="1" dirty="0" smtClean="0">
                <a:solidFill>
                  <a:srgbClr val="FFC000"/>
                </a:solidFill>
              </a:rPr>
              <a:t/>
            </a:r>
            <a:br>
              <a:rPr lang="el-GR" sz="2200" b="1" dirty="0" smtClean="0">
                <a:solidFill>
                  <a:srgbClr val="FFC000"/>
                </a:solidFill>
              </a:rPr>
            </a:br>
            <a:r>
              <a:rPr lang="el-GR" sz="2400" b="1" dirty="0" smtClean="0">
                <a:solidFill>
                  <a:srgbClr val="FFC000"/>
                </a:solidFill>
              </a:rPr>
              <a:t> </a:t>
            </a:r>
            <a:r>
              <a:rPr lang="en-US" sz="2400" b="1" dirty="0" smtClean="0">
                <a:solidFill>
                  <a:srgbClr val="FFC000"/>
                </a:solidFill>
              </a:rPr>
              <a:t>          </a:t>
            </a:r>
            <a:r>
              <a:rPr lang="el-GR" sz="2200" b="1" dirty="0" smtClean="0">
                <a:solidFill>
                  <a:srgbClr val="FFC000"/>
                </a:solidFill>
              </a:rPr>
              <a:t>Ενίσχυση των δικαιωμάτων των πολιτών </a:t>
            </a:r>
            <a:r>
              <a:rPr lang="el-GR" sz="2200" b="1" dirty="0" smtClean="0"/>
              <a:t/>
            </a:r>
            <a:br>
              <a:rPr lang="el-GR" sz="22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179388" y="692150"/>
            <a:ext cx="8640762" cy="5327650"/>
          </a:xfrm>
        </p:spPr>
        <p:txBody>
          <a:bodyPr/>
          <a:lstStyle/>
          <a:p>
            <a:pPr>
              <a:buFont typeface="Wingdings" pitchFamily="2" charset="2"/>
              <a:buChar char="Ø"/>
              <a:defRPr/>
            </a:pPr>
            <a:r>
              <a:rPr lang="el-GR" sz="2000" b="1" dirty="0" smtClean="0">
                <a:solidFill>
                  <a:srgbClr val="FFFF00"/>
                </a:solidFill>
              </a:rPr>
              <a:t>Συγκατάθεση:</a:t>
            </a:r>
            <a:r>
              <a:rPr lang="el-GR" sz="2000" dirty="0" smtClean="0"/>
              <a:t> </a:t>
            </a:r>
          </a:p>
          <a:p>
            <a:pPr lvl="1">
              <a:buFont typeface="Wingdings" pitchFamily="2" charset="2"/>
              <a:buChar char="v"/>
              <a:defRPr/>
            </a:pPr>
            <a:r>
              <a:rPr lang="el-GR" sz="2000" dirty="0" smtClean="0"/>
              <a:t>Κείμενο συγκατάθεσης: κατανοητό, με σαφή και απλή διατύπωση και ξεχωριστό από αλλά θέματα </a:t>
            </a:r>
          </a:p>
          <a:p>
            <a:pPr lvl="1">
              <a:buFont typeface="Wingdings" pitchFamily="2" charset="2"/>
              <a:buChar char="v"/>
              <a:defRPr/>
            </a:pPr>
            <a:r>
              <a:rPr lang="el-GR" sz="2000" dirty="0" smtClean="0"/>
              <a:t>δικαίωμα ανάκλησης συγκατάθεσης ανά πάσα στιγμή</a:t>
            </a:r>
          </a:p>
          <a:p>
            <a:pPr lvl="1">
              <a:buFont typeface="Wingdings" pitchFamily="2" charset="2"/>
              <a:buChar char="v"/>
              <a:defRPr/>
            </a:pPr>
            <a:r>
              <a:rPr lang="el-GR" sz="2000" dirty="0" smtClean="0"/>
              <a:t>ελεύθερη συγκατάθεση στα πλαίσια σύμβασης: το άτομο είναι σε θέση να επιλέξει και δεν διατρέχει τον κίνδυνο εξαπάτησης, εκφοβισμού, εξαναγκασμού ή σημαντικών αρνητικών επιπτώσεων εάν δεν συγκατατεθεί</a:t>
            </a:r>
          </a:p>
          <a:p>
            <a:pPr>
              <a:buFont typeface="Wingdings" pitchFamily="2" charset="2"/>
              <a:buChar char="Ø"/>
              <a:defRPr/>
            </a:pPr>
            <a:r>
              <a:rPr lang="el-GR" sz="2000" b="1" dirty="0" smtClean="0">
                <a:solidFill>
                  <a:srgbClr val="FFFF00"/>
                </a:solidFill>
              </a:rPr>
              <a:t>Συγκατάθεση γονέων:</a:t>
            </a:r>
            <a:r>
              <a:rPr lang="el-GR" sz="2000" b="1" dirty="0" smtClean="0"/>
              <a:t> </a:t>
            </a:r>
            <a:r>
              <a:rPr lang="el-GR" sz="2000" dirty="0" smtClean="0"/>
              <a:t>ο υπεύθυνος επεξεργασίας επαληθεύει ότι η συγκατάθεση για τη συμμετοχή των παιδιών τους σε σχέση με τις υπηρεσίες της κοινωνίας των πληροφοριών </a:t>
            </a:r>
            <a:r>
              <a:rPr lang="el-GR" sz="2000" i="1" dirty="0" smtClean="0"/>
              <a:t>(π.χ. </a:t>
            </a:r>
            <a:r>
              <a:rPr lang="en-US" sz="2000" i="1" dirty="0" smtClean="0"/>
              <a:t>e-government, e-commerce, eBay, Amazon, gambling</a:t>
            </a:r>
            <a:r>
              <a:rPr lang="el-GR" sz="2000" i="1" dirty="0" smtClean="0"/>
              <a:t>)</a:t>
            </a:r>
            <a:r>
              <a:rPr lang="en-US" sz="2000" dirty="0" smtClean="0"/>
              <a:t> </a:t>
            </a:r>
            <a:r>
              <a:rPr lang="el-GR" sz="2000" dirty="0" smtClean="0"/>
              <a:t>παρέχεται από το πρόσωπο που έχει τη γονική μέριμνα, λαμβάνοντας υπόψη τη διαθέσιμη τεχνολογία</a:t>
            </a:r>
          </a:p>
          <a:p>
            <a:pPr>
              <a:buFont typeface="Wingdings" pitchFamily="2" charset="2"/>
              <a:buChar char="Ø"/>
              <a:defRPr/>
            </a:pPr>
            <a:r>
              <a:rPr lang="el-GR" sz="2000" b="1" dirty="0" smtClean="0">
                <a:solidFill>
                  <a:srgbClr val="FFFF00"/>
                </a:solidFill>
              </a:rPr>
              <a:t>Δικαίωμα ενημέρωσης:</a:t>
            </a:r>
          </a:p>
          <a:p>
            <a:pPr lvl="1">
              <a:buFont typeface="Wingdings" pitchFamily="2" charset="2"/>
              <a:buChar char="v"/>
              <a:defRPr/>
            </a:pPr>
            <a:r>
              <a:rPr lang="el-GR" sz="2000" dirty="0" smtClean="0">
                <a:ea typeface="+mn-ea"/>
              </a:rPr>
              <a:t>Σε συνοπτική, διαφανή, κατανοητή και εύκολα προσβάσιμη μορφή, χρησιμοποιώντας σαφή και απλή διατύπωση, ιδίως όταν πρόκειται για πληροφορία απευθυνόμενη σε παιδιά</a:t>
            </a:r>
          </a:p>
          <a:p>
            <a:pPr>
              <a:buFont typeface="Wingdings" pitchFamily="2" charset="2"/>
              <a:buChar char="Ø"/>
              <a:defRPr/>
            </a:pPr>
            <a:endParaRPr lang="el-GR" sz="2000" dirty="0" smtClean="0"/>
          </a:p>
        </p:txBody>
      </p:sp>
      <p:sp>
        <p:nvSpPr>
          <p:cNvPr id="4" name="Slide Number Placeholder 3"/>
          <p:cNvSpPr>
            <a:spLocks noGrp="1"/>
          </p:cNvSpPr>
          <p:nvPr>
            <p:ph type="sldNum" sz="quarter" idx="12"/>
          </p:nvPr>
        </p:nvSpPr>
        <p:spPr/>
        <p:txBody>
          <a:bodyPr/>
          <a:lstStyle/>
          <a:p>
            <a:pPr>
              <a:defRPr/>
            </a:pPr>
            <a:fld id="{ED4A802F-5014-4A4D-927D-53FAA41F5F2E}" type="slidenum">
              <a:rPr lang="el-GR" smtClean="0"/>
              <a:pPr>
                <a:defRPr/>
              </a:pPr>
              <a:t>19</a:t>
            </a:fld>
            <a:endParaRPr lang="el-GR" dirty="0"/>
          </a:p>
        </p:txBody>
      </p:sp>
    </p:spTree>
    <p:extLst>
      <p:ext uri="{BB962C8B-B14F-4D97-AF65-F5344CB8AC3E}">
        <p14:creationId xmlns:p14="http://schemas.microsoft.com/office/powerpoint/2010/main" val="440786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ABF4C79-A332-4305-B70E-7C39E3BB9295}" type="slidenum">
              <a:rPr lang="el-GR" altLang="en-US" sz="1400" smtClean="0">
                <a:latin typeface="Arial" charset="0"/>
              </a:rPr>
              <a:pPr>
                <a:spcBef>
                  <a:spcPct val="0"/>
                </a:spcBef>
                <a:buClrTx/>
                <a:buSzTx/>
                <a:buFontTx/>
                <a:buNone/>
                <a:defRPr/>
              </a:pPr>
              <a:t>2</a:t>
            </a:fld>
            <a:endParaRPr lang="el-GR" altLang="en-US" sz="1400" smtClean="0">
              <a:latin typeface="Arial" charset="0"/>
            </a:endParaRPr>
          </a:p>
        </p:txBody>
      </p:sp>
      <p:sp>
        <p:nvSpPr>
          <p:cNvPr id="6146" name="Rectangle 2"/>
          <p:cNvSpPr>
            <a:spLocks noGrp="1" noChangeArrowheads="1"/>
          </p:cNvSpPr>
          <p:nvPr>
            <p:ph type="title"/>
          </p:nvPr>
        </p:nvSpPr>
        <p:spPr>
          <a:xfrm>
            <a:off x="827088" y="292100"/>
            <a:ext cx="7859712" cy="1192684"/>
          </a:xfrm>
          <a:effectLst>
            <a:outerShdw dist="35921" dir="2700000" algn="ctr" rotWithShape="0">
              <a:schemeClr val="bg2"/>
            </a:outerShdw>
          </a:effectLst>
        </p:spPr>
        <p:txBody>
          <a:bodyPr/>
          <a:lstStyle/>
          <a:p>
            <a:pPr algn="ctr" eaLnBrk="1" hangingPunct="1">
              <a:defRPr/>
            </a:pPr>
            <a:r>
              <a:rPr lang="el-GR" sz="3200" b="1" dirty="0" smtClean="0">
                <a:solidFill>
                  <a:srgbClr val="FFC000"/>
                </a:solidFill>
              </a:rPr>
              <a:t>Πρωτογενές Δίκαιο</a:t>
            </a:r>
          </a:p>
        </p:txBody>
      </p:sp>
      <p:sp>
        <p:nvSpPr>
          <p:cNvPr id="6147" name="Rectangle 3"/>
          <p:cNvSpPr>
            <a:spLocks noGrp="1" noChangeArrowheads="1"/>
          </p:cNvSpPr>
          <p:nvPr>
            <p:ph type="body" idx="1"/>
          </p:nvPr>
        </p:nvSpPr>
        <p:spPr>
          <a:xfrm>
            <a:off x="827088" y="1412777"/>
            <a:ext cx="7859712" cy="4968974"/>
          </a:xfrm>
          <a:effectLst>
            <a:outerShdw dist="35921" dir="2700000" algn="ctr" rotWithShape="0">
              <a:schemeClr val="bg2"/>
            </a:outerShdw>
          </a:effectLst>
        </p:spPr>
        <p:txBody>
          <a:bodyPr/>
          <a:lstStyle/>
          <a:p>
            <a:pPr eaLnBrk="1" hangingPunct="1">
              <a:buFontTx/>
              <a:buNone/>
              <a:defRPr/>
            </a:pPr>
            <a:r>
              <a:rPr lang="el-GR" sz="2800" dirty="0" smtClean="0">
                <a:effectLst>
                  <a:outerShdw blurRad="38100" dist="38100" dir="2700000" algn="tl">
                    <a:srgbClr val="000000">
                      <a:alpha val="43137"/>
                    </a:srgbClr>
                  </a:outerShdw>
                </a:effectLst>
                <a:latin typeface="+mj-lt"/>
              </a:rPr>
              <a:t>Σύμβαση Ανθρωπίνων Δικαιωμάτων </a:t>
            </a:r>
            <a:r>
              <a:rPr lang="el-GR" sz="2800" dirty="0" err="1" smtClean="0">
                <a:effectLst>
                  <a:outerShdw blurRad="38100" dist="38100" dir="2700000" algn="tl">
                    <a:srgbClr val="000000">
                      <a:alpha val="43137"/>
                    </a:srgbClr>
                  </a:outerShdw>
                </a:effectLst>
                <a:latin typeface="+mj-lt"/>
              </a:rPr>
              <a:t>ΣτΕ</a:t>
            </a:r>
            <a:endParaRPr lang="el-GR" sz="2800" dirty="0" smtClean="0">
              <a:effectLst>
                <a:outerShdw blurRad="38100" dist="38100" dir="2700000" algn="tl">
                  <a:srgbClr val="000000">
                    <a:alpha val="43137"/>
                  </a:srgbClr>
                </a:outerShdw>
              </a:effectLst>
              <a:latin typeface="+mj-lt"/>
            </a:endParaRPr>
          </a:p>
          <a:p>
            <a:pPr eaLnBrk="1" hangingPunct="1">
              <a:defRPr/>
            </a:pPr>
            <a:r>
              <a:rPr lang="el-GR" sz="2800" dirty="0" smtClean="0">
                <a:effectLst>
                  <a:outerShdw blurRad="38100" dist="38100" dir="2700000" algn="tl">
                    <a:srgbClr val="000000">
                      <a:alpha val="43137"/>
                    </a:srgbClr>
                  </a:outerShdw>
                </a:effectLst>
                <a:latin typeface="+mj-lt"/>
              </a:rPr>
              <a:t>Άρθρο 8: ιδιωτική &amp; οικογενειακή ζωή </a:t>
            </a: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Tx/>
              <a:buNone/>
              <a:defRPr/>
            </a:pPr>
            <a:r>
              <a:rPr lang="el-GR" sz="2800" dirty="0" smtClean="0">
                <a:effectLst>
                  <a:outerShdw blurRad="38100" dist="38100" dir="2700000" algn="tl">
                    <a:srgbClr val="000000">
                      <a:alpha val="43137"/>
                    </a:srgbClr>
                  </a:outerShdw>
                </a:effectLst>
                <a:latin typeface="+mj-lt"/>
              </a:rPr>
              <a:t>Σύνταγμα ΚΔ</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15: ιδιωτική &amp; οικογενειακή ζωή</a:t>
            </a: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Tx/>
              <a:buNone/>
              <a:defRPr/>
            </a:pPr>
            <a:r>
              <a:rPr lang="el-GR" sz="2800" dirty="0" smtClean="0">
                <a:effectLst>
                  <a:outerShdw blurRad="38100" dist="38100" dir="2700000" algn="tl">
                    <a:srgbClr val="000000">
                      <a:alpha val="43137"/>
                    </a:srgbClr>
                  </a:outerShdw>
                </a:effectLst>
                <a:latin typeface="+mj-lt"/>
              </a:rPr>
              <a:t>Χάρτης θεμελιωδών Δικαιωμάτων ΕΕ</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7: ιδιωτική &amp; οικογενειακή ζωή</a:t>
            </a: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Άρθρο 8: προστασία προσωπικών δεδομένων </a:t>
            </a:r>
          </a:p>
          <a:p>
            <a:pPr eaLnBrk="1" hangingPunct="1">
              <a:buFont typeface="Arial" pitchFamily="34" charset="0"/>
              <a:buChar char="•"/>
              <a:defRPr/>
            </a:pPr>
            <a:endParaRPr lang="el-GR" dirty="0" smtClean="0"/>
          </a:p>
          <a:p>
            <a:pPr eaLnBrk="1" hangingPunct="1">
              <a:buFontTx/>
              <a:buNone/>
              <a:defRPr/>
            </a:pPr>
            <a:endParaRPr lang="el-GR" dirty="0" smtClean="0"/>
          </a:p>
          <a:p>
            <a:pPr eaLnBrk="1" hangingPunct="1">
              <a:buFontTx/>
              <a:buNone/>
              <a:defRPr/>
            </a:pPr>
            <a:endParaRPr lang="el-GR" sz="3000" dirty="0" smtClean="0"/>
          </a:p>
          <a:p>
            <a:pPr eaLnBrk="1" hangingPunct="1">
              <a:buFontTx/>
              <a:buNone/>
              <a:defRPr/>
            </a:pPr>
            <a:r>
              <a:rPr lang="el-GR" sz="30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333375"/>
            <a:ext cx="8713788" cy="5686425"/>
          </a:xfrm>
        </p:spPr>
        <p:txBody>
          <a:bodyPr/>
          <a:lstStyle/>
          <a:p>
            <a:pPr>
              <a:buFont typeface="Wingdings" pitchFamily="2" charset="2"/>
              <a:buChar char="Ø"/>
              <a:defRPr/>
            </a:pPr>
            <a:r>
              <a:rPr lang="el-GR" sz="1900" b="1" dirty="0" smtClean="0">
                <a:solidFill>
                  <a:srgbClr val="FFFF00"/>
                </a:solidFill>
              </a:rPr>
              <a:t>Δικαίωμα πρόσβασης: </a:t>
            </a:r>
            <a:r>
              <a:rPr lang="el-GR" sz="1900" dirty="0" smtClean="0"/>
              <a:t>Επιβεβαίωση του ατόμου εάν προσωπικά του δεδομένα τυγχάνουν επεξεργασίας             </a:t>
            </a:r>
          </a:p>
          <a:p>
            <a:pPr lvl="1">
              <a:buFont typeface="Wingdings" pitchFamily="2" charset="2"/>
              <a:buChar char="v"/>
              <a:defRPr/>
            </a:pPr>
            <a:r>
              <a:rPr lang="el-GR" sz="1900" dirty="0" smtClean="0"/>
              <a:t> δικαίωμα λήψης αντιγράφου</a:t>
            </a:r>
          </a:p>
          <a:p>
            <a:pPr lvl="1">
              <a:buFont typeface="Wingdings" pitchFamily="2" charset="2"/>
              <a:buChar char="v"/>
              <a:defRPr/>
            </a:pPr>
            <a:r>
              <a:rPr lang="el-GR" sz="1900" dirty="0" smtClean="0"/>
              <a:t> δεν υπάρχει χρέωση </a:t>
            </a:r>
            <a:r>
              <a:rPr lang="el-GR" sz="1900" i="1" dirty="0" smtClean="0"/>
              <a:t>(μόνο για διοικητικά έξοδα σε περίπτωση πολλών αντιγράφων)</a:t>
            </a:r>
          </a:p>
          <a:p>
            <a:pPr>
              <a:buFont typeface="Wingdings" pitchFamily="2" charset="2"/>
              <a:buChar char="Ø"/>
              <a:defRPr/>
            </a:pPr>
            <a:r>
              <a:rPr lang="el-GR" sz="1900" b="1" dirty="0" smtClean="0">
                <a:solidFill>
                  <a:srgbClr val="FFFF00"/>
                </a:solidFill>
              </a:rPr>
              <a:t>Δικαίωμα διόρθωσης:</a:t>
            </a:r>
          </a:p>
          <a:p>
            <a:pPr lvl="1">
              <a:buFont typeface="Wingdings" pitchFamily="2" charset="2"/>
              <a:buChar char="v"/>
              <a:defRPr/>
            </a:pPr>
            <a:r>
              <a:rPr lang="el-GR" sz="1900" dirty="0" smtClean="0">
                <a:ea typeface="+mn-ea"/>
              </a:rPr>
              <a:t>Διόρθωση των ανακριβών δεδομένων</a:t>
            </a:r>
            <a:r>
              <a:rPr lang="en-US" sz="1900" dirty="0" smtClean="0">
                <a:ea typeface="+mn-ea"/>
              </a:rPr>
              <a:t>, </a:t>
            </a:r>
            <a:r>
              <a:rPr lang="el-GR" sz="1900" dirty="0" smtClean="0">
                <a:ea typeface="+mn-ea"/>
              </a:rPr>
              <a:t>χωρίς αδικαιολόγητη καθυστέρηση </a:t>
            </a:r>
          </a:p>
          <a:p>
            <a:pPr>
              <a:buFont typeface="Wingdings" pitchFamily="2" charset="2"/>
              <a:buChar char="Ø"/>
              <a:defRPr/>
            </a:pPr>
            <a:r>
              <a:rPr lang="el-GR" sz="1900" b="1" dirty="0" smtClean="0">
                <a:solidFill>
                  <a:srgbClr val="FFFF00"/>
                </a:solidFill>
              </a:rPr>
              <a:t>Δικαίωμα στη φορητότητα: </a:t>
            </a:r>
          </a:p>
          <a:p>
            <a:pPr lvl="1">
              <a:buFont typeface="Wingdings" pitchFamily="2" charset="2"/>
              <a:buChar char="v"/>
              <a:defRPr/>
            </a:pPr>
            <a:r>
              <a:rPr lang="el-GR" sz="1900" b="1" dirty="0" smtClean="0">
                <a:solidFill>
                  <a:srgbClr val="FFC000"/>
                </a:solidFill>
              </a:rPr>
              <a:t>ΔΕΝ ΙΣΧΥΕΙ ΣΤΗΝ ΠΕΡΙΠΤΩΣΗ ΤΗΣ </a:t>
            </a:r>
            <a:r>
              <a:rPr lang="el-GR" sz="1900" b="1" dirty="0" smtClean="0">
                <a:solidFill>
                  <a:srgbClr val="FFC000"/>
                </a:solidFill>
              </a:rPr>
              <a:t>Επιτροπής Κεφαλαιαγοράς </a:t>
            </a:r>
            <a:r>
              <a:rPr lang="el-GR" sz="1900" b="1" i="1" dirty="0" smtClean="0">
                <a:solidFill>
                  <a:srgbClr val="FFC000"/>
                </a:solidFill>
              </a:rPr>
              <a:t>(για εκπλήρωση καθήκοντος που εκτελείται για σκοπούς δημοσίου συμφέροντος ή κατά την άσκηση δημόσιας εξουσίας)</a:t>
            </a:r>
          </a:p>
          <a:p>
            <a:pPr lvl="1">
              <a:buFont typeface="Wingdings" pitchFamily="2" charset="2"/>
              <a:buChar char="v"/>
              <a:defRPr/>
            </a:pPr>
            <a:r>
              <a:rPr lang="el-GR" sz="1900" dirty="0" smtClean="0">
                <a:ea typeface="+mn-ea"/>
              </a:rPr>
              <a:t>Λήψη δεδομένων σε ψηφιακή μορφή </a:t>
            </a:r>
            <a:r>
              <a:rPr lang="el-GR" sz="1900" u="sng" dirty="0" smtClean="0">
                <a:ea typeface="+mn-ea"/>
              </a:rPr>
              <a:t>(σε μορφή αναγνώσιμη, τόσο από τον άνθρωπο όσο και από το μηχανογραφημένο σύστημα του άλλου οργανισμού)</a:t>
            </a:r>
            <a:r>
              <a:rPr lang="el-GR" sz="1900" dirty="0" smtClean="0">
                <a:ea typeface="+mn-ea"/>
              </a:rPr>
              <a:t> και αποθήκευση τους για περαιτέρω προσωπική χρήση </a:t>
            </a:r>
          </a:p>
          <a:p>
            <a:pPr marL="400050" lvl="1" indent="0">
              <a:buFont typeface="Wingdings" pitchFamily="2" charset="2"/>
              <a:buChar char="v"/>
              <a:defRPr/>
            </a:pPr>
            <a:r>
              <a:rPr lang="el-GR" sz="1900" dirty="0" smtClean="0">
                <a:ea typeface="+mn-ea"/>
              </a:rPr>
              <a:t> η αποθήκευση μπορεί να γίνεται σε ιδιωτική συσκευή ή ιδιωτικό  </a:t>
            </a:r>
          </a:p>
          <a:p>
            <a:pPr marL="400050" lvl="1" indent="0">
              <a:buFont typeface="Tahoma" pitchFamily="34" charset="0"/>
              <a:buNone/>
              <a:defRPr/>
            </a:pPr>
            <a:r>
              <a:rPr lang="el-GR" sz="1900" dirty="0" smtClean="0">
                <a:ea typeface="+mn-ea"/>
              </a:rPr>
              <a:t>    υπολογιστικό σύννεφο, χωρίς, κατ’ ανάγκη, διαβίβαση των  </a:t>
            </a:r>
          </a:p>
          <a:p>
            <a:pPr marL="400050" lvl="1" indent="0">
              <a:buFont typeface="Tahoma" pitchFamily="34" charset="0"/>
              <a:buNone/>
              <a:defRPr/>
            </a:pPr>
            <a:r>
              <a:rPr lang="el-GR" sz="1900" dirty="0" smtClean="0">
                <a:ea typeface="+mn-ea"/>
              </a:rPr>
              <a:t>    δεδομένων σε άλλο υπεύθυνο επεξεργασίας </a:t>
            </a:r>
          </a:p>
          <a:p>
            <a:pPr marL="400050" lvl="1" indent="0">
              <a:buFont typeface="Wingdings" pitchFamily="2" charset="2"/>
              <a:buChar char="v"/>
              <a:defRPr/>
            </a:pPr>
            <a:r>
              <a:rPr lang="el-GR" sz="1900" dirty="0" smtClean="0">
                <a:ea typeface="+mn-ea"/>
              </a:rPr>
              <a:t> </a:t>
            </a:r>
            <a:r>
              <a:rPr lang="el-GR" sz="1900" dirty="0" smtClean="0"/>
              <a:t>Φορητότητα ΔΕΝ συνεπάγεται διαγραφή</a:t>
            </a:r>
            <a:endParaRPr lang="en-US" sz="1900" dirty="0" smtClean="0"/>
          </a:p>
          <a:p>
            <a:pPr marL="400050" lvl="1" indent="0">
              <a:buFont typeface="Tahoma" pitchFamily="34" charset="0"/>
              <a:buNone/>
              <a:defRPr/>
            </a:pPr>
            <a:endParaRPr lang="el-GR" sz="1900" b="1" dirty="0" smtClean="0">
              <a:solidFill>
                <a:srgbClr val="FFC000"/>
              </a:solidFill>
            </a:endParaRPr>
          </a:p>
        </p:txBody>
      </p:sp>
      <p:sp>
        <p:nvSpPr>
          <p:cNvPr id="4" name="Slide Number Placeholder 3"/>
          <p:cNvSpPr>
            <a:spLocks noGrp="1"/>
          </p:cNvSpPr>
          <p:nvPr>
            <p:ph type="sldNum" sz="quarter" idx="12"/>
          </p:nvPr>
        </p:nvSpPr>
        <p:spPr/>
        <p:txBody>
          <a:bodyPr/>
          <a:lstStyle/>
          <a:p>
            <a:pPr>
              <a:defRPr/>
            </a:pPr>
            <a:fld id="{C35E6D72-5203-4A7C-86F2-ADC7CABFB020}" type="slidenum">
              <a:rPr lang="el-GR" smtClean="0"/>
              <a:pPr>
                <a:defRPr/>
              </a:pPr>
              <a:t>20</a:t>
            </a:fld>
            <a:endParaRPr lang="el-GR"/>
          </a:p>
        </p:txBody>
      </p:sp>
    </p:spTree>
    <p:extLst>
      <p:ext uri="{BB962C8B-B14F-4D97-AF65-F5344CB8AC3E}">
        <p14:creationId xmlns:p14="http://schemas.microsoft.com/office/powerpoint/2010/main" val="3649464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388" y="333375"/>
            <a:ext cx="8640762" cy="5686425"/>
          </a:xfrm>
        </p:spPr>
        <p:txBody>
          <a:bodyPr/>
          <a:lstStyle/>
          <a:p>
            <a:pPr>
              <a:buFont typeface="Wingdings" pitchFamily="2" charset="2"/>
              <a:buChar char="Ø"/>
              <a:defRPr/>
            </a:pPr>
            <a:r>
              <a:rPr lang="el-GR" sz="2000" b="1" dirty="0" smtClean="0">
                <a:solidFill>
                  <a:srgbClr val="FFFF00"/>
                </a:solidFill>
              </a:rPr>
              <a:t>Δικαίωμα στη λήθη (διαγραφή των δεδομένων): </a:t>
            </a:r>
            <a:r>
              <a:rPr lang="el-GR" sz="2000" dirty="0" smtClean="0"/>
              <a:t>Το δικαίωμα στη λήθη </a:t>
            </a:r>
            <a:r>
              <a:rPr lang="el-GR" sz="2000" u="sng" dirty="0" smtClean="0"/>
              <a:t>ενισχύει το δικαίωμα διαγραφής</a:t>
            </a:r>
            <a:r>
              <a:rPr lang="el-GR" sz="2000" dirty="0" smtClean="0"/>
              <a:t>:</a:t>
            </a:r>
            <a:endParaRPr lang="en-US" sz="2000" dirty="0" smtClean="0"/>
          </a:p>
          <a:p>
            <a:pPr lvl="1">
              <a:buFont typeface="Wingdings" pitchFamily="2" charset="2"/>
              <a:buChar char="v"/>
              <a:defRPr/>
            </a:pPr>
            <a:r>
              <a:rPr lang="el-GR" sz="2000" dirty="0" smtClean="0"/>
              <a:t>Αφορά στο δικαίωμα διαγραφής δεδομένων στο διαδίκτυο</a:t>
            </a:r>
            <a:r>
              <a:rPr lang="el-GR" sz="2000" dirty="0" smtClean="0">
                <a:solidFill>
                  <a:srgbClr val="FF0000"/>
                </a:solidFill>
              </a:rPr>
              <a:t>*</a:t>
            </a:r>
            <a:r>
              <a:rPr lang="el-GR" sz="2000" dirty="0" smtClean="0"/>
              <a:t>, που το άτομο δεν επιθυμεί τη δημοσίευση τους διότι του προκαλούν βλάβη και δεν είναι πλέον χρήσιμα για την ενημέρωση του κοινού</a:t>
            </a:r>
            <a:endParaRPr lang="en-US" sz="2000" dirty="0" smtClean="0"/>
          </a:p>
          <a:p>
            <a:pPr>
              <a:buFontTx/>
              <a:buNone/>
              <a:defRPr/>
            </a:pPr>
            <a:r>
              <a:rPr lang="en-US" sz="2000" dirty="0" smtClean="0">
                <a:solidFill>
                  <a:srgbClr val="FF0000"/>
                </a:solidFill>
              </a:rPr>
              <a:t>     </a:t>
            </a:r>
            <a:r>
              <a:rPr lang="el-GR" sz="2000" dirty="0" smtClean="0">
                <a:solidFill>
                  <a:srgbClr val="FF0000"/>
                </a:solidFill>
              </a:rPr>
              <a:t>    </a:t>
            </a:r>
            <a:r>
              <a:rPr lang="en-US" sz="2000" dirty="0" smtClean="0">
                <a:solidFill>
                  <a:srgbClr val="FF0000"/>
                </a:solidFill>
                <a:latin typeface="Albertus Medium"/>
              </a:rPr>
              <a:t>* </a:t>
            </a:r>
            <a:r>
              <a:rPr lang="el-GR" sz="2000" i="1" dirty="0" smtClean="0"/>
              <a:t>π.χ. από αποτελέσματα μηχανών αναζήτησης όπως</a:t>
            </a:r>
            <a:r>
              <a:rPr lang="en-US" sz="2000" i="1" dirty="0" smtClean="0"/>
              <a:t> Google</a:t>
            </a:r>
            <a:r>
              <a:rPr lang="el-GR" sz="2000" i="1" dirty="0" smtClean="0"/>
              <a:t> και 	από μέσα κοινωνικής δικτύωσης όπως </a:t>
            </a:r>
            <a:r>
              <a:rPr lang="en-US" sz="2000" i="1" dirty="0" smtClean="0"/>
              <a:t>facebook, twitter </a:t>
            </a:r>
            <a:r>
              <a:rPr lang="el-GR" sz="2000" i="1" dirty="0" smtClean="0"/>
              <a:t>και </a:t>
            </a:r>
          </a:p>
          <a:p>
            <a:pPr>
              <a:buFontTx/>
              <a:buNone/>
              <a:defRPr/>
            </a:pPr>
            <a:r>
              <a:rPr lang="el-GR" sz="2000" i="1" dirty="0" smtClean="0"/>
              <a:t>            </a:t>
            </a:r>
            <a:r>
              <a:rPr lang="en-US" sz="2000" i="1" dirty="0" err="1" smtClean="0"/>
              <a:t>Linkedin</a:t>
            </a:r>
            <a:endParaRPr lang="en-US" sz="2000" i="1" dirty="0" smtClean="0"/>
          </a:p>
          <a:p>
            <a:pPr lvl="1">
              <a:buFont typeface="Wingdings" pitchFamily="2" charset="2"/>
              <a:buChar char="v"/>
              <a:defRPr/>
            </a:pPr>
            <a:r>
              <a:rPr lang="el-GR" sz="2000" dirty="0" smtClean="0"/>
              <a:t>Προστατεύει την ιδιωτική ζωή του ατόμου από τις συνέπειες του διαδικτύου που «δεν ξεχνά ποτέ»: ένα σφάλμα δεν μπορεί να στιγματίσει το άτομο για το υπόλοιπο της ζωής του</a:t>
            </a:r>
            <a:endParaRPr lang="en-US" sz="2000" dirty="0" smtClean="0"/>
          </a:p>
          <a:p>
            <a:pPr>
              <a:buFontTx/>
              <a:buNone/>
              <a:defRPr/>
            </a:pPr>
            <a:r>
              <a:rPr lang="el-GR" sz="2000" b="1" dirty="0" smtClean="0">
                <a:solidFill>
                  <a:srgbClr val="FFC000"/>
                </a:solidFill>
              </a:rPr>
              <a:t>     Παραδείγματα:</a:t>
            </a:r>
            <a:r>
              <a:rPr lang="el-GR" sz="2000" dirty="0" smtClean="0"/>
              <a:t> </a:t>
            </a:r>
          </a:p>
          <a:p>
            <a:pPr>
              <a:buFontTx/>
              <a:buNone/>
              <a:defRPr/>
            </a:pPr>
            <a:r>
              <a:rPr lang="el-GR" sz="2000" dirty="0" smtClean="0"/>
              <a:t>     1. Διαγραφή από το διαδίκτυο οδυνηρών και δυσάρεστων υποθέσεων </a:t>
            </a:r>
            <a:r>
              <a:rPr lang="en-US" sz="2000" dirty="0" smtClean="0"/>
              <a:t>  </a:t>
            </a:r>
          </a:p>
          <a:p>
            <a:pPr>
              <a:buFontTx/>
              <a:buNone/>
              <a:defRPr/>
            </a:pPr>
            <a:r>
              <a:rPr lang="en-US" sz="2000" dirty="0" smtClean="0"/>
              <a:t>      </a:t>
            </a:r>
            <a:r>
              <a:rPr lang="el-GR" sz="2000" dirty="0" smtClean="0"/>
              <a:t>του παρελθόντος</a:t>
            </a:r>
            <a:endParaRPr lang="en-US" sz="2000" dirty="0" smtClean="0"/>
          </a:p>
          <a:p>
            <a:pPr marL="457200" indent="-457200">
              <a:buFontTx/>
              <a:buNone/>
              <a:defRPr/>
            </a:pPr>
            <a:r>
              <a:rPr lang="el-GR" sz="2000" dirty="0" smtClean="0"/>
              <a:t>     2. Απομάκρυνση ενός βίντεο σεξουαλικού περιεχομένου που θίγει το άτομο</a:t>
            </a:r>
            <a:endParaRPr lang="en-US" sz="2000" dirty="0" smtClean="0"/>
          </a:p>
          <a:p>
            <a:pPr marL="457200" indent="-457200">
              <a:buFontTx/>
              <a:buNone/>
              <a:defRPr/>
            </a:pPr>
            <a:r>
              <a:rPr lang="el-GR" sz="2000" dirty="0" smtClean="0"/>
              <a:t>     3. Υπόθεση </a:t>
            </a:r>
            <a:r>
              <a:rPr lang="en-US" sz="2000" dirty="0" smtClean="0"/>
              <a:t>Google Spain</a:t>
            </a:r>
          </a:p>
          <a:p>
            <a:pPr>
              <a:buFont typeface="Wingdings" pitchFamily="2" charset="2"/>
              <a:buChar char="Ø"/>
              <a:defRPr/>
            </a:pPr>
            <a:endParaRPr lang="el-GR" sz="2400" b="1" dirty="0" smtClean="0">
              <a:solidFill>
                <a:srgbClr val="FFFF00"/>
              </a:solidFill>
            </a:endParaRPr>
          </a:p>
        </p:txBody>
      </p:sp>
      <p:sp>
        <p:nvSpPr>
          <p:cNvPr id="4" name="Slide Number Placeholder 3"/>
          <p:cNvSpPr>
            <a:spLocks noGrp="1"/>
          </p:cNvSpPr>
          <p:nvPr>
            <p:ph type="sldNum" sz="quarter" idx="12"/>
          </p:nvPr>
        </p:nvSpPr>
        <p:spPr/>
        <p:txBody>
          <a:bodyPr/>
          <a:lstStyle/>
          <a:p>
            <a:pPr>
              <a:defRPr/>
            </a:pPr>
            <a:fld id="{153F005A-BE6F-4265-AE90-E1C5DE60F740}" type="slidenum">
              <a:rPr lang="el-GR" smtClean="0"/>
              <a:pPr>
                <a:defRPr/>
              </a:pPr>
              <a:t>21</a:t>
            </a:fld>
            <a:endParaRPr lang="el-GR"/>
          </a:p>
        </p:txBody>
      </p:sp>
    </p:spTree>
    <p:extLst>
      <p:ext uri="{BB962C8B-B14F-4D97-AF65-F5344CB8AC3E}">
        <p14:creationId xmlns:p14="http://schemas.microsoft.com/office/powerpoint/2010/main" val="3662279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333375"/>
            <a:ext cx="8713788" cy="5686425"/>
          </a:xfrm>
        </p:spPr>
        <p:txBody>
          <a:bodyPr/>
          <a:lstStyle/>
          <a:p>
            <a:pPr>
              <a:buFont typeface="Wingdings" pitchFamily="2" charset="2"/>
              <a:buChar char="Ø"/>
              <a:defRPr/>
            </a:pPr>
            <a:r>
              <a:rPr lang="el-GR" sz="2000" b="1" dirty="0" smtClean="0">
                <a:solidFill>
                  <a:srgbClr val="FFFF00"/>
                </a:solidFill>
              </a:rPr>
              <a:t>Δικαίωμα εναντίωσης (αντίρρησης):</a:t>
            </a:r>
          </a:p>
          <a:p>
            <a:pPr lvl="1">
              <a:buFont typeface="Wingdings" pitchFamily="2" charset="2"/>
              <a:buChar char="v"/>
              <a:defRPr/>
            </a:pPr>
            <a:r>
              <a:rPr lang="el-GR" sz="2000" dirty="0" smtClean="0">
                <a:ea typeface="+mn-ea"/>
              </a:rPr>
              <a:t>Ασκείται ιδίως για σκοπούς απευθείας εμπορικής προώθησης, μόνο όταν η επεξεργασία εκτελείται:</a:t>
            </a:r>
          </a:p>
          <a:p>
            <a:pPr>
              <a:buFontTx/>
              <a:buNone/>
              <a:defRPr/>
            </a:pPr>
            <a:r>
              <a:rPr lang="el-GR" sz="2000" dirty="0" smtClean="0"/>
              <a:t>	  (α) για σκοπούς δημοσίου συμφέροντος ή άσκησης δημόσιας εξουσίας  	ή</a:t>
            </a:r>
          </a:p>
          <a:p>
            <a:pPr>
              <a:buFontTx/>
              <a:buNone/>
              <a:defRPr/>
            </a:pPr>
            <a:r>
              <a:rPr lang="el-GR" sz="2000" dirty="0" smtClean="0"/>
              <a:t>	  (β) για εξυπηρέτηση του έννομου συμφέροντος του υπεύθυνου  </a:t>
            </a:r>
          </a:p>
          <a:p>
            <a:pPr>
              <a:buFontTx/>
              <a:buNone/>
              <a:defRPr/>
            </a:pPr>
            <a:r>
              <a:rPr lang="el-GR" sz="2000" dirty="0" smtClean="0"/>
              <a:t>      </a:t>
            </a:r>
            <a:r>
              <a:rPr lang="en-US" sz="2000" dirty="0" smtClean="0"/>
              <a:t>   </a:t>
            </a:r>
            <a:r>
              <a:rPr lang="el-GR" sz="2000" dirty="0" smtClean="0"/>
              <a:t>επεξεργασίας ή τρίτου</a:t>
            </a:r>
          </a:p>
          <a:p>
            <a:pPr lvl="1">
              <a:buFont typeface="Wingdings" pitchFamily="2" charset="2"/>
              <a:buChar char="Ø"/>
              <a:defRPr/>
            </a:pPr>
            <a:endParaRPr lang="el-GR" sz="1600" dirty="0" smtClean="0"/>
          </a:p>
          <a:p>
            <a:pPr>
              <a:buFont typeface="Wingdings" pitchFamily="2" charset="2"/>
              <a:buChar char="Ø"/>
              <a:defRPr/>
            </a:pPr>
            <a:r>
              <a:rPr lang="el-GR" sz="2000" b="1" dirty="0" smtClean="0">
                <a:solidFill>
                  <a:srgbClr val="FFFF00"/>
                </a:solidFill>
              </a:rPr>
              <a:t>Δικαίωμα εναντίωσης στην αυτοματοποιημένη λήψη αποφάσεων και στη δημιουργία προφίλ:</a:t>
            </a:r>
            <a:r>
              <a:rPr lang="el-GR" sz="2000" dirty="0" smtClean="0">
                <a:solidFill>
                  <a:srgbClr val="FFFF00"/>
                </a:solidFill>
              </a:rPr>
              <a:t> </a:t>
            </a:r>
            <a:r>
              <a:rPr lang="el-GR" sz="2000" dirty="0" smtClean="0"/>
              <a:t>Δικαίωμα του ατόμου να μην υπόκειται σε απόφαση που λαμβάνεται με αυτοματοποιημένα μέσα, συμπεριλαμβανομένης της κατάρτισης προφίλ, η οποία το επηρεάζει σημαντικά</a:t>
            </a:r>
          </a:p>
          <a:p>
            <a:pPr lvl="1">
              <a:buFont typeface="Wingdings" pitchFamily="2" charset="2"/>
              <a:buChar char="v"/>
              <a:defRPr/>
            </a:pPr>
            <a:r>
              <a:rPr lang="el-GR" sz="2000" dirty="0" smtClean="0">
                <a:ea typeface="+mn-ea"/>
              </a:rPr>
              <a:t>Π.χ. το άτομο δικαιούται να αντιταχθεί σε αυτοματοποιημένη επεξεργασία για την αξιολόγηση προσωπικών πτυχών του όπως την οικονομική κατάσταση, αξιοπιστία, τις προσωπικές του προτιμήσεις, επίδοση στην εργασία</a:t>
            </a:r>
          </a:p>
        </p:txBody>
      </p:sp>
      <p:sp>
        <p:nvSpPr>
          <p:cNvPr id="4" name="Slide Number Placeholder 3"/>
          <p:cNvSpPr>
            <a:spLocks noGrp="1"/>
          </p:cNvSpPr>
          <p:nvPr>
            <p:ph type="sldNum" sz="quarter" idx="12"/>
          </p:nvPr>
        </p:nvSpPr>
        <p:spPr/>
        <p:txBody>
          <a:bodyPr/>
          <a:lstStyle/>
          <a:p>
            <a:pPr>
              <a:defRPr/>
            </a:pPr>
            <a:fld id="{4DDC3154-242F-4800-AF5E-E25CC5077A76}" type="slidenum">
              <a:rPr lang="el-GR" smtClean="0"/>
              <a:pPr>
                <a:defRPr/>
              </a:pPr>
              <a:t>22</a:t>
            </a:fld>
            <a:endParaRPr lang="el-GR"/>
          </a:p>
        </p:txBody>
      </p:sp>
    </p:spTree>
    <p:extLst>
      <p:ext uri="{BB962C8B-B14F-4D97-AF65-F5344CB8AC3E}">
        <p14:creationId xmlns:p14="http://schemas.microsoft.com/office/powerpoint/2010/main" val="2783109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BDD695C-51D3-4227-8A83-076FB52C0469}" type="slidenum">
              <a:rPr lang="el-GR" altLang="en-US" sz="1400" smtClean="0">
                <a:latin typeface="Arial" charset="0"/>
              </a:rPr>
              <a:pPr>
                <a:spcBef>
                  <a:spcPct val="0"/>
                </a:spcBef>
                <a:buClrTx/>
                <a:buSzTx/>
                <a:buFontTx/>
                <a:buNone/>
                <a:defRPr/>
              </a:pPr>
              <a:t>23</a:t>
            </a:fld>
            <a:endParaRPr lang="el-GR" altLang="en-US" sz="1400" smtClean="0">
              <a:latin typeface="Arial" charset="0"/>
            </a:endParaRPr>
          </a:p>
        </p:txBody>
      </p:sp>
      <p:sp>
        <p:nvSpPr>
          <p:cNvPr id="6146" name="Rectangle 2"/>
          <p:cNvSpPr>
            <a:spLocks noGrp="1" noChangeArrowheads="1"/>
          </p:cNvSpPr>
          <p:nvPr>
            <p:ph type="title"/>
          </p:nvPr>
        </p:nvSpPr>
        <p:spPr>
          <a:xfrm>
            <a:off x="539750" y="333375"/>
            <a:ext cx="8424863" cy="503337"/>
          </a:xfrm>
          <a:effectLst>
            <a:outerShdw dist="35921" dir="2700000" algn="ctr" rotWithShape="0">
              <a:schemeClr val="bg2"/>
            </a:outerShdw>
          </a:effectLst>
        </p:spPr>
        <p:txBody>
          <a:bodyPr/>
          <a:lstStyle/>
          <a:p>
            <a:pPr eaLnBrk="1" hangingPunct="1">
              <a:defRPr/>
            </a:pPr>
            <a:r>
              <a:rPr lang="el-GR" sz="2200" b="1" dirty="0" smtClean="0">
                <a:solidFill>
                  <a:srgbClr val="FFC000"/>
                </a:solidFill>
                <a:effectLst>
                  <a:outerShdw blurRad="38100" dist="38100" dir="2700000" algn="tl">
                    <a:srgbClr val="000000">
                      <a:alpha val="43137"/>
                    </a:srgbClr>
                  </a:outerShdw>
                </a:effectLst>
              </a:rPr>
              <a:t>Αυστηρότατες Υποχρεώσεις Υπεύθυνων Επεξεργασίας </a:t>
            </a:r>
          </a:p>
        </p:txBody>
      </p:sp>
      <p:sp>
        <p:nvSpPr>
          <p:cNvPr id="6147" name="Rectangle 3"/>
          <p:cNvSpPr>
            <a:spLocks noGrp="1" noChangeArrowheads="1"/>
          </p:cNvSpPr>
          <p:nvPr>
            <p:ph type="body" idx="1"/>
          </p:nvPr>
        </p:nvSpPr>
        <p:spPr>
          <a:xfrm>
            <a:off x="468313" y="836713"/>
            <a:ext cx="8424167" cy="5616476"/>
          </a:xfrm>
          <a:effectLst>
            <a:outerShdw dist="35921" dir="2700000" algn="ctr" rotWithShape="0">
              <a:schemeClr val="bg2"/>
            </a:outerShdw>
          </a:effectLst>
        </p:spPr>
        <p:txBody>
          <a:bodyPr/>
          <a:lstStyle/>
          <a:p>
            <a:pPr marL="457200" indent="-457200">
              <a:buFont typeface="+mj-lt"/>
              <a:buAutoNum type="arabicPeriod"/>
              <a:defRPr/>
            </a:pPr>
            <a:r>
              <a:rPr lang="el-GR" sz="2000" dirty="0" smtClean="0">
                <a:effectLst>
                  <a:outerShdw blurRad="38100" dist="38100" dir="2700000" algn="tl">
                    <a:srgbClr val="000000">
                      <a:alpha val="43137"/>
                    </a:srgbClr>
                  </a:outerShdw>
                </a:effectLst>
              </a:rPr>
              <a:t>Φέρει το βάρος της απόδειξης όσον αφορά στην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παροχή συγκατάθεσης  (Άρθρο 7) </a:t>
            </a:r>
          </a:p>
          <a:p>
            <a:pPr marL="1257300" lvl="2" indent="-457200">
              <a:buFont typeface="+mj-lt"/>
              <a:buAutoNum type="arabicPeriod"/>
              <a:defRPr/>
            </a:pPr>
            <a:endParaRPr lang="el-GR" sz="12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Λήψη συγκατάθεσης για ανήλικους κάτω των 16 σε</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σχέση με τις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υπηρεσίες της κοινωνίας των πληροφοριών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(Άρθρο 8)</a:t>
            </a:r>
          </a:p>
          <a:p>
            <a:pPr marL="2171700" lvl="4"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κατασκευαστών στο στάδιο του σχεδιασμού</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και</a:t>
            </a:r>
            <a:r>
              <a:rPr lang="en-US" sz="2000" dirty="0" smtClean="0">
                <a:effectLst>
                  <a:outerShdw blurRad="38100" dist="38100" dir="2700000" algn="tl">
                    <a:srgbClr val="000000">
                      <a:alpha val="43137"/>
                    </a:srgbClr>
                  </a:outerShdw>
                </a:effectLst>
              </a:rPr>
              <a:t> </a:t>
            </a:r>
            <a:r>
              <a:rPr lang="el-GR" sz="2000" dirty="0" err="1" smtClean="0">
                <a:effectLst>
                  <a:outerShdw blurRad="38100" dist="38100" dir="2700000" algn="tl">
                    <a:srgbClr val="000000">
                      <a:alpha val="43137"/>
                    </a:srgbClr>
                  </a:outerShdw>
                </a:effectLst>
              </a:rPr>
              <a:t>εξ΄ορισμού</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privacy by default and by</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design</a:t>
            </a:r>
            <a:r>
              <a:rPr lang="el-GR" sz="2000" dirty="0" smtClean="0">
                <a:effectLst>
                  <a:outerShdw blurRad="38100" dist="38100" dir="2700000" algn="tl">
                    <a:srgbClr val="000000">
                      <a:alpha val="43137"/>
                    </a:srgbClr>
                  </a:outerShdw>
                </a:effectLst>
              </a:rPr>
              <a:t>) (Άρθρο 25) </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καθορισμού ευθυνών μέσω συμφωνίας όταν υπάρχουν από κοινού υπεύθυνοι επεξεργασίας (Άρθρο 26) </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Υποχρέωση εκπροσώπησης υπευθύνων επεξεργασίας ή</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εκτελούντων την επεξεργασία μη εγκατεστημένων στην Ένωση</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(Άρθρο 27) </a:t>
            </a:r>
          </a:p>
          <a:p>
            <a:pPr marL="1714500" lvl="3" indent="-457200">
              <a:buFont typeface="+mj-lt"/>
              <a:buAutoNum type="arabicPeriod"/>
              <a:defRPr/>
            </a:pPr>
            <a:endParaRPr lang="el-GR" sz="800" dirty="0" smtClean="0">
              <a:effectLst>
                <a:outerShdw blurRad="38100" dist="38100" dir="2700000" algn="tl">
                  <a:srgbClr val="000000">
                    <a:alpha val="43137"/>
                  </a:srgbClr>
                </a:outerShdw>
              </a:effectLst>
            </a:endParaRPr>
          </a:p>
          <a:p>
            <a:pPr marL="457200" indent="-457200">
              <a:buFont typeface="+mj-lt"/>
              <a:buAutoNum type="arabicPeriod"/>
              <a:defRPr/>
            </a:pPr>
            <a:r>
              <a:rPr lang="el-GR" sz="2000" dirty="0" smtClean="0">
                <a:effectLst>
                  <a:outerShdw blurRad="38100" dist="38100" dir="2700000" algn="tl">
                    <a:srgbClr val="000000">
                      <a:alpha val="43137"/>
                    </a:srgbClr>
                  </a:outerShdw>
                </a:effectLst>
              </a:rPr>
              <a:t>Επιλογή εκτελούντων την επεξεργασία που παρέχουν επαρκείς διαβεβαιώσεις για την εφαρμογή κατάλληλων τεχνικών και οργανωτικών μέτρων (Άρθρο 28)</a:t>
            </a:r>
          </a:p>
          <a:p>
            <a:pPr marL="457200" indent="-457200">
              <a:buNone/>
              <a:defRPr/>
            </a:pPr>
            <a:endParaRPr lang="el-GR" sz="2000" dirty="0" smtClean="0">
              <a:effectLst>
                <a:outerShdw blurRad="38100" dist="38100" dir="2700000" algn="tl">
                  <a:srgbClr val="000000">
                    <a:alpha val="43137"/>
                  </a:srgbClr>
                </a:outerShdw>
              </a:effectLst>
            </a:endParaRPr>
          </a:p>
          <a:p>
            <a:pPr marL="457200" indent="-457200">
              <a:buFont typeface="+mj-lt"/>
              <a:buAutoNum type="arabicPeriod"/>
              <a:defRPr/>
            </a:pPr>
            <a:endParaRPr lang="el-GR" sz="2000" dirty="0" smtClean="0">
              <a:effectLst>
                <a:outerShdw blurRad="38100" dist="38100" dir="2700000" algn="tl">
                  <a:srgbClr val="000000">
                    <a:alpha val="43137"/>
                  </a:srgbClr>
                </a:outerShdw>
              </a:effectLst>
            </a:endParaRPr>
          </a:p>
          <a:p>
            <a:pPr marL="457200" indent="-457200">
              <a:buFont typeface="+mj-lt"/>
              <a:buAutoNum type="arabicPeriod"/>
              <a:defRPr/>
            </a:pPr>
            <a:endParaRPr lang="en-US" sz="2100" dirty="0" smtClean="0">
              <a:effectLst>
                <a:outerShdw blurRad="38100" dist="38100" dir="2700000" algn="tl">
                  <a:srgbClr val="000000">
                    <a:alpha val="43137"/>
                  </a:srgbClr>
                </a:outerShdw>
              </a:effectLst>
            </a:endParaRPr>
          </a:p>
          <a:p>
            <a:pPr>
              <a:buNone/>
              <a:defRPr/>
            </a:pPr>
            <a:r>
              <a:rPr lang="el-GR" sz="2800" b="1" dirty="0" smtClean="0">
                <a:solidFill>
                  <a:srgbClr val="FFFF00"/>
                </a:solidFill>
                <a:effectLst>
                  <a:outerShdw blurRad="38100" dist="38100" dir="2700000" algn="tl">
                    <a:srgbClr val="000000">
                      <a:alpha val="43137"/>
                    </a:srgbClr>
                  </a:outerShdw>
                </a:effectLst>
              </a:rPr>
              <a:t/>
            </a:r>
            <a:br>
              <a:rPr lang="el-GR" sz="2800" b="1" dirty="0" smtClean="0">
                <a:solidFill>
                  <a:srgbClr val="FFFF00"/>
                </a:solidFill>
                <a:effectLst>
                  <a:outerShdw blurRad="38100" dist="38100" dir="2700000" algn="tl">
                    <a:srgbClr val="000000">
                      <a:alpha val="43137"/>
                    </a:srgbClr>
                  </a:outerShdw>
                </a:effectLst>
              </a:rPr>
            </a:br>
            <a:r>
              <a:rPr lang="el-GR" sz="2000" b="1" dirty="0" smtClean="0"/>
              <a:t/>
            </a:r>
            <a:br>
              <a:rPr lang="el-GR" sz="2000" b="1" dirty="0" smtClean="0"/>
            </a:br>
            <a:endParaRPr lang="el-GR" sz="2200" dirty="0" smtClean="0">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eaLnBrk="1" hangingPunct="1">
              <a:buFontTx/>
              <a:buNone/>
              <a:defRPr/>
            </a:pPr>
            <a:endParaRPr lang="el-GR" sz="1800" dirty="0" smtClean="0"/>
          </a:p>
          <a:p>
            <a:pPr eaLnBrk="1" hangingPunct="1">
              <a:buFontTx/>
              <a:buNone/>
              <a:defRPr/>
            </a:pPr>
            <a:r>
              <a:rPr lang="el-GR" dirty="0" smtClean="0"/>
              <a:t> </a:t>
            </a: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404813"/>
            <a:ext cx="8002587" cy="2592387"/>
          </a:xfrm>
        </p:spPr>
        <p:txBody>
          <a:bodyPr/>
          <a:lstStyle/>
          <a:p>
            <a:pPr>
              <a:defRPr/>
            </a:pP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6" y="548680"/>
            <a:ext cx="8424936" cy="5471121"/>
          </a:xfrm>
        </p:spPr>
        <p:txBody>
          <a:bodyPr/>
          <a:lstStyle/>
          <a:p>
            <a:pPr marL="457200" indent="-457200">
              <a:buFont typeface="+mj-lt"/>
              <a:buAutoNum type="arabicPeriod" startAt="8"/>
              <a:defRPr/>
            </a:pPr>
            <a:endParaRPr lang="el-GR" sz="2100" dirty="0" smtClean="0"/>
          </a:p>
          <a:p>
            <a:pPr marL="457200" indent="-457200">
              <a:buFont typeface="+mj-lt"/>
              <a:buAutoNum type="arabicPeriod" startAt="7"/>
              <a:defRPr/>
            </a:pPr>
            <a:r>
              <a:rPr lang="el-GR" sz="2100" dirty="0" smtClean="0"/>
              <a:t>Τήρηση αρχείων των δραστηριοτήτων επεξεργασίας</a:t>
            </a:r>
            <a:r>
              <a:rPr lang="en-US" sz="2100" dirty="0" smtClean="0"/>
              <a:t> </a:t>
            </a:r>
            <a:r>
              <a:rPr lang="el-GR" sz="2100" dirty="0" smtClean="0"/>
              <a:t>(Άρθρο </a:t>
            </a:r>
            <a:r>
              <a:rPr lang="en-US" sz="2100" dirty="0" smtClean="0"/>
              <a:t>30</a:t>
            </a:r>
            <a:r>
              <a:rPr lang="el-GR" sz="2100" dirty="0" smtClean="0"/>
              <a:t>)</a:t>
            </a:r>
          </a:p>
          <a:p>
            <a:pPr marL="457200" indent="-457200">
              <a:buNone/>
              <a:defRPr/>
            </a:pPr>
            <a:endParaRPr lang="el-GR" sz="2100" dirty="0" smtClean="0"/>
          </a:p>
          <a:p>
            <a:pPr marL="457200" indent="-457200">
              <a:buFont typeface="+mj-lt"/>
              <a:buAutoNum type="arabicPeriod" startAt="8"/>
              <a:defRPr/>
            </a:pPr>
            <a:r>
              <a:rPr lang="el-GR" sz="2100" dirty="0" smtClean="0"/>
              <a:t>Υποχρέωση τήρησης της ασφάλειας της επεξεργασίας</a:t>
            </a:r>
            <a:r>
              <a:rPr lang="en-US" sz="2100" dirty="0" smtClean="0"/>
              <a:t> </a:t>
            </a:r>
            <a:r>
              <a:rPr lang="el-GR" sz="2100" dirty="0" smtClean="0"/>
              <a:t>(Άρθρο 32) </a:t>
            </a:r>
          </a:p>
          <a:p>
            <a:pPr marL="1257300" lvl="2" indent="-457200">
              <a:buFont typeface="+mj-lt"/>
              <a:buAutoNum type="arabicPeriod" startAt="8"/>
              <a:defRPr/>
            </a:pPr>
            <a:endParaRPr lang="el-GR" sz="2100" dirty="0" smtClean="0"/>
          </a:p>
          <a:p>
            <a:pPr marL="457200" indent="-457200">
              <a:buFont typeface="+mj-lt"/>
              <a:buAutoNum type="arabicPeriod" startAt="9"/>
              <a:defRPr/>
            </a:pPr>
            <a:r>
              <a:rPr lang="el-GR" sz="2100" dirty="0" smtClean="0"/>
              <a:t>Υποχρέωση γνωστοποίησης παραβιάσεων ασφάλειας (Άρθρο </a:t>
            </a:r>
            <a:r>
              <a:rPr lang="en-US" sz="2100" dirty="0" smtClean="0"/>
              <a:t>33</a:t>
            </a:r>
            <a:r>
              <a:rPr lang="el-GR" sz="2100" dirty="0" smtClean="0"/>
              <a:t>) </a:t>
            </a:r>
          </a:p>
          <a:p>
            <a:pPr marL="1257300" lvl="2" indent="-457200">
              <a:buFont typeface="+mj-lt"/>
              <a:buAutoNum type="arabicPeriod" startAt="9"/>
              <a:defRPr/>
            </a:pPr>
            <a:endParaRPr lang="el-GR" sz="2100" dirty="0" smtClean="0">
              <a:effectLst>
                <a:outerShdw blurRad="38100" dist="38100" dir="2700000" algn="tl">
                  <a:srgbClr val="000000">
                    <a:alpha val="43137"/>
                  </a:srgbClr>
                </a:outerShdw>
              </a:effectLst>
            </a:endParaRPr>
          </a:p>
          <a:p>
            <a:pPr marL="457200" indent="-457200">
              <a:buFont typeface="+mj-lt"/>
              <a:buAutoNum type="arabicPeriod" startAt="9"/>
              <a:defRPr/>
            </a:pPr>
            <a:r>
              <a:rPr lang="el-GR" sz="2100" dirty="0" smtClean="0"/>
              <a:t>Υποχρέωση ανακοίνωσης παραβιάσεων ασφάλειας </a:t>
            </a:r>
            <a:r>
              <a:rPr lang="en-US" sz="2100" dirty="0" smtClean="0"/>
              <a:t>(</a:t>
            </a:r>
            <a:r>
              <a:rPr lang="el-GR" sz="2100" dirty="0" smtClean="0"/>
              <a:t>Άρθρο 34)  </a:t>
            </a:r>
          </a:p>
          <a:p>
            <a:pPr marL="3086100" lvl="6" indent="-457200">
              <a:buFont typeface="+mj-lt"/>
              <a:buAutoNum type="arabicPeriod" startAt="9"/>
              <a:defRPr/>
            </a:pPr>
            <a:endParaRPr lang="el-GR" sz="2100" dirty="0" smtClean="0"/>
          </a:p>
          <a:p>
            <a:pPr marL="457200" indent="-457200">
              <a:buFont typeface="+mj-lt"/>
              <a:buAutoNum type="arabicPeriod" startAt="9"/>
              <a:defRPr/>
            </a:pPr>
            <a:r>
              <a:rPr lang="el-GR" sz="2100" dirty="0" smtClean="0"/>
              <a:t>Τήρηση κώδικα δεοντολογίας (Άρθρα 40 – 41)  </a:t>
            </a:r>
          </a:p>
          <a:p>
            <a:pPr marL="1257300" lvl="2" indent="-457200">
              <a:buFont typeface="+mj-lt"/>
              <a:buAutoNum type="arabicPeriod" startAt="9"/>
              <a:defRPr/>
            </a:pPr>
            <a:endParaRPr lang="el-GR" sz="2100" dirty="0" smtClean="0"/>
          </a:p>
          <a:p>
            <a:pPr marL="457200" indent="-457200">
              <a:buFont typeface="+mj-lt"/>
              <a:buAutoNum type="arabicPeriod" startAt="9"/>
              <a:defRPr/>
            </a:pPr>
            <a:r>
              <a:rPr lang="el-GR" sz="2100" dirty="0" smtClean="0"/>
              <a:t> Πιστοποίηση</a:t>
            </a:r>
            <a:r>
              <a:rPr lang="en-US" sz="2100" dirty="0" smtClean="0"/>
              <a:t> </a:t>
            </a:r>
            <a:r>
              <a:rPr lang="el-GR" sz="2100" dirty="0" smtClean="0"/>
              <a:t>(Άρθρα 42-43) </a:t>
            </a:r>
          </a:p>
          <a:p>
            <a:pPr marL="1257300" lvl="2" indent="-457200">
              <a:buNone/>
              <a:defRPr/>
            </a:pPr>
            <a:endParaRPr lang="en-US" sz="2100" dirty="0" smtClean="0"/>
          </a:p>
          <a:p>
            <a:pPr marL="457200" indent="-457200">
              <a:buNone/>
              <a:defRPr/>
            </a:pPr>
            <a:endParaRPr lang="el-GR" sz="2200" dirty="0" smtClean="0">
              <a:effectLst>
                <a:outerShdw blurRad="38100" dist="38100" dir="2700000" algn="tl">
                  <a:srgbClr val="000000">
                    <a:alpha val="43137"/>
                  </a:srgbClr>
                </a:outerShdw>
              </a:effectLst>
            </a:endParaRPr>
          </a:p>
          <a:p>
            <a:pPr marL="457200" indent="-457200">
              <a:buNone/>
              <a:defRPr/>
            </a:pPr>
            <a:endParaRPr lang="el-GR" sz="1900" dirty="0" smtClean="0">
              <a:effectLst>
                <a:outerShdw blurRad="38100" dist="38100" dir="2700000" algn="tl">
                  <a:srgbClr val="000000">
                    <a:alpha val="43137"/>
                  </a:srgbClr>
                </a:outerShdw>
              </a:effectLst>
            </a:endParaRPr>
          </a:p>
          <a:p>
            <a:pPr marL="1714500" lvl="3" indent="-457200">
              <a:buNone/>
              <a:defRPr/>
            </a:pPr>
            <a:r>
              <a:rPr lang="el-GR" sz="1200" dirty="0" smtClean="0"/>
              <a:t>     </a:t>
            </a:r>
          </a:p>
          <a:p>
            <a:pPr marL="457200" indent="-457200">
              <a:buNone/>
              <a:defRPr/>
            </a:pPr>
            <a:r>
              <a:rPr lang="el-GR" sz="2400" dirty="0" smtClean="0"/>
              <a:t>     </a:t>
            </a:r>
            <a:endParaRPr lang="el-GR" sz="2000" dirty="0" smtClean="0">
              <a:effectLst>
                <a:outerShdw blurRad="38100" dist="38100" dir="2700000" algn="tl">
                  <a:srgbClr val="000000">
                    <a:alpha val="43137"/>
                  </a:srgbClr>
                </a:outerShdw>
              </a:effectLst>
            </a:endParaRPr>
          </a:p>
          <a:p>
            <a:pPr marL="457200" indent="-457200">
              <a:buFontTx/>
              <a:buNone/>
              <a:defRPr/>
            </a:pPr>
            <a:endParaRPr lang="el-GR" sz="2200" dirty="0" smtClean="0">
              <a:effectLst>
                <a:outerShdw blurRad="38100" dist="38100" dir="2700000" algn="tl">
                  <a:srgbClr val="000000">
                    <a:alpha val="43137"/>
                  </a:srgbClr>
                </a:outerShdw>
              </a:effectLst>
            </a:endParaRPr>
          </a:p>
          <a:p>
            <a:pPr marL="457200" indent="-457200">
              <a:buNone/>
              <a:defRPr/>
            </a:pPr>
            <a:r>
              <a:rPr lang="el-GR" sz="2200" dirty="0" smtClean="0">
                <a:effectLst>
                  <a:outerShdw blurRad="38100" dist="38100" dir="2700000" algn="tl">
                    <a:srgbClr val="000000">
                      <a:alpha val="43137"/>
                    </a:srgbClr>
                  </a:outerShdw>
                </a:effectLst>
              </a:rPr>
              <a:t/>
            </a:r>
            <a:br>
              <a:rPr lang="el-GR" sz="2200" dirty="0" smtClean="0">
                <a:effectLst>
                  <a:outerShdw blurRad="38100" dist="38100" dir="2700000" algn="tl">
                    <a:srgbClr val="000000">
                      <a:alpha val="43137"/>
                    </a:srgbClr>
                  </a:outerShdw>
                </a:effectLst>
              </a:rPr>
            </a:b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3B0B1BF0-52CF-457D-9E8C-8A57DCD94E8B}" type="slidenum">
              <a:rPr lang="el-GR" smtClean="0"/>
              <a:pPr>
                <a:defRPr/>
              </a:pPr>
              <a:t>24</a:t>
            </a:fld>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F01A254-4687-49DE-A700-2E59B3164D48}" type="slidenum">
              <a:rPr lang="el-GR" altLang="en-US" sz="1400" smtClean="0">
                <a:latin typeface="Arial" charset="0"/>
              </a:rPr>
              <a:pPr>
                <a:spcBef>
                  <a:spcPct val="0"/>
                </a:spcBef>
                <a:buClrTx/>
                <a:buSzTx/>
                <a:buFontTx/>
                <a:buNone/>
                <a:defRPr/>
              </a:pPr>
              <a:t>25</a:t>
            </a:fld>
            <a:endParaRPr lang="el-GR" altLang="en-US" sz="1400" smtClean="0">
              <a:latin typeface="Arial" charset="0"/>
            </a:endParaRPr>
          </a:p>
        </p:txBody>
      </p:sp>
      <p:sp>
        <p:nvSpPr>
          <p:cNvPr id="6147" name="Rectangle 3"/>
          <p:cNvSpPr>
            <a:spLocks noGrp="1" noChangeArrowheads="1"/>
          </p:cNvSpPr>
          <p:nvPr>
            <p:ph type="body" idx="1"/>
          </p:nvPr>
        </p:nvSpPr>
        <p:spPr>
          <a:xfrm>
            <a:off x="323850" y="0"/>
            <a:ext cx="8569325" cy="6453188"/>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200" b="1" dirty="0" smtClean="0">
                <a:solidFill>
                  <a:srgbClr val="FFFF00"/>
                </a:solidFill>
                <a:effectLst>
                  <a:outerShdw blurRad="38100" dist="38100" dir="2700000" algn="tl">
                    <a:srgbClr val="000000">
                      <a:alpha val="43137"/>
                    </a:srgbClr>
                  </a:outerShdw>
                </a:effectLst>
              </a:rPr>
              <a:t>    13. Διενέργεια Εκτίμησης Αντικτύπου</a:t>
            </a:r>
            <a:r>
              <a:rPr lang="en-US" sz="22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(ΕΑ) (Άρθρο 35) και Προηγούμενη Διαβούλευση (Άρθρο 36)</a:t>
            </a:r>
          </a:p>
          <a:p>
            <a:pPr lvl="5">
              <a:buFontTx/>
              <a:buNone/>
              <a:defRPr/>
            </a:pPr>
            <a:endParaRPr lang="el-GR" sz="10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2100" dirty="0" smtClean="0"/>
              <a:t>Σημαντικό εργαλείο συμμόρφωσης με την Αρχή της Λογοδοσίας</a:t>
            </a:r>
          </a:p>
          <a:p>
            <a:pPr>
              <a:buFont typeface="Wingdings" pitchFamily="2" charset="2"/>
              <a:buChar char="Ø"/>
              <a:defRPr/>
            </a:pPr>
            <a:r>
              <a:rPr lang="el-GR" sz="2100" dirty="0" smtClean="0"/>
              <a:t>Εντοπίζει τους κινδύνους της επεξεργασίας και καθορίζει τα μέτρα που θα ληφθούν για αντιμετώπιση/ελαχιστοποίηση τους</a:t>
            </a:r>
          </a:p>
          <a:p>
            <a:pPr lvl="7">
              <a:buFontTx/>
              <a:buNone/>
              <a:defRPr/>
            </a:pPr>
            <a:endParaRPr lang="el-GR" sz="900" dirty="0" smtClean="0"/>
          </a:p>
          <a:p>
            <a:pPr>
              <a:buFont typeface="Wingdings" pitchFamily="2" charset="2"/>
              <a:buChar char="Ø"/>
              <a:defRPr/>
            </a:pPr>
            <a:r>
              <a:rPr lang="el-GR" sz="2100" b="1" dirty="0" smtClean="0">
                <a:solidFill>
                  <a:srgbClr val="FFC000"/>
                </a:solidFill>
              </a:rPr>
              <a:t>Διενεργείται από τον υπεύθυνο επεξεργασίας με τη βοήθεια/συμβουλή του ΥΠΔ: </a:t>
            </a:r>
          </a:p>
          <a:p>
            <a:pPr>
              <a:defRPr/>
            </a:pPr>
            <a:r>
              <a:rPr lang="el-GR" sz="2100" dirty="0" smtClean="0"/>
              <a:t>Δεν απαιτείται σε κάθε πράξη επεξεργασίας </a:t>
            </a:r>
            <a:r>
              <a:rPr lang="el-GR" sz="2100" b="1" dirty="0" smtClean="0"/>
              <a:t>αλλά μόνο όταν υπάρχει υψηλός κίνδυνος (ιδίως με τη χρήση νέων τεχνολογιών) για τα δικαιώματα και τις ελευθερίες των φυσικών προσώπων </a:t>
            </a:r>
            <a:r>
              <a:rPr lang="el-GR" sz="2100" i="1" dirty="0" smtClean="0"/>
              <a:t>(περιλαμβανομένων και επεξεργασιών πριν τις 25.05.2018, δεδομένου ότι, ενδέχεται να επιφέρουν υψηλό κίνδυνο για τα δικαιώματα και τις ελευθερίες φυσικών προσώπων. Π.χ. χρησιμοποιείται πλέον μια νέα τεχνολογία ή επειδή τα προσωπικά δεδομένα χρησιμοποιούνται για διαφορετικό σκοπό</a:t>
            </a:r>
          </a:p>
          <a:p>
            <a:pPr>
              <a:defRPr/>
            </a:pPr>
            <a:r>
              <a:rPr lang="el-GR" sz="2100" dirty="0" smtClean="0"/>
              <a:t>Πριν από την επεξεργασία </a:t>
            </a:r>
            <a:r>
              <a:rPr lang="el-GR" sz="2100" b="1" dirty="0" smtClean="0"/>
              <a:t>(δηλ. στο σχεδιασμό της πράξης επεξεργασίας)</a:t>
            </a:r>
            <a:r>
              <a:rPr lang="el-GR" sz="2100" dirty="0" smtClean="0"/>
              <a:t> και ενημερώνεται κάθε φορά που αλλάζει ο κίνδυνος ή κάθε 3 χρόνια</a:t>
            </a:r>
            <a:endParaRPr lang="en-US" sz="2100" dirty="0" smtClean="0"/>
          </a:p>
          <a:p>
            <a:pPr>
              <a:defRPr/>
            </a:pPr>
            <a:endParaRPr lang="el-GR" sz="2200" dirty="0" smtClean="0"/>
          </a:p>
          <a:p>
            <a:pPr lvl="4">
              <a:buFont typeface="Wingdings" pitchFamily="2" charset="2"/>
              <a:buNone/>
              <a:defRPr/>
            </a:pPr>
            <a:endParaRPr lang="el-GR" sz="2200" dirty="0" smtClean="0"/>
          </a:p>
          <a:p>
            <a:pPr>
              <a:buFontTx/>
              <a:buNone/>
              <a:defRPr/>
            </a:pPr>
            <a:endParaRPr lang="el-GR" sz="1800" dirty="0" smtClean="0">
              <a:effectLst>
                <a:outerShdw blurRad="38100" dist="38100" dir="2700000" algn="tl">
                  <a:srgbClr val="000000">
                    <a:alpha val="43137"/>
                  </a:srgbClr>
                </a:outerShdw>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52DB9FD-FB08-427A-A74D-65BFA0AC5420}" type="slidenum">
              <a:rPr lang="el-GR" altLang="en-US" sz="1400" smtClean="0">
                <a:latin typeface="Arial" charset="0"/>
              </a:rPr>
              <a:pPr>
                <a:spcBef>
                  <a:spcPct val="0"/>
                </a:spcBef>
                <a:buClrTx/>
                <a:buSzTx/>
                <a:buFontTx/>
                <a:buNone/>
                <a:defRPr/>
              </a:pPr>
              <a:t>26</a:t>
            </a:fld>
            <a:endParaRPr lang="el-GR" altLang="en-US" sz="1400" smtClean="0">
              <a:latin typeface="Arial" charset="0"/>
            </a:endParaRPr>
          </a:p>
        </p:txBody>
      </p:sp>
      <p:sp>
        <p:nvSpPr>
          <p:cNvPr id="6147" name="Rectangle 3"/>
          <p:cNvSpPr>
            <a:spLocks noGrp="1" noChangeArrowheads="1"/>
          </p:cNvSpPr>
          <p:nvPr>
            <p:ph type="body" idx="1"/>
          </p:nvPr>
        </p:nvSpPr>
        <p:spPr>
          <a:xfrm>
            <a:off x="323528" y="0"/>
            <a:ext cx="8353425" cy="6264275"/>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endParaRPr lang="el-GR" sz="2000" dirty="0" smtClean="0"/>
          </a:p>
          <a:p>
            <a:pPr>
              <a:buFontTx/>
              <a:buNone/>
              <a:defRPr/>
            </a:pPr>
            <a:endParaRPr lang="el-GR" sz="2000" b="1" dirty="0" smtClean="0">
              <a:solidFill>
                <a:srgbClr val="FFFF00"/>
              </a:solidFill>
            </a:endParaRPr>
          </a:p>
          <a:p>
            <a:pPr>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graphicFrame>
        <p:nvGraphicFramePr>
          <p:cNvPr id="6" name="Diagram 5"/>
          <p:cNvGraphicFramePr/>
          <p:nvPr/>
        </p:nvGraphicFramePr>
        <p:xfrm>
          <a:off x="323528" y="836712"/>
          <a:ext cx="828092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nvGraphicFramePr>
        <p:xfrm>
          <a:off x="1115616" y="188640"/>
          <a:ext cx="6336704" cy="457200"/>
        </p:xfrm>
        <a:graphic>
          <a:graphicData uri="http://schemas.openxmlformats.org/drawingml/2006/table">
            <a:tbl>
              <a:tblPr firstRow="1" bandRow="1">
                <a:tableStyleId>{5C22544A-7EE6-4342-B048-85BDC9FD1C3A}</a:tableStyleId>
              </a:tblPr>
              <a:tblGrid>
                <a:gridCol w="6336704"/>
              </a:tblGrid>
              <a:tr h="288032">
                <a:tc>
                  <a:txBody>
                    <a:bodyPr/>
                    <a:lstStyle/>
                    <a:p>
                      <a:pPr algn="ctr"/>
                      <a:r>
                        <a:rPr lang="el-GR" sz="2400" dirty="0" smtClean="0">
                          <a:solidFill>
                            <a:schemeClr val="bg2"/>
                          </a:solidFill>
                        </a:rPr>
                        <a:t>Τι περιλαμβάνει η Εκτίμηση Αντικτύπου</a:t>
                      </a:r>
                      <a:endParaRPr lang="el-GR" sz="2400" dirty="0">
                        <a:solidFill>
                          <a:schemeClr val="bg2"/>
                        </a:solidFill>
                      </a:endParaRPr>
                    </a:p>
                  </a:txBody>
                  <a:tcPr>
                    <a:solidFill>
                      <a:schemeClr val="tx1"/>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52DB9FD-FB08-427A-A74D-65BFA0AC5420}" type="slidenum">
              <a:rPr lang="el-GR" altLang="en-US" sz="1400" smtClean="0">
                <a:latin typeface="Arial" charset="0"/>
              </a:rPr>
              <a:pPr>
                <a:spcBef>
                  <a:spcPct val="0"/>
                </a:spcBef>
                <a:buClrTx/>
                <a:buSzTx/>
                <a:buFontTx/>
                <a:buNone/>
                <a:defRPr/>
              </a:pPr>
              <a:t>27</a:t>
            </a:fld>
            <a:endParaRPr lang="el-GR" altLang="en-US" sz="1400" smtClean="0">
              <a:latin typeface="Arial" charset="0"/>
            </a:endParaRPr>
          </a:p>
        </p:txBody>
      </p:sp>
      <p:sp>
        <p:nvSpPr>
          <p:cNvPr id="6147" name="Rectangle 3"/>
          <p:cNvSpPr>
            <a:spLocks noGrp="1" noChangeArrowheads="1"/>
          </p:cNvSpPr>
          <p:nvPr>
            <p:ph type="body" idx="1"/>
          </p:nvPr>
        </p:nvSpPr>
        <p:spPr>
          <a:xfrm>
            <a:off x="539750" y="188913"/>
            <a:ext cx="8353425" cy="6264275"/>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Ø"/>
              <a:defRPr/>
            </a:pPr>
            <a:r>
              <a:rPr lang="el-GR" sz="2100" b="1" dirty="0" smtClean="0">
                <a:solidFill>
                  <a:srgbClr val="FFC000"/>
                </a:solidFill>
              </a:rPr>
              <a:t>Παραδείγματα επεξεργασιών που ενδεχομένως να μην απαιτείται ΕΑ:</a:t>
            </a:r>
          </a:p>
          <a:p>
            <a:pPr lvl="2">
              <a:buNone/>
              <a:defRPr/>
            </a:pPr>
            <a:endParaRPr lang="el-GR" sz="1300" b="1" dirty="0" smtClean="0">
              <a:solidFill>
                <a:srgbClr val="FFC000"/>
              </a:solidFill>
            </a:endParaRPr>
          </a:p>
          <a:p>
            <a:pPr>
              <a:defRPr/>
            </a:pPr>
            <a:r>
              <a:rPr lang="el-GR" sz="2100" dirty="0" smtClean="0"/>
              <a:t>Ιδιώτης δικηγόρος που επεξεργάζεται δεδομένα των πελατών του</a:t>
            </a:r>
            <a:r>
              <a:rPr lang="en-US" sz="2100" dirty="0" smtClean="0"/>
              <a:t> (</a:t>
            </a:r>
            <a:r>
              <a:rPr lang="el-GR" sz="2100" dirty="0" err="1" smtClean="0"/>
              <a:t>Πρ</a:t>
            </a:r>
            <a:r>
              <a:rPr lang="el-GR" sz="2100" dirty="0" smtClean="0"/>
              <a:t>. 91)</a:t>
            </a:r>
          </a:p>
          <a:p>
            <a:pPr lvl="2">
              <a:defRPr/>
            </a:pPr>
            <a:endParaRPr lang="el-GR" sz="1300" dirty="0" smtClean="0"/>
          </a:p>
          <a:p>
            <a:pPr>
              <a:defRPr/>
            </a:pPr>
            <a:r>
              <a:rPr lang="el-GR" sz="2100" dirty="0" smtClean="0"/>
              <a:t>Εταιρεία που δραστηριοποιείται στο ηλεκτρονικό εμπόριο, διαφημίζει στην ιστοσελίδα της περιορισμένες πληροφορίες καταναλωτών με βάση τις προτιμήσεις / προηγούμενες αγορές τους</a:t>
            </a:r>
          </a:p>
          <a:p>
            <a:pPr lvl="4">
              <a:defRPr/>
            </a:pPr>
            <a:endParaRPr lang="el-GR" sz="1300" dirty="0" smtClean="0"/>
          </a:p>
          <a:p>
            <a:pPr>
              <a:defRPr/>
            </a:pPr>
            <a:r>
              <a:rPr lang="el-GR" sz="2100" dirty="0" smtClean="0"/>
              <a:t>Όταν μια επεξεργασία έχει νομική βάση το δίκαιο της Ένωσης ή το δίκαιο κράτους μέλους, </a:t>
            </a:r>
            <a:r>
              <a:rPr lang="el-GR" sz="2100" b="1" dirty="0" smtClean="0"/>
              <a:t>όταν το εν λόγω δίκαιο ρυθμίζει τη συγκεκριμένη πράξη επεξεργασίας και έχει διενεργηθεί ήδη ΕΑ</a:t>
            </a:r>
          </a:p>
          <a:p>
            <a:pPr>
              <a:buFontTx/>
              <a:buNone/>
              <a:defRPr/>
            </a:pPr>
            <a:endParaRPr lang="el-GR" sz="2000" dirty="0" smtClean="0"/>
          </a:p>
          <a:p>
            <a:pPr>
              <a:buFontTx/>
              <a:buNone/>
              <a:defRPr/>
            </a:pPr>
            <a:endParaRPr lang="el-GR" sz="2000" b="1" dirty="0" smtClean="0">
              <a:solidFill>
                <a:srgbClr val="FFFF00"/>
              </a:solidFill>
            </a:endParaRPr>
          </a:p>
          <a:p>
            <a:pPr>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7DB844C-38E6-4E59-A9B1-2CB80B1A31DC}" type="slidenum">
              <a:rPr lang="el-GR" altLang="en-US" sz="1400" smtClean="0">
                <a:latin typeface="Arial" charset="0"/>
              </a:rPr>
              <a:pPr>
                <a:spcBef>
                  <a:spcPct val="0"/>
                </a:spcBef>
                <a:buClrTx/>
                <a:buSzTx/>
                <a:buFontTx/>
                <a:buNone/>
                <a:defRPr/>
              </a:pPr>
              <a:t>28</a:t>
            </a:fld>
            <a:endParaRPr lang="el-GR" altLang="en-US" sz="1400" smtClean="0">
              <a:latin typeface="Arial" charset="0"/>
            </a:endParaRPr>
          </a:p>
        </p:txBody>
      </p:sp>
      <p:sp>
        <p:nvSpPr>
          <p:cNvPr id="6147" name="Rectangle 3"/>
          <p:cNvSpPr>
            <a:spLocks noGrp="1" noChangeArrowheads="1"/>
          </p:cNvSpPr>
          <p:nvPr>
            <p:ph type="body" idx="1"/>
          </p:nvPr>
        </p:nvSpPr>
        <p:spPr>
          <a:xfrm>
            <a:off x="251520" y="115888"/>
            <a:ext cx="8640960" cy="6337300"/>
          </a:xfrm>
          <a:effectLst>
            <a:outerShdw dist="35921" dir="2700000" algn="ctr" rotWithShape="0">
              <a:schemeClr val="bg2"/>
            </a:outerShdw>
          </a:effectLst>
        </p:spPr>
        <p:txBody>
          <a:bodyPr/>
          <a:lstStyle/>
          <a:p>
            <a:pPr>
              <a:buFontTx/>
              <a:buNone/>
              <a:defRPr/>
            </a:pPr>
            <a:r>
              <a:rPr lang="el-GR" sz="2200" b="1" dirty="0" smtClean="0">
                <a:solidFill>
                  <a:srgbClr val="FFFF00"/>
                </a:solidFill>
                <a:effectLst>
                  <a:outerShdw blurRad="38100" dist="38100" dir="2700000" algn="tl">
                    <a:srgbClr val="000000">
                      <a:alpha val="43137"/>
                    </a:srgbClr>
                  </a:outerShdw>
                </a:effectLst>
              </a:rPr>
              <a:t>   </a:t>
            </a:r>
            <a:r>
              <a:rPr lang="en-US" sz="2200" b="1" dirty="0" smtClean="0">
                <a:solidFill>
                  <a:srgbClr val="FFFF00"/>
                </a:solidFill>
                <a:effectLst>
                  <a:outerShdw blurRad="38100" dist="38100" dir="2700000" algn="tl">
                    <a:srgbClr val="000000">
                      <a:alpha val="43137"/>
                    </a:srgbClr>
                  </a:outerShdw>
                </a:effectLst>
              </a:rPr>
              <a:t>14. </a:t>
            </a:r>
            <a:r>
              <a:rPr lang="el-GR" sz="2200" b="1" dirty="0" smtClean="0">
                <a:solidFill>
                  <a:srgbClr val="FFFF00"/>
                </a:solidFill>
                <a:effectLst>
                  <a:outerShdw blurRad="38100" dist="38100" dir="2700000" algn="tl">
                    <a:srgbClr val="000000">
                      <a:alpha val="43137"/>
                    </a:srgbClr>
                  </a:outerShdw>
                </a:effectLst>
              </a:rPr>
              <a:t>Υποχρέωση διορισμού Υπεύθυνου Προστασίας Δεδομένων (ΥΠΔ)</a:t>
            </a:r>
            <a:r>
              <a:rPr lang="en-US" sz="22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(Άρθρα 37-39)</a:t>
            </a:r>
          </a:p>
          <a:p>
            <a:pPr lvl="4">
              <a:buFontTx/>
              <a:buNone/>
              <a:defRPr/>
            </a:pPr>
            <a:r>
              <a:rPr lang="el-GR" sz="1000" b="1" dirty="0" smtClean="0">
                <a:solidFill>
                  <a:srgbClr val="FFFF00"/>
                </a:solidFill>
                <a:effectLst>
                  <a:outerShdw blurRad="38100" dist="38100" dir="2700000" algn="tl">
                    <a:srgbClr val="000000">
                      <a:alpha val="43137"/>
                    </a:srgbClr>
                  </a:outerShdw>
                </a:effectLst>
              </a:rPr>
              <a:t>    </a:t>
            </a:r>
          </a:p>
          <a:p>
            <a:pPr>
              <a:buFontTx/>
              <a:buNone/>
              <a:defRPr/>
            </a:pPr>
            <a:r>
              <a:rPr lang="el-GR" sz="2200" b="1" dirty="0" smtClean="0">
                <a:solidFill>
                  <a:srgbClr val="FFFF00"/>
                </a:solidFill>
                <a:effectLst>
                  <a:outerShdw blurRad="38100" dist="38100" dir="2700000" algn="tl">
                    <a:srgbClr val="000000">
                      <a:alpha val="43137"/>
                    </a:srgbClr>
                  </a:outerShdw>
                </a:effectLst>
              </a:rPr>
              <a:t>    </a:t>
            </a:r>
            <a:r>
              <a:rPr lang="el-GR" sz="2100" b="1" dirty="0" smtClean="0">
                <a:solidFill>
                  <a:srgbClr val="FFFF00"/>
                </a:solidFill>
                <a:effectLst>
                  <a:outerShdw blurRad="38100" dist="38100" dir="2700000" algn="tl">
                    <a:srgbClr val="000000">
                      <a:alpha val="43137"/>
                    </a:srgbClr>
                  </a:outerShdw>
                </a:effectLst>
              </a:rPr>
              <a:t>Πότε υπάρχει υποχρέωση διορισμού ΥΠΔ;</a:t>
            </a:r>
          </a:p>
          <a:p>
            <a:pPr>
              <a:defRPr/>
            </a:pPr>
            <a:r>
              <a:rPr lang="el-GR" sz="2000" dirty="0" smtClean="0">
                <a:effectLst>
                  <a:outerShdw blurRad="38100" dist="38100" dir="2700000" algn="tl">
                    <a:srgbClr val="000000">
                      <a:alpha val="43137"/>
                    </a:srgbClr>
                  </a:outerShdw>
                </a:effectLst>
              </a:rPr>
              <a:t>Όταν η επεξεργασία εκτελείται από δημόσια αρχή (συμπεριλαμβανομένων των νομικών προσώπων δημοσίου δικαίου)</a:t>
            </a:r>
          </a:p>
          <a:p>
            <a:pPr>
              <a:defRPr/>
            </a:pPr>
            <a:r>
              <a:rPr lang="el-GR" sz="2000" dirty="0" smtClean="0">
                <a:effectLst>
                  <a:outerShdw blurRad="38100" dist="38100" dir="2700000" algn="tl">
                    <a:srgbClr val="000000">
                      <a:alpha val="43137"/>
                    </a:srgbClr>
                  </a:outerShdw>
                </a:effectLst>
              </a:rPr>
              <a:t>Όταν γίνεται </a:t>
            </a:r>
            <a:r>
              <a:rPr lang="el-GR" sz="2000" u="sng" dirty="0" smtClean="0">
                <a:effectLst>
                  <a:outerShdw blurRad="38100" dist="38100" dir="2700000" algn="tl">
                    <a:srgbClr val="000000">
                      <a:alpha val="43137"/>
                    </a:srgbClr>
                  </a:outerShdw>
                </a:effectLst>
              </a:rPr>
              <a:t>τακτική και συστηματική παρακολούθηση </a:t>
            </a:r>
            <a:r>
              <a:rPr lang="el-GR" sz="2000" dirty="0" smtClean="0">
                <a:effectLst>
                  <a:outerShdw blurRad="38100" dist="38100" dir="2700000" algn="tl">
                    <a:srgbClr val="000000">
                      <a:alpha val="43137"/>
                    </a:srgbClr>
                  </a:outerShdw>
                </a:effectLst>
              </a:rPr>
              <a:t>των υποκειμένων </a:t>
            </a:r>
            <a:r>
              <a:rPr lang="el-GR" sz="2000" b="1" dirty="0" smtClean="0">
                <a:solidFill>
                  <a:srgbClr val="FFC000"/>
                </a:solidFill>
                <a:effectLst>
                  <a:outerShdw blurRad="38100" dist="38100" dir="2700000" algn="tl">
                    <a:srgbClr val="000000">
                      <a:alpha val="43137"/>
                    </a:srgbClr>
                  </a:outerShdw>
                </a:effectLst>
              </a:rPr>
              <a:t>σε μεγάλη κλίμακα</a:t>
            </a:r>
          </a:p>
          <a:p>
            <a:pPr>
              <a:defRPr/>
            </a:pPr>
            <a:r>
              <a:rPr lang="el-GR" sz="2000" dirty="0" smtClean="0">
                <a:effectLst>
                  <a:outerShdw blurRad="38100" dist="38100" dir="2700000" algn="tl">
                    <a:srgbClr val="000000">
                      <a:alpha val="43137"/>
                    </a:srgbClr>
                  </a:outerShdw>
                </a:effectLst>
              </a:rPr>
              <a:t>Όταν τυγχάνουν επεξεργασίας ειδικές κατηγορίες δεδομένων </a:t>
            </a:r>
            <a:endParaRPr lang="en-US" sz="2000" dirty="0" smtClean="0">
              <a:effectLst>
                <a:outerShdw blurRad="38100" dist="38100" dir="2700000" algn="tl">
                  <a:srgbClr val="000000">
                    <a:alpha val="43137"/>
                  </a:srgbClr>
                </a:outerShdw>
              </a:effectLst>
            </a:endParaRPr>
          </a:p>
          <a:p>
            <a:pPr>
              <a:buNone/>
              <a:defRPr/>
            </a:pP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ή δεδομένα που αφορούν ποινικές καταδίκες και αδικήματα</a:t>
            </a:r>
            <a:endParaRPr lang="en-US" sz="2000" dirty="0" smtClean="0">
              <a:effectLst>
                <a:outerShdw blurRad="38100" dist="38100" dir="2700000" algn="tl">
                  <a:srgbClr val="000000">
                    <a:alpha val="43137"/>
                  </a:srgbClr>
                </a:outerShdw>
              </a:effectLst>
            </a:endParaRPr>
          </a:p>
          <a:p>
            <a:pPr>
              <a:buNone/>
              <a:defRPr/>
            </a:pPr>
            <a:r>
              <a:rPr lang="en-US" sz="2000" b="1" dirty="0" smtClean="0">
                <a:solidFill>
                  <a:srgbClr val="FFC000"/>
                </a:solidFill>
                <a:effectLst>
                  <a:outerShdw blurRad="38100" dist="38100" dir="2700000" algn="tl">
                    <a:srgbClr val="000000">
                      <a:alpha val="43137"/>
                    </a:srgbClr>
                  </a:outerShdw>
                </a:effectLst>
              </a:rPr>
              <a:t>     </a:t>
            </a:r>
            <a:r>
              <a:rPr lang="el-GR" sz="2000" b="1" dirty="0" smtClean="0">
                <a:solidFill>
                  <a:srgbClr val="FFC000"/>
                </a:solidFill>
                <a:effectLst>
                  <a:outerShdw blurRad="38100" dist="38100" dir="2700000" algn="tl">
                    <a:srgbClr val="000000">
                      <a:alpha val="43137"/>
                    </a:srgbClr>
                  </a:outerShdw>
                </a:effectLst>
              </a:rPr>
              <a:t>σε μεγάλη κλίμακα</a:t>
            </a:r>
            <a:endParaRPr lang="el-GR" sz="2000" dirty="0" smtClean="0">
              <a:effectLst>
                <a:outerShdw blurRad="38100" dist="38100" dir="2700000" algn="tl">
                  <a:srgbClr val="000000">
                    <a:alpha val="43137"/>
                  </a:srgbClr>
                </a:outerShdw>
              </a:effectLst>
            </a:endParaRPr>
          </a:p>
          <a:p>
            <a:pPr lvl="7">
              <a:buFontTx/>
              <a:buNone/>
              <a:defRPr/>
            </a:pPr>
            <a:r>
              <a:rPr lang="el-GR" sz="1600" dirty="0" smtClean="0"/>
              <a:t>    </a:t>
            </a:r>
          </a:p>
          <a:p>
            <a:pPr>
              <a:buFontTx/>
              <a:buNone/>
              <a:defRPr/>
            </a:pPr>
            <a:r>
              <a:rPr lang="el-GR" sz="2000" b="1" dirty="0" smtClean="0">
                <a:solidFill>
                  <a:srgbClr val="FFC000"/>
                </a:solidFill>
              </a:rPr>
              <a:t>     Μεγάλη κλίμακα:</a:t>
            </a:r>
          </a:p>
          <a:p>
            <a:pPr>
              <a:buFont typeface="Wingdings" pitchFamily="2" charset="2"/>
              <a:buChar char="v"/>
              <a:defRPr/>
            </a:pPr>
            <a:r>
              <a:rPr lang="el-GR" sz="2000" dirty="0" smtClean="0"/>
              <a:t>Γίνεται επεξεργασία σημαντικής ποσότητας δεδομένων ή για μεγάλη διάρκεια ή </a:t>
            </a:r>
          </a:p>
          <a:p>
            <a:pPr>
              <a:buFont typeface="Wingdings" pitchFamily="2" charset="2"/>
              <a:buChar char="v"/>
              <a:defRPr/>
            </a:pPr>
            <a:r>
              <a:rPr lang="el-GR" sz="2000" dirty="0" smtClean="0"/>
              <a:t>Επηρεάζεται μεγάλος αριθμός προσώπων ή</a:t>
            </a:r>
          </a:p>
          <a:p>
            <a:pPr>
              <a:buFont typeface="Wingdings" pitchFamily="2" charset="2"/>
              <a:buChar char="v"/>
              <a:defRPr/>
            </a:pPr>
            <a:r>
              <a:rPr lang="el-GR" sz="2000" dirty="0" smtClean="0"/>
              <a:t>Χρησιμοποιείται νέα τεχνολογία που ελλοχεύει ψηλούς κινδύνους</a:t>
            </a:r>
          </a:p>
          <a:p>
            <a:pPr>
              <a:buFont typeface="Wingdings" pitchFamily="2" charset="2"/>
              <a:buChar char="v"/>
              <a:defRPr/>
            </a:pPr>
            <a:r>
              <a:rPr lang="el-GR" sz="2000" dirty="0" smtClean="0"/>
              <a:t>Η επεξεργασία καλύπτει μεγάλη γεωγραφική περιοχή</a:t>
            </a:r>
          </a:p>
          <a:p>
            <a:pPr>
              <a:buFontTx/>
              <a:buNone/>
              <a:defRPr/>
            </a:pPr>
            <a:endParaRPr lang="el-GR" sz="24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5A72BE2-DA7A-485C-B4DC-DB15AAA9365E}" type="slidenum">
              <a:rPr lang="el-GR" altLang="en-US" sz="1400" smtClean="0">
                <a:latin typeface="Arial" charset="0"/>
              </a:rPr>
              <a:pPr>
                <a:spcBef>
                  <a:spcPct val="0"/>
                </a:spcBef>
                <a:buClrTx/>
                <a:buSzTx/>
                <a:buFontTx/>
                <a:buNone/>
                <a:defRPr/>
              </a:pPr>
              <a:t>29</a:t>
            </a:fld>
            <a:endParaRPr lang="el-GR" altLang="en-US" sz="1400" smtClean="0">
              <a:latin typeface="Arial" charset="0"/>
            </a:endParaRPr>
          </a:p>
        </p:txBody>
      </p:sp>
      <p:sp>
        <p:nvSpPr>
          <p:cNvPr id="6147" name="Rectangle 3"/>
          <p:cNvSpPr>
            <a:spLocks noGrp="1" noChangeArrowheads="1"/>
          </p:cNvSpPr>
          <p:nvPr>
            <p:ph type="body" idx="1"/>
          </p:nvPr>
        </p:nvSpPr>
        <p:spPr>
          <a:xfrm>
            <a:off x="468313" y="404813"/>
            <a:ext cx="8280400" cy="6048375"/>
          </a:xfrm>
          <a:effectLst>
            <a:outerShdw dist="35921" dir="2700000" algn="ctr" rotWithShape="0">
              <a:schemeClr val="bg2"/>
            </a:outerShdw>
          </a:effectLst>
        </p:spPr>
        <p:txBody>
          <a:bodyPr/>
          <a:lstStyle/>
          <a:p>
            <a:pPr>
              <a:buFontTx/>
              <a:buNone/>
              <a:defRPr/>
            </a:pPr>
            <a:r>
              <a:rPr lang="el-GR" sz="2400" dirty="0" smtClean="0">
                <a:solidFill>
                  <a:srgbClr val="FFC000"/>
                </a:solidFill>
              </a:rPr>
              <a:t>    </a:t>
            </a:r>
            <a:r>
              <a:rPr lang="el-GR" sz="2800" b="1" dirty="0" smtClean="0">
                <a:solidFill>
                  <a:srgbClr val="FFFF00"/>
                </a:solidFill>
                <a:effectLst>
                  <a:outerShdw blurRad="38100" dist="38100" dir="2700000" algn="tl">
                    <a:srgbClr val="000000">
                      <a:alpha val="43137"/>
                    </a:srgbClr>
                  </a:outerShdw>
                </a:effectLst>
              </a:rPr>
              <a:t>Παραδείγματα</a:t>
            </a:r>
          </a:p>
          <a:p>
            <a:pPr>
              <a:defRPr/>
            </a:pPr>
            <a:r>
              <a:rPr lang="el-GR" sz="2300" dirty="0" smtClean="0">
                <a:effectLst>
                  <a:outerShdw blurRad="38100" dist="38100" dir="2700000" algn="tl">
                    <a:srgbClr val="000000">
                      <a:alpha val="43137"/>
                    </a:srgbClr>
                  </a:outerShdw>
                </a:effectLst>
              </a:rPr>
              <a:t>Επεξεργασία δεδομένων ασθενών σε νοσοκομείο / κλινική</a:t>
            </a:r>
          </a:p>
          <a:p>
            <a:pPr>
              <a:defRPr/>
            </a:pPr>
            <a:r>
              <a:rPr lang="el-GR" sz="2300" dirty="0" smtClean="0">
                <a:effectLst>
                  <a:outerShdw blurRad="38100" dist="38100" dir="2700000" algn="tl">
                    <a:srgbClr val="000000">
                      <a:alpha val="43137"/>
                    </a:srgbClr>
                  </a:outerShdw>
                </a:effectLst>
              </a:rPr>
              <a:t>Επεξεργασία δεδομένων πελατών τράπεζας / ασφαλιστικής εταιρείας</a:t>
            </a:r>
          </a:p>
          <a:p>
            <a:pPr>
              <a:defRPr/>
            </a:pPr>
            <a:r>
              <a:rPr lang="el-GR" sz="2300" dirty="0" smtClean="0">
                <a:effectLst>
                  <a:outerShdw blurRad="38100" dist="38100" dir="2700000" algn="tl">
                    <a:srgbClr val="000000">
                      <a:alpha val="43137"/>
                    </a:srgbClr>
                  </a:outerShdw>
                </a:effectLst>
              </a:rPr>
              <a:t>Επεξεργασία δεδομένων πάροχων υπηρεσιών διαδικτύου</a:t>
            </a:r>
          </a:p>
          <a:p>
            <a:pPr>
              <a:defRPr/>
            </a:pPr>
            <a:r>
              <a:rPr lang="el-GR" sz="2300" dirty="0" smtClean="0">
                <a:effectLst>
                  <a:outerShdw blurRad="38100" dist="38100" dir="2700000" algn="tl">
                    <a:srgbClr val="000000">
                      <a:alpha val="43137"/>
                    </a:srgbClr>
                  </a:outerShdw>
                </a:effectLst>
              </a:rPr>
              <a:t>Επεξεργασία δεδομένων για παροχή τηλεπικοινωνιακών υπηρεσιών</a:t>
            </a:r>
          </a:p>
          <a:p>
            <a:pPr>
              <a:defRPr/>
            </a:pPr>
            <a:r>
              <a:rPr lang="el-GR" sz="2300" dirty="0" smtClean="0">
                <a:effectLst>
                  <a:outerShdw blurRad="38100" dist="38100" dir="2700000" algn="tl">
                    <a:srgbClr val="000000">
                      <a:alpha val="43137"/>
                    </a:srgbClr>
                  </a:outerShdw>
                </a:effectLst>
              </a:rPr>
              <a:t>Επεξεργασία δεδομένων μέσω μηχανής αναζήτησης για διαφημιστικούς σκοπούς π.χ. η </a:t>
            </a:r>
            <a:r>
              <a:rPr lang="en-US" sz="2300" dirty="0" smtClean="0">
                <a:effectLst>
                  <a:outerShdw blurRad="38100" dist="38100" dir="2700000" algn="tl">
                    <a:srgbClr val="000000">
                      <a:alpha val="43137"/>
                    </a:srgbClr>
                  </a:outerShdw>
                </a:effectLst>
              </a:rPr>
              <a:t>Google </a:t>
            </a:r>
            <a:r>
              <a:rPr lang="el-GR" sz="2300" dirty="0" smtClean="0">
                <a:effectLst>
                  <a:outerShdw blurRad="38100" dist="38100" dir="2700000" algn="tl">
                    <a:srgbClr val="000000">
                      <a:alpha val="43137"/>
                    </a:srgbClr>
                  </a:outerShdw>
                </a:effectLst>
              </a:rPr>
              <a:t>διαφημίζει τον </a:t>
            </a:r>
            <a:r>
              <a:rPr lang="en-US" sz="2300" dirty="0" smtClean="0">
                <a:effectLst>
                  <a:outerShdw blurRad="38100" dist="38100" dir="2700000" algn="tl">
                    <a:srgbClr val="000000">
                      <a:alpha val="43137"/>
                    </a:srgbClr>
                  </a:outerShdw>
                </a:effectLst>
              </a:rPr>
              <a:t>CEO</a:t>
            </a:r>
            <a:r>
              <a:rPr lang="el-GR" sz="2300" dirty="0" smtClean="0">
                <a:effectLst>
                  <a:outerShdw blurRad="38100" dist="38100" dir="2700000" algn="tl">
                    <a:srgbClr val="000000">
                      <a:alpha val="43137"/>
                    </a:srgbClr>
                  </a:outerShdw>
                </a:effectLst>
              </a:rPr>
              <a:t> και το ΔΣ εταιρείας στην Κύπρο</a:t>
            </a:r>
          </a:p>
          <a:p>
            <a:pPr>
              <a:defRPr/>
            </a:pPr>
            <a:r>
              <a:rPr lang="el-GR" sz="2300" dirty="0" smtClean="0">
                <a:effectLst>
                  <a:outerShdw blurRad="38100" dist="38100" dir="2700000" algn="tl">
                    <a:srgbClr val="000000">
                      <a:alpha val="43137"/>
                    </a:srgbClr>
                  </a:outerShdw>
                </a:effectLst>
              </a:rPr>
              <a:t>Εξωτερικός συνεργάτης διαχειρίζεται την μισθοδοσία του προσωπικού μιας εταιρίας</a:t>
            </a:r>
          </a:p>
          <a:p>
            <a:pPr>
              <a:defRPr/>
            </a:pPr>
            <a:r>
              <a:rPr lang="el-GR" sz="2300" dirty="0" smtClean="0">
                <a:effectLst>
                  <a:outerShdw blurRad="38100" dist="38100" dir="2700000" algn="tl">
                    <a:srgbClr val="000000">
                      <a:alpha val="43137"/>
                    </a:srgbClr>
                  </a:outerShdw>
                </a:effectLst>
              </a:rPr>
              <a:t>Εγκατάσταση και λειτουργία ΚΚΒΠ</a:t>
            </a:r>
          </a:p>
          <a:p>
            <a:pPr>
              <a:buFontTx/>
              <a:buNone/>
              <a:defRPr/>
            </a:pPr>
            <a:r>
              <a:rPr lang="el-GR" sz="2300" dirty="0" smtClean="0">
                <a:effectLst>
                  <a:outerShdw blurRad="38100" dist="38100" dir="2700000" algn="tl">
                    <a:srgbClr val="000000">
                      <a:alpha val="43137"/>
                    </a:srgbClr>
                  </a:outerShdw>
                </a:effectLst>
              </a:rPr>
              <a:t>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70C2243-7467-4B18-8E26-7A21E3C2B047}" type="slidenum">
              <a:rPr lang="el-GR" altLang="en-US" sz="1400" smtClean="0">
                <a:latin typeface="Arial" charset="0"/>
              </a:rPr>
              <a:pPr>
                <a:spcBef>
                  <a:spcPct val="0"/>
                </a:spcBef>
                <a:buClrTx/>
                <a:buSzTx/>
                <a:buFontTx/>
                <a:buNone/>
                <a:defRPr/>
              </a:pPr>
              <a:t>3</a:t>
            </a:fld>
            <a:endParaRPr lang="el-GR" altLang="en-US" sz="1400" smtClean="0">
              <a:latin typeface="Arial" charset="0"/>
            </a:endParaRPr>
          </a:p>
        </p:txBody>
      </p:sp>
      <p:sp>
        <p:nvSpPr>
          <p:cNvPr id="8194" name="Rectangle 2"/>
          <p:cNvSpPr>
            <a:spLocks noGrp="1" noChangeArrowheads="1"/>
          </p:cNvSpPr>
          <p:nvPr>
            <p:ph type="title"/>
          </p:nvPr>
        </p:nvSpPr>
        <p:spPr>
          <a:xfrm>
            <a:off x="971550" y="260350"/>
            <a:ext cx="6911975" cy="1384300"/>
          </a:xfrm>
          <a:effectLst>
            <a:outerShdw dist="35921" dir="2700000" algn="ctr" rotWithShape="0">
              <a:schemeClr val="bg2"/>
            </a:outerShdw>
          </a:effectLst>
        </p:spPr>
        <p:txBody>
          <a:bodyPr/>
          <a:lstStyle/>
          <a:p>
            <a:pPr eaLnBrk="1" hangingPunct="1">
              <a:defRPr/>
            </a:pPr>
            <a:r>
              <a:rPr lang="el-GR" sz="3200" b="1" dirty="0" smtClean="0">
                <a:solidFill>
                  <a:srgbClr val="FFC000"/>
                </a:solidFill>
              </a:rPr>
              <a:t>Υφιστάμενο Νομικό Πλαίσιο</a:t>
            </a:r>
          </a:p>
        </p:txBody>
      </p:sp>
      <p:sp>
        <p:nvSpPr>
          <p:cNvPr id="8195" name="Rectangle 3"/>
          <p:cNvSpPr>
            <a:spLocks noGrp="1" noChangeArrowheads="1"/>
          </p:cNvSpPr>
          <p:nvPr>
            <p:ph type="body" idx="1"/>
          </p:nvPr>
        </p:nvSpPr>
        <p:spPr>
          <a:xfrm>
            <a:off x="900113" y="1557338"/>
            <a:ext cx="7488237" cy="4967287"/>
          </a:xfrm>
          <a:effectLst>
            <a:outerShdw dist="35921" dir="2700000" algn="ctr" rotWithShape="0">
              <a:schemeClr val="bg2"/>
            </a:outerShdw>
          </a:effectLst>
        </p:spPr>
        <p:txBody>
          <a:bodyPr/>
          <a:lstStyle/>
          <a:p>
            <a:pPr eaLnBrk="1" hangingPunct="1">
              <a:defRPr/>
            </a:pPr>
            <a:r>
              <a:rPr lang="el-GR" sz="2800" dirty="0" smtClean="0">
                <a:effectLst>
                  <a:outerShdw blurRad="38100" dist="38100" dir="2700000" algn="tl">
                    <a:srgbClr val="000000">
                      <a:alpha val="43137"/>
                    </a:srgbClr>
                  </a:outerShdw>
                </a:effectLst>
                <a:latin typeface="+mj-lt"/>
              </a:rPr>
              <a:t>Κυρωτικοί Νόμοι της Σύμβασης 108 και του Πρόσθετου Πρωτοκόλλου της </a:t>
            </a:r>
          </a:p>
          <a:p>
            <a:pPr lvl="3" eaLnBrk="1" hangingPunct="1">
              <a:buFontTx/>
              <a:buNone/>
              <a:defRPr/>
            </a:pPr>
            <a:endParaRPr lang="el-GR" sz="1600" dirty="0" smtClean="0">
              <a:effectLst>
                <a:outerShdw blurRad="38100" dist="38100" dir="2700000" algn="tl">
                  <a:srgbClr val="000000">
                    <a:alpha val="43137"/>
                  </a:srgbClr>
                </a:outerShdw>
              </a:effectLst>
              <a:latin typeface="+mj-lt"/>
            </a:endParaRPr>
          </a:p>
          <a:p>
            <a:pPr eaLnBrk="1" hangingPunct="1">
              <a:defRPr/>
            </a:pPr>
            <a:r>
              <a:rPr lang="el-GR" sz="2800" dirty="0" smtClean="0">
                <a:effectLst>
                  <a:outerShdw blurRad="38100" dist="38100" dir="2700000" algn="tl">
                    <a:srgbClr val="000000">
                      <a:alpha val="43137"/>
                    </a:srgbClr>
                  </a:outerShdw>
                </a:effectLst>
                <a:latin typeface="+mj-lt"/>
              </a:rPr>
              <a:t>Ο περί Επεξεργασίας Δεδομένων Προσωπικού Χαρακτήρα (Προστασία του Ατόμου Νόμος του 2001 </a:t>
            </a:r>
          </a:p>
          <a:p>
            <a:pPr eaLnBrk="1" hangingPunct="1">
              <a:buFontTx/>
              <a:buNone/>
              <a:defRPr/>
            </a:pPr>
            <a:r>
              <a:rPr lang="el-GR" sz="2800" dirty="0" smtClean="0">
                <a:effectLst>
                  <a:outerShdw blurRad="38100" dist="38100" dir="2700000" algn="tl">
                    <a:srgbClr val="000000">
                      <a:alpha val="43137"/>
                    </a:srgbClr>
                  </a:outerShdw>
                </a:effectLst>
                <a:latin typeface="+mj-lt"/>
              </a:rPr>
              <a:t>	(Εναρμονιστικός - Οδηγία 95/46/ΕΚ)</a:t>
            </a:r>
            <a:endParaRPr lang="en-US" sz="2800" dirty="0" smtClean="0">
              <a:effectLst>
                <a:outerShdw blurRad="38100" dist="38100" dir="2700000" algn="tl">
                  <a:srgbClr val="000000">
                    <a:alpha val="43137"/>
                  </a:srgbClr>
                </a:outerShdw>
              </a:effectLst>
              <a:latin typeface="+mj-lt"/>
            </a:endParaRPr>
          </a:p>
          <a:p>
            <a:pPr lvl="2" eaLnBrk="1" hangingPunct="1">
              <a:buFontTx/>
              <a:buNone/>
              <a:defRPr/>
            </a:pPr>
            <a:endParaRPr lang="el-GR" sz="2000" dirty="0" smtClean="0">
              <a:effectLst>
                <a:outerShdw blurRad="38100" dist="38100" dir="2700000" algn="tl">
                  <a:srgbClr val="000000">
                    <a:alpha val="43137"/>
                  </a:srgbClr>
                </a:outerShdw>
              </a:effectLst>
              <a:latin typeface="+mj-lt"/>
            </a:endParaRPr>
          </a:p>
          <a:p>
            <a:pPr eaLnBrk="1" hangingPunct="1">
              <a:buFont typeface="Arial" pitchFamily="34" charset="0"/>
              <a:buChar char="•"/>
              <a:defRPr/>
            </a:pPr>
            <a:r>
              <a:rPr lang="el-GR" sz="2800" dirty="0" smtClean="0">
                <a:effectLst>
                  <a:outerShdw blurRad="38100" dist="38100" dir="2700000" algn="tl">
                    <a:srgbClr val="000000">
                      <a:alpha val="43137"/>
                    </a:srgbClr>
                  </a:outerShdw>
                </a:effectLst>
                <a:latin typeface="+mj-lt"/>
              </a:rPr>
              <a:t>Κανονισμός (ΕΕ) 679/2016 που αντικαθιστά την Οδηγία 95/46/ΕΚ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51DC92F-35A1-49F8-8692-6005DA60C3E2}" type="slidenum">
              <a:rPr lang="el-GR" altLang="en-US" sz="1400" smtClean="0">
                <a:latin typeface="Arial" charset="0"/>
              </a:rPr>
              <a:pPr>
                <a:spcBef>
                  <a:spcPct val="0"/>
                </a:spcBef>
                <a:buClrTx/>
                <a:buSzTx/>
                <a:buFontTx/>
                <a:buNone/>
                <a:defRPr/>
              </a:pPr>
              <a:t>30</a:t>
            </a:fld>
            <a:endParaRPr lang="el-GR" altLang="en-US" sz="1400" smtClean="0">
              <a:latin typeface="Arial" charset="0"/>
            </a:endParaRPr>
          </a:p>
        </p:txBody>
      </p:sp>
      <p:sp>
        <p:nvSpPr>
          <p:cNvPr id="6147" name="Rectangle 3"/>
          <p:cNvSpPr>
            <a:spLocks noGrp="1" noChangeArrowheads="1"/>
          </p:cNvSpPr>
          <p:nvPr>
            <p:ph type="body" idx="1"/>
          </p:nvPr>
        </p:nvSpPr>
        <p:spPr>
          <a:xfrm>
            <a:off x="468313" y="476250"/>
            <a:ext cx="8280400" cy="5976938"/>
          </a:xfrm>
          <a:effectLst>
            <a:outerShdw dist="35921" dir="2700000" algn="ctr" rotWithShape="0">
              <a:schemeClr val="bg2"/>
            </a:outerShdw>
          </a:effectLst>
        </p:spPr>
        <p:txBody>
          <a:bodyPr/>
          <a:lstStyle/>
          <a:p>
            <a:pPr>
              <a:defRPr/>
            </a:pPr>
            <a:r>
              <a:rPr lang="el-GR" sz="2400" dirty="0" smtClean="0">
                <a:effectLst>
                  <a:outerShdw blurRad="38100" dist="38100" dir="2700000" algn="tl">
                    <a:srgbClr val="000000">
                      <a:alpha val="43137"/>
                    </a:srgbClr>
                  </a:outerShdw>
                </a:effectLst>
              </a:rPr>
              <a:t>Επεξεργασία που καθορίζει την καταναλωτική συμπεριφορά και συνήθειες ατόμων για διαφημιστικούς σκοπούς (behavio</a:t>
            </a:r>
            <a:r>
              <a:rPr lang="en-US" sz="2400" dirty="0" smtClean="0">
                <a:effectLst>
                  <a:outerShdw blurRad="38100" dist="38100" dir="2700000" algn="tl">
                    <a:srgbClr val="000000">
                      <a:alpha val="43137"/>
                    </a:srgbClr>
                  </a:outerShdw>
                </a:effectLst>
              </a:rPr>
              <a:t>u</a:t>
            </a:r>
            <a:r>
              <a:rPr lang="el-GR" sz="2400" dirty="0" smtClean="0">
                <a:effectLst>
                  <a:outerShdw blurRad="38100" dist="38100" dir="2700000" algn="tl">
                    <a:srgbClr val="000000">
                      <a:alpha val="43137"/>
                    </a:srgbClr>
                  </a:outerShdw>
                </a:effectLst>
              </a:rPr>
              <a:t>ral advertising)</a:t>
            </a:r>
          </a:p>
          <a:p>
            <a:pPr lvl="2">
              <a:defRPr/>
            </a:pPr>
            <a:endParaRPr lang="el-GR" sz="1600" dirty="0" smtClean="0">
              <a:effectLst>
                <a:outerShdw blurRad="38100" dist="38100" dir="2700000" algn="tl">
                  <a:srgbClr val="000000">
                    <a:alpha val="43137"/>
                  </a:srgbClr>
                </a:outerShdw>
              </a:effectLst>
            </a:endParaRPr>
          </a:p>
          <a:p>
            <a:pPr>
              <a:defRPr/>
            </a:pPr>
            <a:r>
              <a:rPr lang="el-GR" sz="2400" dirty="0" smtClean="0">
                <a:effectLst>
                  <a:outerShdw blurRad="38100" dist="38100" dir="2700000" algn="tl">
                    <a:srgbClr val="000000">
                      <a:alpha val="43137"/>
                    </a:srgbClr>
                  </a:outerShdw>
                </a:effectLst>
              </a:rPr>
              <a:t>Δημιουργία προφίλ για εκτίμηση κινδύνων π.χ. αξιολόγηση ασφαλιστικού κινδύνου, για πάταξη ξεπλύματος βρώμικου χρήματος </a:t>
            </a:r>
          </a:p>
          <a:p>
            <a:pPr lvl="2">
              <a:defRPr/>
            </a:pPr>
            <a:endParaRPr lang="el-GR" sz="1600" dirty="0" smtClean="0">
              <a:effectLst>
                <a:outerShdw blurRad="38100" dist="38100" dir="2700000" algn="tl">
                  <a:srgbClr val="000000">
                    <a:alpha val="43137"/>
                  </a:srgbClr>
                </a:outerShdw>
              </a:effectLst>
            </a:endParaRPr>
          </a:p>
          <a:p>
            <a:pPr>
              <a:defRPr/>
            </a:pPr>
            <a:r>
              <a:rPr lang="el-GR" sz="2400" dirty="0" smtClean="0">
                <a:effectLst>
                  <a:outerShdw blurRad="38100" dist="38100" dir="2700000" algn="tl">
                    <a:srgbClr val="000000">
                      <a:alpha val="43137"/>
                    </a:srgbClr>
                  </a:outerShdw>
                </a:effectLst>
              </a:rPr>
              <a:t>Επεξεργασία σε πραγματικό χρόνο των </a:t>
            </a:r>
            <a:r>
              <a:rPr lang="el-GR" sz="2400" dirty="0" err="1" smtClean="0">
                <a:effectLst>
                  <a:outerShdw blurRad="38100" dist="38100" dir="2700000" algn="tl">
                    <a:srgbClr val="000000">
                      <a:alpha val="43137"/>
                    </a:srgbClr>
                  </a:outerShdw>
                </a:effectLst>
              </a:rPr>
              <a:t>γεο</a:t>
            </a:r>
            <a:r>
              <a:rPr lang="el-GR" sz="2400" dirty="0" smtClean="0">
                <a:effectLst>
                  <a:outerShdw blurRad="38100" dist="38100" dir="2700000" algn="tl">
                    <a:srgbClr val="000000">
                      <a:alpha val="43137"/>
                    </a:srgbClr>
                  </a:outerShdw>
                </a:effectLst>
              </a:rPr>
              <a:t>- τοπογραφικών δεδομένων (</a:t>
            </a:r>
            <a:r>
              <a:rPr lang="el-GR" sz="2400" dirty="0" err="1" smtClean="0">
                <a:effectLst>
                  <a:outerShdw blurRad="38100" dist="38100" dir="2700000" algn="tl">
                    <a:srgbClr val="000000">
                      <a:alpha val="43137"/>
                    </a:srgbClr>
                  </a:outerShdw>
                </a:effectLst>
              </a:rPr>
              <a:t>Geo</a:t>
            </a:r>
            <a:r>
              <a:rPr lang="el-GR" sz="2400" dirty="0" smtClean="0">
                <a:effectLst>
                  <a:outerShdw blurRad="38100" dist="38100" dir="2700000" algn="tl">
                    <a:srgbClr val="000000">
                      <a:alpha val="43137"/>
                    </a:srgbClr>
                  </a:outerShdw>
                </a:effectLst>
              </a:rPr>
              <a:t>-</a:t>
            </a:r>
            <a:r>
              <a:rPr lang="el-GR" sz="2400" dirty="0" err="1" smtClean="0">
                <a:effectLst>
                  <a:outerShdw blurRad="38100" dist="38100" dir="2700000" algn="tl">
                    <a:srgbClr val="000000">
                      <a:alpha val="43137"/>
                    </a:srgbClr>
                  </a:outerShdw>
                </a:effectLst>
              </a:rPr>
              <a:t>Location</a:t>
            </a:r>
            <a:r>
              <a:rPr lang="el-GR" sz="2400" dirty="0" smtClean="0">
                <a:effectLst>
                  <a:outerShdw blurRad="38100" dist="38100" dir="2700000" algn="tl">
                    <a:srgbClr val="000000">
                      <a:alpha val="43137"/>
                    </a:srgbClr>
                  </a:outerShdw>
                </a:effectLst>
              </a:rPr>
              <a:t> </a:t>
            </a:r>
            <a:r>
              <a:rPr lang="el-GR" sz="2400" dirty="0" err="1" smtClean="0">
                <a:effectLst>
                  <a:outerShdw blurRad="38100" dist="38100" dir="2700000" algn="tl">
                    <a:srgbClr val="000000">
                      <a:alpha val="43137"/>
                    </a:srgbClr>
                  </a:outerShdw>
                </a:effectLst>
              </a:rPr>
              <a:t>Data</a:t>
            </a:r>
            <a:r>
              <a:rPr lang="el-GR" sz="2400" dirty="0" smtClean="0">
                <a:effectLst>
                  <a:outerShdw blurRad="38100" dist="38100" dir="2700000" algn="tl">
                    <a:srgbClr val="000000">
                      <a:alpha val="43137"/>
                    </a:srgbClr>
                  </a:outerShdw>
                </a:effectLst>
              </a:rPr>
              <a:t>) πελατών διεθνούς εταιρίας </a:t>
            </a:r>
            <a:r>
              <a:rPr lang="el-GR" sz="2400" dirty="0" err="1" smtClean="0">
                <a:effectLst>
                  <a:outerShdw blurRad="38100" dist="38100" dir="2700000" algn="tl">
                    <a:srgbClr val="000000">
                      <a:alpha val="43137"/>
                    </a:srgbClr>
                  </a:outerShdw>
                </a:effectLst>
              </a:rPr>
              <a:t>fast</a:t>
            </a:r>
            <a:r>
              <a:rPr lang="el-GR" sz="2400" dirty="0" smtClean="0">
                <a:effectLst>
                  <a:outerShdw blurRad="38100" dist="38100" dir="2700000" algn="tl">
                    <a:srgbClr val="000000">
                      <a:alpha val="43137"/>
                    </a:srgbClr>
                  </a:outerShdw>
                </a:effectLst>
              </a:rPr>
              <a:t> </a:t>
            </a:r>
            <a:r>
              <a:rPr lang="el-GR" sz="2400" dirty="0" err="1" smtClean="0">
                <a:effectLst>
                  <a:outerShdw blurRad="38100" dist="38100" dir="2700000" algn="tl">
                    <a:srgbClr val="000000">
                      <a:alpha val="43137"/>
                    </a:srgbClr>
                  </a:outerShdw>
                </a:effectLst>
              </a:rPr>
              <a:t>food</a:t>
            </a:r>
            <a:r>
              <a:rPr lang="el-GR" sz="2400" dirty="0" smtClean="0">
                <a:effectLst>
                  <a:outerShdw blurRad="38100" dist="38100" dir="2700000" algn="tl">
                    <a:srgbClr val="000000">
                      <a:alpha val="43137"/>
                    </a:srgbClr>
                  </a:outerShdw>
                </a:effectLst>
              </a:rPr>
              <a:t> για στατιστικούς σκοπούς</a:t>
            </a:r>
          </a:p>
          <a:p>
            <a:pPr>
              <a:buFontTx/>
              <a:buNone/>
              <a:defRPr/>
            </a:pPr>
            <a:r>
              <a:rPr lang="el-GR" sz="2400" dirty="0" smtClean="0">
                <a:effectLst>
                  <a:outerShdw blurRad="38100" dist="38100" dir="2700000" algn="tl">
                    <a:srgbClr val="000000">
                      <a:alpha val="43137"/>
                    </a:srgbClr>
                  </a:outerShdw>
                </a:effectLst>
              </a:rPr>
              <a:t>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E1EEEC2-0029-449A-9B9B-27AC4766C115}" type="slidenum">
              <a:rPr lang="el-GR" altLang="en-US" sz="1400" smtClean="0">
                <a:latin typeface="Arial" charset="0"/>
              </a:rPr>
              <a:pPr>
                <a:spcBef>
                  <a:spcPct val="0"/>
                </a:spcBef>
                <a:buClrTx/>
                <a:buSzTx/>
                <a:buFontTx/>
                <a:buNone/>
                <a:defRPr/>
              </a:pPr>
              <a:t>31</a:t>
            </a:fld>
            <a:endParaRPr lang="el-GR" altLang="en-US" sz="1400" smtClean="0">
              <a:latin typeface="Arial" charset="0"/>
            </a:endParaRPr>
          </a:p>
        </p:txBody>
      </p:sp>
      <p:sp>
        <p:nvSpPr>
          <p:cNvPr id="6147" name="Rectangle 3"/>
          <p:cNvSpPr>
            <a:spLocks noGrp="1" noChangeArrowheads="1"/>
          </p:cNvSpPr>
          <p:nvPr>
            <p:ph type="body" idx="1"/>
          </p:nvPr>
        </p:nvSpPr>
        <p:spPr>
          <a:xfrm>
            <a:off x="395288" y="260648"/>
            <a:ext cx="8748712" cy="6048077"/>
          </a:xfrm>
          <a:effectLst>
            <a:outerShdw dist="35921" dir="2700000" algn="ctr" rotWithShape="0">
              <a:schemeClr val="bg2"/>
            </a:outerShdw>
          </a:effectLst>
        </p:spPr>
        <p:txBody>
          <a:bodyPr/>
          <a:lstStyle/>
          <a:p>
            <a:pPr>
              <a:buFontTx/>
              <a:buNone/>
              <a:defRPr/>
            </a:pPr>
            <a:r>
              <a:rPr lang="el-GR" sz="24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Ποια είναι τα καθήκοντα του ΥΠΔ;</a:t>
            </a:r>
          </a:p>
          <a:p>
            <a:pPr>
              <a:defRPr/>
            </a:pPr>
            <a:r>
              <a:rPr lang="el-GR" sz="2000" dirty="0" smtClean="0"/>
              <a:t>Συμβουλεύει την διεύθυνση για τα αναγκαία τεχνικά και οργανωτικά μέτρα που πρέπει να ληφθούν για συμμόρφωση με τον Κανονισμό </a:t>
            </a:r>
          </a:p>
          <a:p>
            <a:pPr lvl="3">
              <a:defRPr/>
            </a:pPr>
            <a:endParaRPr lang="el-GR" sz="800" dirty="0" smtClean="0"/>
          </a:p>
          <a:p>
            <a:pPr>
              <a:defRPr/>
            </a:pPr>
            <a:r>
              <a:rPr lang="el-GR" sz="2000" dirty="0" smtClean="0"/>
              <a:t>Συλλέγει πληροφορίες από τα διάφορα τμήματα για να αναγνωρίσει τις δραστηριότητες του οργανισμού (</a:t>
            </a:r>
            <a:r>
              <a:rPr lang="en-US" sz="2000" dirty="0" smtClean="0"/>
              <a:t>IT, Marketing, HR, </a:t>
            </a:r>
            <a:r>
              <a:rPr lang="el-GR" sz="2000" dirty="0" smtClean="0"/>
              <a:t>νομικό </a:t>
            </a:r>
            <a:r>
              <a:rPr lang="el-GR" sz="2000" dirty="0" err="1" smtClean="0"/>
              <a:t>κ.λ.π</a:t>
            </a:r>
            <a:r>
              <a:rPr lang="el-GR" sz="2000" dirty="0" smtClean="0"/>
              <a:t>.)</a:t>
            </a:r>
          </a:p>
          <a:p>
            <a:pPr lvl="3">
              <a:buNone/>
              <a:defRPr/>
            </a:pPr>
            <a:endParaRPr lang="el-GR" sz="800" dirty="0" smtClean="0"/>
          </a:p>
          <a:p>
            <a:pPr>
              <a:defRPr/>
            </a:pPr>
            <a:r>
              <a:rPr lang="el-GR" sz="2000" dirty="0" smtClean="0"/>
              <a:t>Ξεχωρίζει για ποιες δραστηριότητες ο οργανισμός ενεργεί ως υπεύθυνος επεξεργασίας και για ποιες ως εκτελών</a:t>
            </a:r>
          </a:p>
          <a:p>
            <a:pPr lvl="2">
              <a:defRPr/>
            </a:pPr>
            <a:endParaRPr lang="el-GR" sz="1200" dirty="0" smtClean="0"/>
          </a:p>
          <a:p>
            <a:pPr>
              <a:defRPr/>
            </a:pPr>
            <a:r>
              <a:rPr lang="el-GR" sz="2000" dirty="0" smtClean="0"/>
              <a:t>Ξεχωρίζει ποιες δραστηριότητες του οργανισμού είναι «κύριες» και ποιες «παρεπόμενες» (</a:t>
            </a:r>
            <a:r>
              <a:rPr lang="el-GR" sz="2000" dirty="0" err="1" smtClean="0"/>
              <a:t>πρ</a:t>
            </a:r>
            <a:r>
              <a:rPr lang="el-GR" sz="2000" dirty="0" smtClean="0"/>
              <a:t>. 97)</a:t>
            </a:r>
          </a:p>
          <a:p>
            <a:pPr lvl="3">
              <a:buNone/>
              <a:defRPr/>
            </a:pPr>
            <a:endParaRPr lang="el-GR" sz="800" dirty="0" smtClean="0"/>
          </a:p>
          <a:p>
            <a:pPr>
              <a:defRPr/>
            </a:pPr>
            <a:r>
              <a:rPr lang="el-GR" sz="2000" dirty="0" smtClean="0"/>
              <a:t>Βοηθά τη διεύθυνση να καταρτίσει και να επικαιροποιεί το αρχείο δραστηριοτήτων</a:t>
            </a:r>
            <a:r>
              <a:rPr lang="en-US" sz="2000" dirty="0" smtClean="0"/>
              <a:t> </a:t>
            </a:r>
            <a:r>
              <a:rPr lang="en-US" sz="2000" i="1" dirty="0" smtClean="0"/>
              <a:t>(</a:t>
            </a:r>
            <a:r>
              <a:rPr lang="el-GR" sz="2000" i="1" dirty="0" smtClean="0"/>
              <a:t>σύμφωνα με το άρθρο 30) </a:t>
            </a:r>
          </a:p>
          <a:p>
            <a:pPr lvl="4">
              <a:defRPr/>
            </a:pPr>
            <a:endParaRPr lang="el-GR" sz="800" i="1" dirty="0" smtClean="0"/>
          </a:p>
          <a:p>
            <a:pPr>
              <a:defRPr/>
            </a:pPr>
            <a:r>
              <a:rPr lang="el-GR" sz="2000" dirty="0" smtClean="0"/>
              <a:t>Αναλύει και ελέγχει κατά πόσον οι επεξεργασίες είναι σύμφωνες με τον Κανονισμό και ενημερώνει τη διεύθυνση</a:t>
            </a:r>
          </a:p>
          <a:p>
            <a:pPr lvl="4">
              <a:defRPr/>
            </a:pPr>
            <a:endParaRPr lang="el-GR" sz="800" dirty="0" smtClean="0"/>
          </a:p>
          <a:p>
            <a:pPr>
              <a:defRPr/>
            </a:pPr>
            <a:r>
              <a:rPr lang="el-GR" sz="2000" dirty="0" smtClean="0"/>
              <a:t>Συμβουλεύει τη διεύθυνση στη σύνταξη πολιτικών ασφάλειας και προστασίας προσωπικών δεδομένων</a:t>
            </a:r>
          </a:p>
          <a:p>
            <a:pPr lvl="4">
              <a:defRPr/>
            </a:pPr>
            <a:endParaRPr lang="el-GR" sz="800" dirty="0" smtClean="0">
              <a:solidFill>
                <a:srgbClr val="FF0000"/>
              </a:solidFill>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04625AE-3740-4A11-90F4-C3AED650E44F}" type="slidenum">
              <a:rPr lang="el-GR" altLang="en-US" sz="1400" smtClean="0">
                <a:latin typeface="Arial" charset="0"/>
              </a:rPr>
              <a:pPr>
                <a:spcBef>
                  <a:spcPct val="0"/>
                </a:spcBef>
                <a:buClrTx/>
                <a:buSzTx/>
                <a:buFontTx/>
                <a:buNone/>
                <a:defRPr/>
              </a:pPr>
              <a:t>32</a:t>
            </a:fld>
            <a:endParaRPr lang="el-GR" altLang="en-US" sz="1400" smtClean="0">
              <a:latin typeface="Arial" charset="0"/>
            </a:endParaRPr>
          </a:p>
        </p:txBody>
      </p:sp>
      <p:sp>
        <p:nvSpPr>
          <p:cNvPr id="6147" name="Rectangle 3"/>
          <p:cNvSpPr>
            <a:spLocks noGrp="1" noChangeArrowheads="1"/>
          </p:cNvSpPr>
          <p:nvPr>
            <p:ph type="body" idx="1"/>
          </p:nvPr>
        </p:nvSpPr>
        <p:spPr>
          <a:xfrm>
            <a:off x="467544" y="404813"/>
            <a:ext cx="8281169" cy="5903912"/>
          </a:xfrm>
          <a:effectLst>
            <a:outerShdw dist="35921" dir="2700000" algn="ctr" rotWithShape="0">
              <a:schemeClr val="bg2"/>
            </a:outerShdw>
          </a:effectLst>
        </p:spPr>
        <p:txBody>
          <a:bodyPr/>
          <a:lstStyle/>
          <a:p>
            <a:pPr>
              <a:defRPr/>
            </a:pPr>
            <a:r>
              <a:rPr lang="el-GR" sz="2200" dirty="0" smtClean="0"/>
              <a:t>Προτείνει τη λήψη εσωτερικών διαδικασιών ελέγχου και επαλήθευσης της αποτελεσματικής εφαρμογής των μέτρων ελέγχου</a:t>
            </a:r>
          </a:p>
          <a:p>
            <a:pPr>
              <a:defRPr/>
            </a:pPr>
            <a:r>
              <a:rPr lang="el-GR" sz="2200" b="1" dirty="0" smtClean="0"/>
              <a:t>Συμβουλεύει</a:t>
            </a:r>
            <a:r>
              <a:rPr lang="el-GR" sz="2200" dirty="0" smtClean="0"/>
              <a:t> την διεύθυνση, </a:t>
            </a:r>
            <a:r>
              <a:rPr lang="el-GR" sz="2200" u="sng" dirty="0" smtClean="0"/>
              <a:t>εάν του ζητηθεί πριν τη διενέργεια Εκτίμησης Αντικτύπου (ΕΑ):</a:t>
            </a:r>
          </a:p>
          <a:p>
            <a:pPr marL="457200" indent="-457200">
              <a:buFont typeface="+mj-lt"/>
              <a:buAutoNum type="arabicPeriod"/>
              <a:defRPr/>
            </a:pPr>
            <a:r>
              <a:rPr lang="el-GR" sz="2200" dirty="0" smtClean="0"/>
              <a:t>Τη μεθοδολογία που θα ακολουθηθεί</a:t>
            </a:r>
          </a:p>
          <a:p>
            <a:pPr marL="457200" indent="-457200">
              <a:buFont typeface="+mj-lt"/>
              <a:buAutoNum type="arabicPeriod"/>
              <a:defRPr/>
            </a:pPr>
            <a:r>
              <a:rPr lang="el-GR" sz="2200" dirty="0" smtClean="0"/>
              <a:t>Κατά πόσον η ΕΑ θα διενεργηθεί από τον οργανισμό ή τρίτο (</a:t>
            </a:r>
            <a:r>
              <a:rPr lang="en-US" sz="2200" dirty="0" smtClean="0"/>
              <a:t>outsourcing)</a:t>
            </a:r>
          </a:p>
          <a:p>
            <a:pPr marL="457200" indent="-457200">
              <a:buFont typeface="+mj-lt"/>
              <a:buAutoNum type="arabicPeriod"/>
              <a:defRPr/>
            </a:pPr>
            <a:r>
              <a:rPr lang="el-GR" sz="2200" dirty="0" smtClean="0"/>
              <a:t>Τις δικλίδες ασφαλείας για μετριασμό του κινδύνου</a:t>
            </a:r>
          </a:p>
          <a:p>
            <a:pPr marL="457200" indent="-457200">
              <a:buFont typeface="+mj-lt"/>
              <a:buAutoNum type="arabicPeriod"/>
              <a:defRPr/>
            </a:pPr>
            <a:r>
              <a:rPr lang="el-GR" sz="2200" dirty="0" smtClean="0"/>
              <a:t>Κατά πόσον πρέπει να γίνει διαβούλευση με την ΑΠΔΠΧ </a:t>
            </a:r>
            <a:r>
              <a:rPr lang="el-GR" sz="2200" i="1" dirty="0" smtClean="0"/>
              <a:t>(ελλείψει μέτρων μετριασμού του κινδύνου)</a:t>
            </a:r>
          </a:p>
          <a:p>
            <a:pPr>
              <a:defRPr/>
            </a:pPr>
            <a:r>
              <a:rPr lang="el-GR" sz="2200" dirty="0" smtClean="0"/>
              <a:t>Εκπαιδεύει και συμβουλεύει το προσωπικό του οργανισμού για ορθή εφαρμογή του Κανονισμού</a:t>
            </a:r>
          </a:p>
          <a:p>
            <a:pPr>
              <a:defRPr/>
            </a:pPr>
            <a:r>
              <a:rPr lang="el-GR" sz="2200" dirty="0" smtClean="0"/>
              <a:t>Βοηθά τα υποκείμενα των δεδομένων να ασκούν τα</a:t>
            </a:r>
          </a:p>
          <a:p>
            <a:pPr>
              <a:buFontTx/>
              <a:buNone/>
              <a:defRPr/>
            </a:pPr>
            <a:r>
              <a:rPr lang="el-GR" sz="2200" dirty="0" smtClean="0"/>
              <a:t>    δικαιώματα τους</a:t>
            </a:r>
          </a:p>
          <a:p>
            <a:pPr>
              <a:defRPr/>
            </a:pPr>
            <a:r>
              <a:rPr lang="el-GR" sz="2200" dirty="0" smtClean="0"/>
              <a:t>Συνεργάζεται με την ΑΠΔΠΧ</a:t>
            </a:r>
          </a:p>
          <a:p>
            <a:pPr>
              <a:buFontTx/>
              <a:buNone/>
              <a:defRPr/>
            </a:pPr>
            <a:endParaRPr lang="el-GR" sz="2200" dirty="0" smtClean="0"/>
          </a:p>
          <a:p>
            <a:pPr>
              <a:buFont typeface="Wingdings" pitchFamily="2" charset="2"/>
              <a:buChar char="ü"/>
              <a:defRPr/>
            </a:pPr>
            <a:endParaRPr lang="el-GR" sz="2200" dirty="0" smtClean="0"/>
          </a:p>
          <a:p>
            <a:pPr>
              <a:buFontTx/>
              <a:buNone/>
              <a:defRPr/>
            </a:pPr>
            <a:r>
              <a:rPr lang="el-GR" sz="2200" dirty="0" smtClean="0"/>
              <a:t>    </a:t>
            </a: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22A1655-5304-4992-BA38-4AE96EC524DE}" type="slidenum">
              <a:rPr lang="el-GR" altLang="en-US" sz="1400" smtClean="0">
                <a:latin typeface="Arial" charset="0"/>
              </a:rPr>
              <a:pPr>
                <a:spcBef>
                  <a:spcPct val="0"/>
                </a:spcBef>
                <a:buClrTx/>
                <a:buSzTx/>
                <a:buFontTx/>
                <a:buNone/>
                <a:defRPr/>
              </a:pPr>
              <a:t>33</a:t>
            </a:fld>
            <a:endParaRPr lang="el-GR" altLang="en-US" sz="1400" smtClean="0">
              <a:latin typeface="Arial" charset="0"/>
            </a:endParaRPr>
          </a:p>
        </p:txBody>
      </p:sp>
      <p:sp>
        <p:nvSpPr>
          <p:cNvPr id="6147" name="Rectangle 3"/>
          <p:cNvSpPr>
            <a:spLocks noGrp="1" noChangeArrowheads="1"/>
          </p:cNvSpPr>
          <p:nvPr>
            <p:ph type="body" idx="1"/>
          </p:nvPr>
        </p:nvSpPr>
        <p:spPr>
          <a:xfrm>
            <a:off x="395288" y="404813"/>
            <a:ext cx="8353425" cy="5903912"/>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200" dirty="0" smtClean="0"/>
              <a:t>    </a:t>
            </a:r>
            <a:r>
              <a:rPr lang="el-GR" sz="2200" b="1" dirty="0" smtClean="0">
                <a:solidFill>
                  <a:srgbClr val="FFFF00"/>
                </a:solidFill>
              </a:rPr>
              <a:t>Κατά την εκτέλεση των καθηκόντων του ο ΥΠΔ:</a:t>
            </a:r>
          </a:p>
          <a:p>
            <a:pPr>
              <a:buFont typeface="Wingdings" pitchFamily="2" charset="2"/>
              <a:buChar char="§"/>
              <a:defRPr/>
            </a:pPr>
            <a:r>
              <a:rPr lang="el-GR" sz="2200" dirty="0" smtClean="0"/>
              <a:t>Λαμβάνει μέρος στις συναντήσεις της ανώτερης και ανώτατης διοίκησης </a:t>
            </a:r>
          </a:p>
          <a:p>
            <a:pPr>
              <a:buFont typeface="Wingdings" pitchFamily="2" charset="2"/>
              <a:buChar char="§"/>
              <a:defRPr/>
            </a:pPr>
            <a:r>
              <a:rPr lang="el-GR" sz="2200" dirty="0" smtClean="0"/>
              <a:t>Υπερέχει η γνώμη του στις αποφάσεις που έχουν αντίκτυπο στην προστασία προσωπικών δεδομένων: τεκμηρίωση από τη διοίκηση τυχόν αντίθετης γνώμης</a:t>
            </a:r>
          </a:p>
          <a:p>
            <a:pPr>
              <a:buFont typeface="Wingdings" pitchFamily="2" charset="2"/>
              <a:buChar char="§"/>
              <a:defRPr/>
            </a:pPr>
            <a:r>
              <a:rPr lang="el-GR" sz="2200" dirty="0" smtClean="0"/>
              <a:t>Του παρέχεται ικανοποιητικός χρόνος, η κατάλληλη υποδομή και απαραίτητοι οικονομικοί πόροι</a:t>
            </a:r>
          </a:p>
          <a:p>
            <a:pPr>
              <a:buFont typeface="Wingdings" pitchFamily="2" charset="2"/>
              <a:buChar char="§"/>
              <a:defRPr/>
            </a:pPr>
            <a:r>
              <a:rPr lang="el-GR" sz="2200" dirty="0" smtClean="0"/>
              <a:t>Έχει πρόσβαση σε κάθε είδους δεδομένα και λαμβάνει μέρος σε κάθε σχεδιαζόμενη πράξη επεξεργασίας από την αρχή</a:t>
            </a:r>
          </a:p>
          <a:p>
            <a:pPr>
              <a:buFont typeface="Wingdings" pitchFamily="2" charset="2"/>
              <a:buChar char="§"/>
              <a:defRPr/>
            </a:pPr>
            <a:r>
              <a:rPr lang="el-GR" sz="2200" dirty="0" smtClean="0"/>
              <a:t>Έχει πρόσβαση στις εγκαταστάσεις του οργανισμού </a:t>
            </a:r>
          </a:p>
          <a:p>
            <a:pPr>
              <a:buFont typeface="Wingdings" pitchFamily="2" charset="2"/>
              <a:buChar char="§"/>
              <a:defRPr/>
            </a:pPr>
            <a:r>
              <a:rPr lang="el-GR" sz="2200" dirty="0" smtClean="0"/>
              <a:t>Ενεργεί ως σημείο επικοινωνίας για την ΑΠΔΠΧ ιδίως για τις ΕΑ</a:t>
            </a:r>
          </a:p>
          <a:p>
            <a:pPr>
              <a:buFont typeface="Wingdings" pitchFamily="2" charset="2"/>
              <a:buChar char="ü"/>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A51A08E-387B-4641-8459-D02D7C605C94}" type="slidenum">
              <a:rPr lang="el-GR" altLang="en-US" sz="1400" smtClean="0">
                <a:latin typeface="Arial" charset="0"/>
              </a:rPr>
              <a:pPr>
                <a:spcBef>
                  <a:spcPct val="0"/>
                </a:spcBef>
                <a:buClrTx/>
                <a:buSzTx/>
                <a:buFontTx/>
                <a:buNone/>
                <a:defRPr/>
              </a:pPr>
              <a:t>34</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748712" cy="6192838"/>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
              <a:defRPr/>
            </a:pPr>
            <a:r>
              <a:rPr lang="el-GR" sz="2400" dirty="0" smtClean="0">
                <a:effectLst>
                  <a:outerShdw blurRad="38100" dist="38100" dir="2700000" algn="tl">
                    <a:srgbClr val="000000">
                      <a:alpha val="43137"/>
                    </a:srgbClr>
                  </a:outerShdw>
                </a:effectLst>
              </a:rPr>
              <a:t>δεσμεύεται με την τήρηση του απορρήτου / εμπιστευτικότητας</a:t>
            </a:r>
          </a:p>
          <a:p>
            <a:pPr>
              <a:buFont typeface="Wingdings" pitchFamily="2" charset="2"/>
              <a:buChar char="§"/>
              <a:defRPr/>
            </a:pPr>
            <a:r>
              <a:rPr lang="el-GR" sz="2400" dirty="0" smtClean="0">
                <a:effectLst>
                  <a:outerShdw blurRad="38100" dist="38100" dir="2700000" algn="tl">
                    <a:srgbClr val="000000">
                      <a:alpha val="43137"/>
                    </a:srgbClr>
                  </a:outerShdw>
                </a:effectLst>
              </a:rPr>
              <a:t>δεν λαμβάνει εντολές για την άσκηση των καθηκόντων του</a:t>
            </a:r>
          </a:p>
          <a:p>
            <a:pPr>
              <a:buFont typeface="Wingdings" pitchFamily="2" charset="2"/>
              <a:buChar char="§"/>
              <a:defRPr/>
            </a:pPr>
            <a:r>
              <a:rPr lang="el-GR" sz="2400" dirty="0" smtClean="0">
                <a:effectLst>
                  <a:outerShdw blurRad="38100" dist="38100" dir="2700000" algn="tl">
                    <a:srgbClr val="000000">
                      <a:alpha val="43137"/>
                    </a:srgbClr>
                  </a:outerShdw>
                </a:effectLst>
              </a:rPr>
              <a:t>δεν απολύεται ούτε υφίσταται κυρώσεις επειδή έκανε τη δουλειά του. π.χ. εάν μία επεξεργασία ενέχει υψηλό κίνδυνο και ο ΥΠΔ συμβουλεύσει τον υπεύθυνο επεξεργασίας για τη διενέργεια ΕΑ αλλά η διοίκηση διαφωνήσει, ο ΥΠΔ δεν θα απολυθεί. Απολύεται για άλλους λόγους π.χ. κλοπή, ανάρμοστη συμπεριφορά, άσκηση ψυχολογικής βίας κλπ</a:t>
            </a:r>
          </a:p>
          <a:p>
            <a:pPr>
              <a:buFont typeface="Wingdings" pitchFamily="2" charset="2"/>
              <a:buChar char="§"/>
              <a:defRPr/>
            </a:pPr>
            <a:r>
              <a:rPr lang="el-GR" sz="2400" dirty="0" smtClean="0">
                <a:effectLst>
                  <a:outerShdw blurRad="38100" dist="38100" dir="2700000" algn="tl">
                    <a:srgbClr val="000000">
                      <a:alpha val="43137"/>
                    </a:srgbClr>
                  </a:outerShdw>
                </a:effectLst>
              </a:rPr>
              <a:t>λογοδοτεί απευθείας στο ανώτατο επίπεδο της διοίκησης</a:t>
            </a:r>
          </a:p>
          <a:p>
            <a:pPr>
              <a:buFont typeface="Wingdings" pitchFamily="2" charset="2"/>
              <a:buChar char="§"/>
              <a:defRPr/>
            </a:pPr>
            <a:r>
              <a:rPr lang="el-GR" sz="2400" dirty="0" smtClean="0">
                <a:effectLst>
                  <a:outerShdw blurRad="38100" dist="38100" dir="2700000" algn="tl">
                    <a:srgbClr val="000000">
                      <a:alpha val="43137"/>
                    </a:srgbClr>
                  </a:outerShdw>
                </a:effectLst>
              </a:rPr>
              <a:t>έχει ως προτεραιότητα τα καθήκοντα του ΥΠΔ και δεν αναλαμβάνει άλλα καθήκοντα που έρχονται σε σύγκρουση συμφέροντος με τα καθήκοντά του ως ΥΠΔ</a:t>
            </a:r>
            <a:endParaRPr lang="el-GR" sz="2200" dirty="0" smtClean="0">
              <a:effectLst>
                <a:outerShdw blurRad="38100" dist="38100" dir="2700000" algn="tl">
                  <a:srgbClr val="000000">
                    <a:alpha val="43137"/>
                  </a:srgbClr>
                </a:outerShdw>
              </a:effectLst>
            </a:endParaRPr>
          </a:p>
          <a:p>
            <a:pPr>
              <a:defRPr/>
            </a:pP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A997E6F6-DB8A-4B21-AF7C-A3FCADE2C4C3}" type="slidenum">
              <a:rPr lang="el-GR" altLang="en-US" sz="1400" smtClean="0">
                <a:latin typeface="Arial" charset="0"/>
              </a:rPr>
              <a:pPr>
                <a:spcBef>
                  <a:spcPct val="0"/>
                </a:spcBef>
                <a:buClrTx/>
                <a:buSzTx/>
                <a:buFontTx/>
                <a:buNone/>
                <a:defRPr/>
              </a:pPr>
              <a:t>35</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748712" cy="6192838"/>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n-US" sz="2200" b="1" dirty="0" smtClean="0">
                <a:solidFill>
                  <a:srgbClr val="FFFF00"/>
                </a:solidFill>
                <a:effectLst>
                  <a:outerShdw blurRad="38100" dist="38100" dir="2700000" algn="tl">
                    <a:srgbClr val="000000">
                      <a:alpha val="43137"/>
                    </a:srgbClr>
                  </a:outerShdw>
                </a:effectLst>
              </a:rPr>
              <a:t>     </a:t>
            </a:r>
            <a:r>
              <a:rPr lang="el-GR" sz="2200" b="1" u="sng" dirty="0" smtClean="0">
                <a:solidFill>
                  <a:srgbClr val="FFFF00"/>
                </a:solidFill>
                <a:effectLst>
                  <a:outerShdw blurRad="38100" dist="38100" dir="2700000" algn="tl">
                    <a:srgbClr val="000000">
                      <a:alpha val="43137"/>
                    </a:srgbClr>
                  </a:outerShdw>
                </a:effectLst>
              </a:rPr>
              <a:t>Σύγκρουση συμφέροντος στα καθήκοντα που εκτελεί υπάρχει όταν:</a:t>
            </a:r>
          </a:p>
          <a:p>
            <a:pPr>
              <a:buFontTx/>
              <a:buNone/>
              <a:defRPr/>
            </a:pPr>
            <a:r>
              <a:rPr lang="el-GR" sz="2200" dirty="0" smtClean="0">
                <a:effectLst>
                  <a:outerShdw blurRad="38100" dist="38100" dir="2700000" algn="tl">
                    <a:srgbClr val="000000">
                      <a:alpha val="43137"/>
                    </a:srgbClr>
                  </a:outerShdw>
                </a:effectLst>
              </a:rPr>
              <a:t>    Ο ΥΠΔ κατέχει μία θέση στον Οργανισμό, με την οποία μπορεί να καθορίσει το σκοπό και τα μέσα της επεξεργασίας προσωπικών δεδομένων</a:t>
            </a:r>
            <a:r>
              <a:rPr lang="en-US" sz="22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π.χ. </a:t>
            </a:r>
          </a:p>
          <a:p>
            <a:pPr lvl="2">
              <a:buFontTx/>
              <a:buNone/>
              <a:defRPr/>
            </a:pPr>
            <a:endParaRPr lang="el-GR" sz="14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Γενικός Διευθυντής, Προϊστάμενος Τμήματος Πληροφορικής / Ανθρώπινου Δυναμικού</a:t>
            </a:r>
            <a:r>
              <a:rPr lang="en-US" sz="2200" dirty="0" smtClean="0">
                <a:effectLst>
                  <a:outerShdw blurRad="38100" dist="38100" dir="2700000" algn="tl">
                    <a:srgbClr val="000000">
                      <a:alpha val="43137"/>
                    </a:srgbClr>
                  </a:outerShdw>
                </a:effectLst>
              </a:rPr>
              <a:t> / </a:t>
            </a:r>
            <a:r>
              <a:rPr lang="el-GR" sz="2200" dirty="0" smtClean="0">
                <a:effectLst>
                  <a:outerShdw blurRad="38100" dist="38100" dir="2700000" algn="tl">
                    <a:srgbClr val="000000">
                      <a:alpha val="43137"/>
                    </a:srgbClr>
                  </a:outerShdw>
                </a:effectLst>
              </a:rPr>
              <a:t>Λογιστηρίου / Ελεγκτικού οίκου</a:t>
            </a:r>
          </a:p>
          <a:p>
            <a:pPr lvl="4">
              <a:buNone/>
              <a:defRPr/>
            </a:pPr>
            <a:endParaRPr lang="el-GR" sz="10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Κατώτερες θέσεις, των οποίων οι κάτοχοι τους καθορίζουν το σκοπό και τα μέσα της επεξεργασίας προσωπικών δεδομένων</a:t>
            </a:r>
          </a:p>
          <a:p>
            <a:pPr lvl="2">
              <a:buNone/>
              <a:defRPr/>
            </a:pPr>
            <a:endParaRPr lang="el-GR" sz="1400" u="sng"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Σημ.: </a:t>
            </a:r>
            <a:r>
              <a:rPr lang="el-GR" sz="2200" b="1" dirty="0" smtClean="0">
                <a:effectLst>
                  <a:outerShdw blurRad="38100" dist="38100" dir="2700000" algn="tl">
                    <a:srgbClr val="000000">
                      <a:alpha val="43137"/>
                    </a:srgbClr>
                  </a:outerShdw>
                </a:effectLst>
              </a:rPr>
              <a:t>Ο Υπεύθυνος Ασφάλειας Πληροφοριών είναι ξεχωριστή θέση από τον ΥΠΔ </a:t>
            </a:r>
            <a:r>
              <a:rPr lang="el-GR" sz="2200" i="1" dirty="0" smtClean="0">
                <a:effectLst>
                  <a:outerShdw blurRad="38100" dist="38100" dir="2700000" algn="tl">
                    <a:srgbClr val="000000">
                      <a:alpha val="43137"/>
                    </a:srgbClr>
                  </a:outerShdw>
                </a:effectLst>
              </a:rPr>
              <a:t>(Κατευθυντήριες Γραμμές Ομάδας Εργασίας Άρθρου 29 για τη Διενέργεια Εκτίμησης Αντικτύπου)</a:t>
            </a: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741D0B9-5449-44AC-81B7-E53145204862}" type="slidenum">
              <a:rPr lang="el-GR" altLang="en-US" sz="1400" smtClean="0">
                <a:latin typeface="Arial" charset="0"/>
              </a:rPr>
              <a:pPr>
                <a:spcBef>
                  <a:spcPct val="0"/>
                </a:spcBef>
                <a:buClrTx/>
                <a:buSzTx/>
                <a:buFontTx/>
                <a:buNone/>
                <a:defRPr/>
              </a:pPr>
              <a:t>36</a:t>
            </a:fld>
            <a:endParaRPr lang="el-GR" altLang="en-US" sz="1400" smtClean="0">
              <a:latin typeface="Arial" charset="0"/>
            </a:endParaRPr>
          </a:p>
        </p:txBody>
      </p:sp>
      <p:sp>
        <p:nvSpPr>
          <p:cNvPr id="6147" name="Rectangle 3"/>
          <p:cNvSpPr>
            <a:spLocks noGrp="1" noChangeArrowheads="1"/>
          </p:cNvSpPr>
          <p:nvPr>
            <p:ph type="body" idx="1"/>
          </p:nvPr>
        </p:nvSpPr>
        <p:spPr>
          <a:xfrm>
            <a:off x="468313" y="115888"/>
            <a:ext cx="8424862" cy="6049416"/>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200" b="1" dirty="0" smtClean="0">
                <a:solidFill>
                  <a:srgbClr val="FFFF00"/>
                </a:solidFill>
                <a:effectLst>
                  <a:outerShdw blurRad="38100" dist="38100" dir="2700000" algn="tl">
                    <a:srgbClr val="000000">
                      <a:alpha val="43137"/>
                    </a:srgbClr>
                  </a:outerShdw>
                </a:effectLst>
              </a:rPr>
              <a:t> Δημοσίευση και ανακοίνωση των στοιχείων επικοινωνίας</a:t>
            </a:r>
          </a:p>
          <a:p>
            <a:pPr>
              <a:buFontTx/>
              <a:buNone/>
              <a:defRPr/>
            </a:pPr>
            <a:r>
              <a:rPr lang="el-GR" sz="2200" b="1" dirty="0" smtClean="0">
                <a:solidFill>
                  <a:srgbClr val="FFFF00"/>
                </a:solidFill>
                <a:effectLst>
                  <a:outerShdw blurRad="38100" dist="38100" dir="2700000" algn="tl">
                    <a:srgbClr val="000000">
                      <a:alpha val="43137"/>
                    </a:srgbClr>
                  </a:outerShdw>
                </a:effectLst>
              </a:rPr>
              <a:t> του ΥΠΔ </a:t>
            </a:r>
          </a:p>
          <a:p>
            <a:pPr>
              <a:buFontTx/>
              <a:buNone/>
              <a:defRPr/>
            </a:pPr>
            <a:r>
              <a:rPr lang="el-GR" sz="24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Ο Οργανισμός δημοσιεύει τα στοιχεία επικοινωνίας του και</a:t>
            </a:r>
          </a:p>
          <a:p>
            <a:pPr>
              <a:buFontTx/>
              <a:buNone/>
              <a:defRPr/>
            </a:pPr>
            <a:r>
              <a:rPr lang="el-GR" sz="2200" dirty="0" smtClean="0">
                <a:effectLst>
                  <a:outerShdw blurRad="38100" dist="38100" dir="2700000" algn="tl">
                    <a:srgbClr val="000000">
                      <a:alpha val="43137"/>
                    </a:srgbClr>
                  </a:outerShdw>
                </a:effectLst>
              </a:rPr>
              <a:t> τα ανακοινώνει στην ΑΠΔΠΧ. </a:t>
            </a:r>
            <a:r>
              <a:rPr lang="el-GR" sz="2200" u="sng" dirty="0" smtClean="0">
                <a:effectLst>
                  <a:outerShdw blurRad="38100" dist="38100" dir="2700000" algn="tl">
                    <a:srgbClr val="000000">
                      <a:alpha val="43137"/>
                    </a:srgbClr>
                  </a:outerShdw>
                </a:effectLst>
              </a:rPr>
              <a:t>Η Ομάδα Εργασίας του Άρθρου 29</a:t>
            </a:r>
          </a:p>
          <a:p>
            <a:pPr>
              <a:buFontTx/>
              <a:buNone/>
              <a:defRPr/>
            </a:pPr>
            <a:r>
              <a:rPr lang="el-GR" sz="2200" dirty="0" smtClean="0">
                <a:effectLst>
                  <a:outerShdw blurRad="38100" dist="38100" dir="2700000" algn="tl">
                    <a:srgbClr val="000000">
                      <a:alpha val="43137"/>
                    </a:srgbClr>
                  </a:outerShdw>
                </a:effectLst>
              </a:rPr>
              <a:t> </a:t>
            </a:r>
            <a:r>
              <a:rPr lang="el-GR" sz="2200" u="sng" dirty="0" smtClean="0">
                <a:effectLst>
                  <a:outerShdw blurRad="38100" dist="38100" dir="2700000" algn="tl">
                    <a:srgbClr val="000000">
                      <a:alpha val="43137"/>
                    </a:srgbClr>
                  </a:outerShdw>
                </a:effectLst>
              </a:rPr>
              <a:t>προτείνει: </a:t>
            </a:r>
          </a:p>
          <a:p>
            <a:pPr>
              <a:defRPr/>
            </a:pPr>
            <a:r>
              <a:rPr lang="el-GR" sz="2200" dirty="0" smtClean="0">
                <a:effectLst>
                  <a:outerShdw blurRad="38100" dist="38100" dir="2700000" algn="tl">
                    <a:srgbClr val="000000">
                      <a:alpha val="43137"/>
                    </a:srgbClr>
                  </a:outerShdw>
                </a:effectLst>
              </a:rPr>
              <a:t>Πληροφορίες που αφορούν στον ΥΠΔ (</a:t>
            </a:r>
            <a:r>
              <a:rPr lang="el-GR" sz="2200" dirty="0" err="1" smtClean="0">
                <a:effectLst>
                  <a:outerShdw blurRad="38100" dist="38100" dir="2700000" algn="tl">
                    <a:srgbClr val="000000">
                      <a:alpha val="43137"/>
                    </a:srgbClr>
                  </a:outerShdw>
                </a:effectLst>
              </a:rPr>
              <a:t>ταχ</a:t>
            </a:r>
            <a:r>
              <a:rPr lang="el-GR" sz="2200" dirty="0" smtClean="0">
                <a:effectLst>
                  <a:outerShdw blurRad="38100" dist="38100" dir="2700000" algn="tl">
                    <a:srgbClr val="000000">
                      <a:alpha val="43137"/>
                    </a:srgbClr>
                  </a:outerShdw>
                </a:effectLst>
              </a:rPr>
              <a:t>. διεύθυνση, υπηρεσιακό </a:t>
            </a:r>
            <a:r>
              <a:rPr lang="el-GR" sz="2200" dirty="0" err="1" smtClean="0">
                <a:effectLst>
                  <a:outerShdw blurRad="38100" dist="38100" dir="2700000" algn="tl">
                    <a:srgbClr val="000000">
                      <a:alpha val="43137"/>
                    </a:srgbClr>
                  </a:outerShdw>
                </a:effectLst>
              </a:rPr>
              <a:t>τηλ</a:t>
            </a:r>
            <a:r>
              <a:rPr lang="el-GR" sz="2200" dirty="0" smtClean="0">
                <a:effectLst>
                  <a:outerShdw blurRad="38100" dist="38100" dir="2700000" algn="tl">
                    <a:srgbClr val="000000">
                      <a:alpha val="43137"/>
                    </a:srgbClr>
                  </a:outerShdw>
                </a:effectLst>
              </a:rPr>
              <a:t>. και/ή </a:t>
            </a:r>
            <a:r>
              <a:rPr lang="en-US" sz="2200" dirty="0" smtClean="0">
                <a:effectLst>
                  <a:outerShdw blurRad="38100" dist="38100" dir="2700000" algn="tl">
                    <a:srgbClr val="000000">
                      <a:alpha val="43137"/>
                    </a:srgbClr>
                  </a:outerShdw>
                </a:effectLst>
              </a:rPr>
              <a:t>email</a:t>
            </a:r>
            <a:r>
              <a:rPr lang="el-GR" sz="2200" dirty="0" smtClean="0">
                <a:effectLst>
                  <a:outerShdw blurRad="38100" dist="38100" dir="2700000" algn="tl">
                    <a:srgbClr val="000000">
                      <a:alpha val="43137"/>
                    </a:srgbClr>
                  </a:outerShdw>
                </a:effectLst>
              </a:rPr>
              <a:t>) δημοσιεύονται στην ιστοσελίδα του οργανισμού. Η δημοσίευση του ονόματος εναπόκειται στην κρίση του οργανισμού και του ΥΠΔ</a:t>
            </a:r>
          </a:p>
          <a:p>
            <a:pPr>
              <a:defRPr/>
            </a:pPr>
            <a:r>
              <a:rPr lang="el-GR" sz="2200" dirty="0" smtClean="0">
                <a:effectLst>
                  <a:outerShdw blurRad="38100" dist="38100" dir="2700000" algn="tl">
                    <a:srgbClr val="000000">
                      <a:alpha val="43137"/>
                    </a:srgbClr>
                  </a:outerShdw>
                </a:effectLst>
              </a:rPr>
              <a:t>Οι εν λόγω πληροφορίες (ΚΑΙ το όνομα του) δημοσιεύονται στην </a:t>
            </a:r>
            <a:r>
              <a:rPr lang="el-GR" sz="2200" u="sng" dirty="0" smtClean="0">
                <a:effectLst>
                  <a:outerShdw blurRad="38100" dist="38100" dir="2700000" algn="tl">
                    <a:srgbClr val="000000">
                      <a:alpha val="43137"/>
                    </a:srgbClr>
                  </a:outerShdw>
                </a:effectLst>
              </a:rPr>
              <a:t>εσωτερική</a:t>
            </a:r>
            <a:r>
              <a:rPr lang="el-GR" sz="2200" dirty="0" smtClean="0">
                <a:effectLst>
                  <a:outerShdw blurRad="38100" dist="38100" dir="2700000" algn="tl">
                    <a:srgbClr val="000000">
                      <a:alpha val="43137"/>
                    </a:srgbClr>
                  </a:outerShdw>
                </a:effectLst>
              </a:rPr>
              <a:t> σελίδα του οργανισμού</a:t>
            </a:r>
          </a:p>
          <a:p>
            <a:pPr>
              <a:defRPr/>
            </a:pPr>
            <a:r>
              <a:rPr lang="el-GR" sz="2200" dirty="0" smtClean="0">
                <a:effectLst>
                  <a:outerShdw blurRad="38100" dist="38100" dir="2700000" algn="tl">
                    <a:srgbClr val="000000">
                      <a:alpha val="43137"/>
                    </a:srgbClr>
                  </a:outerShdw>
                </a:effectLst>
              </a:rPr>
              <a:t>Όλες οι πιο πάνω πληροφορίες ανακοινώνονται στην ΑΠΔΠΧ</a:t>
            </a:r>
          </a:p>
          <a:p>
            <a:pPr marL="0" indent="0">
              <a:buNone/>
              <a:defRPr/>
            </a:pPr>
            <a:endParaRPr lang="el-GR" sz="2400" dirty="0" smtClean="0"/>
          </a:p>
          <a:p>
            <a:pPr marL="0" indent="0" algn="just">
              <a:buNone/>
              <a:defRPr/>
            </a:pPr>
            <a:r>
              <a:rPr lang="el-GR" sz="2200" i="1" dirty="0"/>
              <a:t>(Κατευθυντήριες Γραμμές σχετικά με τους υπεύθυνους προστασίας δεδομένων, Ομάδας Εργασίας Άρθρου 29)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404813"/>
            <a:ext cx="8002587" cy="2592387"/>
          </a:xfrm>
        </p:spPr>
        <p:txBody>
          <a:bodyPr/>
          <a:lstStyle/>
          <a:p>
            <a:pPr>
              <a:defRPr/>
            </a:pP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404664"/>
            <a:ext cx="8712968" cy="5615137"/>
          </a:xfrm>
        </p:spPr>
        <p:txBody>
          <a:bodyPr/>
          <a:lstStyle/>
          <a:p>
            <a:pPr marL="1714500" lvl="3" indent="-457200">
              <a:buFont typeface="+mj-lt"/>
              <a:buAutoNum type="arabicPeriod" startAt="8"/>
              <a:defRPr/>
            </a:pPr>
            <a:endParaRPr lang="el-GR" sz="700" dirty="0" smtClean="0">
              <a:effectLst>
                <a:outerShdw blurRad="38100" dist="38100" dir="2700000" algn="tl">
                  <a:srgbClr val="000000">
                    <a:alpha val="43137"/>
                  </a:srgbClr>
                </a:outerShdw>
              </a:effectLst>
            </a:endParaRPr>
          </a:p>
          <a:p>
            <a:pPr marL="457200" indent="-457200">
              <a:buFont typeface="+mj-lt"/>
              <a:buAutoNum type="arabicPeriod" startAt="15"/>
              <a:defRPr/>
            </a:pPr>
            <a:r>
              <a:rPr lang="el-GR" sz="2200" dirty="0" smtClean="0">
                <a:effectLst>
                  <a:outerShdw blurRad="38100" dist="38100" dir="2700000" algn="tl">
                    <a:srgbClr val="000000">
                      <a:alpha val="43137"/>
                    </a:srgbClr>
                  </a:outerShdw>
                </a:effectLst>
              </a:rPr>
              <a:t> </a:t>
            </a:r>
            <a:r>
              <a:rPr lang="el-GR" sz="2200" dirty="0" smtClean="0"/>
              <a:t>Άδεια για διαβίβαση προσωπικών δεδομένων σε τρίτες χώρες: </a:t>
            </a:r>
          </a:p>
          <a:p>
            <a:pPr marL="457200" indent="-457200">
              <a:buNone/>
              <a:defRPr/>
            </a:pPr>
            <a:r>
              <a:rPr lang="el-GR" sz="2200" dirty="0" smtClean="0"/>
              <a:t>     Όταν ο υπεύθυνος επεξεργασίας επιλέξει ως νομική βάση για τη διαβίβαση </a:t>
            </a:r>
            <a:r>
              <a:rPr lang="el-GR" sz="2200" b="1" dirty="0" smtClean="0"/>
              <a:t>συμβατικές ρήτρες που θα ετοιμάσει και θα εγκριθούν από το Γραφείο μου </a:t>
            </a:r>
          </a:p>
          <a:p>
            <a:pPr marL="1257300" lvl="2" indent="-457200">
              <a:buNone/>
              <a:defRPr/>
            </a:pPr>
            <a:endParaRPr lang="el-GR" sz="1400" b="1" dirty="0" smtClean="0"/>
          </a:p>
          <a:p>
            <a:pPr marL="457200" indent="-457200">
              <a:buFont typeface="Wingdings" pitchFamily="2" charset="2"/>
              <a:buChar char="Ø"/>
              <a:defRPr/>
            </a:pPr>
            <a:r>
              <a:rPr lang="el-GR" sz="2200" b="1" dirty="0" smtClean="0">
                <a:solidFill>
                  <a:srgbClr val="FFFF00"/>
                </a:solidFill>
                <a:effectLst>
                  <a:outerShdw blurRad="38100" dist="38100" dir="2700000" algn="tl">
                    <a:srgbClr val="000000">
                      <a:alpha val="43137"/>
                    </a:srgbClr>
                  </a:outerShdw>
                </a:effectLst>
              </a:rPr>
              <a:t>επιτρέπεται και ΧΩΡΙΣ ΑΔΕΙΑ </a:t>
            </a:r>
            <a:r>
              <a:rPr lang="el-GR" sz="2200" dirty="0" smtClean="0">
                <a:effectLst>
                  <a:outerShdw blurRad="38100" dist="38100" dir="2700000" algn="tl">
                    <a:srgbClr val="000000">
                      <a:alpha val="43137"/>
                    </a:srgbClr>
                  </a:outerShdw>
                </a:effectLst>
              </a:rPr>
              <a:t>εάν επιλέξει:</a:t>
            </a:r>
          </a:p>
          <a:p>
            <a:pPr marL="457200" indent="-457200">
              <a:buFont typeface="Wingdings" pitchFamily="2" charset="2"/>
              <a:buChar char="v"/>
              <a:defRPr/>
            </a:pPr>
            <a:r>
              <a:rPr lang="el-GR" sz="2200" dirty="0" smtClean="0"/>
              <a:t>τυποποιημένες ρήτρες που εκδίδονται από το Γραφείο μου και εγκρίνονται από την Επιτροπή ή</a:t>
            </a:r>
          </a:p>
          <a:p>
            <a:pPr>
              <a:buFont typeface="Wingdings" pitchFamily="2" charset="2"/>
              <a:buChar char="v"/>
              <a:defRPr/>
            </a:pPr>
            <a:r>
              <a:rPr lang="el-GR" sz="2200" dirty="0" smtClean="0"/>
              <a:t>  κώδικα δεοντολογίας που εγκρίνεται από το Γραφείο μου  </a:t>
            </a:r>
          </a:p>
          <a:p>
            <a:pPr>
              <a:buFontTx/>
              <a:buNone/>
              <a:defRPr/>
            </a:pPr>
            <a:r>
              <a:rPr lang="el-GR" sz="2200" dirty="0" smtClean="0"/>
              <a:t>      ή από το Συμβούλιο Προστασίας Δεδομένων, εάν αφορά </a:t>
            </a:r>
          </a:p>
          <a:p>
            <a:pPr>
              <a:buFontTx/>
              <a:buNone/>
              <a:defRPr/>
            </a:pPr>
            <a:r>
              <a:rPr lang="el-GR" sz="2200" dirty="0" smtClean="0"/>
              <a:t>      διάφορα </a:t>
            </a:r>
            <a:r>
              <a:rPr lang="el-GR" sz="2200" dirty="0" err="1" smtClean="0"/>
              <a:t>κμ</a:t>
            </a:r>
            <a:r>
              <a:rPr lang="el-GR" sz="2200" dirty="0" smtClean="0"/>
              <a:t> ή  </a:t>
            </a:r>
          </a:p>
          <a:p>
            <a:pPr>
              <a:buFont typeface="Wingdings" pitchFamily="2" charset="2"/>
              <a:buChar char="v"/>
              <a:defRPr/>
            </a:pPr>
            <a:r>
              <a:rPr lang="el-GR" sz="2200" dirty="0" smtClean="0"/>
              <a:t>  μηχανισμό πιστοποίησης που εγκρίνεται από το Γραφείο μου ή</a:t>
            </a:r>
          </a:p>
          <a:p>
            <a:pPr>
              <a:buNone/>
              <a:defRPr/>
            </a:pPr>
            <a:r>
              <a:rPr lang="el-GR" sz="2200" dirty="0" smtClean="0"/>
              <a:t>      τον εθνικό οργανισμό πιστοποίησης ή και από τους δύο</a:t>
            </a:r>
          </a:p>
          <a:p>
            <a:pPr marL="457200" indent="-457200">
              <a:buFont typeface="+mj-lt"/>
              <a:buAutoNum type="arabicPeriod" startAt="8"/>
              <a:defRPr/>
            </a:pPr>
            <a:endParaRPr lang="el-GR" sz="1900" dirty="0" smtClean="0">
              <a:effectLst>
                <a:outerShdw blurRad="38100" dist="38100" dir="2700000" algn="tl">
                  <a:srgbClr val="000000">
                    <a:alpha val="43137"/>
                  </a:srgbClr>
                </a:outerShdw>
              </a:effectLst>
            </a:endParaRPr>
          </a:p>
          <a:p>
            <a:pPr marL="457200" indent="-457200">
              <a:buFont typeface="+mj-lt"/>
              <a:buAutoNum type="arabicPeriod" startAt="8"/>
              <a:defRPr/>
            </a:pPr>
            <a:endParaRPr lang="el-GR" sz="1900" dirty="0" smtClean="0">
              <a:effectLst>
                <a:outerShdw blurRad="38100" dist="38100" dir="2700000" algn="tl">
                  <a:srgbClr val="000000">
                    <a:alpha val="43137"/>
                  </a:srgbClr>
                </a:outerShdw>
              </a:effectLst>
            </a:endParaRPr>
          </a:p>
          <a:p>
            <a:pPr marL="1714500" lvl="3" indent="-457200">
              <a:buNone/>
              <a:defRPr/>
            </a:pPr>
            <a:r>
              <a:rPr lang="el-GR" sz="1200" dirty="0" smtClean="0"/>
              <a:t>     </a:t>
            </a:r>
          </a:p>
          <a:p>
            <a:pPr marL="457200" indent="-457200">
              <a:buNone/>
              <a:defRPr/>
            </a:pPr>
            <a:r>
              <a:rPr lang="el-GR" sz="2400" dirty="0" smtClean="0"/>
              <a:t>     </a:t>
            </a:r>
            <a:endParaRPr lang="el-GR" sz="2000" dirty="0" smtClean="0">
              <a:effectLst>
                <a:outerShdw blurRad="38100" dist="38100" dir="2700000" algn="tl">
                  <a:srgbClr val="000000">
                    <a:alpha val="43137"/>
                  </a:srgbClr>
                </a:outerShdw>
              </a:effectLst>
            </a:endParaRPr>
          </a:p>
          <a:p>
            <a:pPr marL="457200" indent="-457200">
              <a:buFontTx/>
              <a:buNone/>
              <a:defRPr/>
            </a:pPr>
            <a:endParaRPr lang="el-GR" sz="2200" dirty="0" smtClean="0">
              <a:effectLst>
                <a:outerShdw blurRad="38100" dist="38100" dir="2700000" algn="tl">
                  <a:srgbClr val="000000">
                    <a:alpha val="43137"/>
                  </a:srgbClr>
                </a:outerShdw>
              </a:effectLst>
            </a:endParaRPr>
          </a:p>
          <a:p>
            <a:pPr marL="457200" indent="-457200">
              <a:buNone/>
              <a:defRPr/>
            </a:pPr>
            <a:r>
              <a:rPr lang="el-GR" sz="2200" dirty="0" smtClean="0">
                <a:effectLst>
                  <a:outerShdw blurRad="38100" dist="38100" dir="2700000" algn="tl">
                    <a:srgbClr val="000000">
                      <a:alpha val="43137"/>
                    </a:srgbClr>
                  </a:outerShdw>
                </a:effectLst>
              </a:rPr>
              <a:t/>
            </a:r>
            <a:br>
              <a:rPr lang="el-GR" sz="2200" dirty="0" smtClean="0">
                <a:effectLst>
                  <a:outerShdw blurRad="38100" dist="38100" dir="2700000" algn="tl">
                    <a:srgbClr val="000000">
                      <a:alpha val="43137"/>
                    </a:srgbClr>
                  </a:outerShdw>
                </a:effectLst>
              </a:rPr>
            </a:b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3B0B1BF0-52CF-457D-9E8C-8A57DCD94E8B}" type="slidenum">
              <a:rPr lang="el-GR" smtClean="0"/>
              <a:pPr>
                <a:defRPr/>
              </a:pPr>
              <a:t>37</a:t>
            </a:fld>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b="1" dirty="0" smtClean="0">
                <a:solidFill>
                  <a:srgbClr val="FFFF00"/>
                </a:solidFill>
                <a:effectLst>
                  <a:outerShdw blurRad="38100" dist="38100" dir="2700000" algn="tl">
                    <a:srgbClr val="000000">
                      <a:alpha val="43137"/>
                    </a:srgbClr>
                  </a:outerShdw>
                </a:effectLst>
                <a:latin typeface="+mn-lt"/>
                <a:ea typeface="+mn-ea"/>
                <a:cs typeface="+mn-cs"/>
              </a:rPr>
              <a:t>Κυριότερες υποχρεώσεις και ευθύνες </a:t>
            </a:r>
            <a:br>
              <a:rPr lang="el-GR" sz="2400" b="1" dirty="0" smtClean="0">
                <a:solidFill>
                  <a:srgbClr val="FFFF00"/>
                </a:solidFill>
                <a:effectLst>
                  <a:outerShdw blurRad="38100" dist="38100" dir="2700000" algn="tl">
                    <a:srgbClr val="000000">
                      <a:alpha val="43137"/>
                    </a:srgbClr>
                  </a:outerShdw>
                </a:effectLst>
                <a:latin typeface="+mn-lt"/>
                <a:ea typeface="+mn-ea"/>
                <a:cs typeface="+mn-cs"/>
              </a:rPr>
            </a:br>
            <a:r>
              <a:rPr lang="el-GR" sz="2400" b="1" dirty="0" smtClean="0">
                <a:solidFill>
                  <a:srgbClr val="FFFF00"/>
                </a:solidFill>
                <a:effectLst>
                  <a:outerShdw blurRad="38100" dist="38100" dir="2700000" algn="tl">
                    <a:srgbClr val="000000">
                      <a:alpha val="43137"/>
                    </a:srgbClr>
                  </a:outerShdw>
                </a:effectLst>
                <a:latin typeface="+mn-lt"/>
                <a:ea typeface="+mn-ea"/>
                <a:cs typeface="+mn-cs"/>
              </a:rPr>
              <a:t>εκτελούντα την επεξεργασία </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179512" y="836613"/>
            <a:ext cx="8569201"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000" dirty="0" smtClean="0"/>
              <a:t>Συνάπτεται συμφωνία/σύμβαση μεταξύ του υπεύθυνου επεξεργασίας και του εκτελούντα, για καθορισμό υποχρεώσεων/ευθυνών (άρθρο 28)</a:t>
            </a:r>
          </a:p>
          <a:p>
            <a:pPr lvl="3">
              <a:buFont typeface="Wingdings" pitchFamily="2" charset="2"/>
              <a:buChar char="Ø"/>
              <a:defRPr/>
            </a:pPr>
            <a:endParaRPr lang="el-GR" sz="800" dirty="0" smtClean="0"/>
          </a:p>
          <a:p>
            <a:pPr>
              <a:buFont typeface="Wingdings" pitchFamily="2" charset="2"/>
              <a:buChar char="Ø"/>
              <a:defRPr/>
            </a:pPr>
            <a:r>
              <a:rPr lang="el-GR" sz="2000" dirty="0" smtClean="0"/>
              <a:t>Ο εκτελών επεξεργάζεται τα δεδομένα </a:t>
            </a:r>
            <a:r>
              <a:rPr lang="el-GR" sz="2000" u="sng" dirty="0" smtClean="0"/>
              <a:t>μόνο βάσει καταγεγραμμένων εντολών του υπεύθυνου</a:t>
            </a:r>
            <a:r>
              <a:rPr lang="el-GR" sz="2000" dirty="0" smtClean="0"/>
              <a:t> (άρθρο 28)</a:t>
            </a:r>
            <a:endParaRPr lang="el-GR" sz="1200" dirty="0" smtClean="0"/>
          </a:p>
          <a:p>
            <a:pPr lvl="4">
              <a:buNone/>
              <a:defRPr/>
            </a:pPr>
            <a:endParaRPr lang="el-GR" sz="800" dirty="0" smtClean="0"/>
          </a:p>
          <a:p>
            <a:pPr>
              <a:buFont typeface="Wingdings" pitchFamily="2" charset="2"/>
              <a:buChar char="Ø"/>
              <a:defRPr/>
            </a:pPr>
            <a:r>
              <a:rPr lang="el-GR" sz="2000" dirty="0" smtClean="0"/>
              <a:t>Τηρεί αρχείο καταγραφής δραστηριοτήτων επεξεργασίας (άρθρο 30)</a:t>
            </a:r>
          </a:p>
          <a:p>
            <a:pPr lvl="3">
              <a:buFont typeface="Wingdings" pitchFamily="2" charset="2"/>
              <a:buChar char="Ø"/>
              <a:defRPr/>
            </a:pPr>
            <a:endParaRPr lang="el-GR" sz="800" dirty="0" smtClean="0"/>
          </a:p>
          <a:p>
            <a:pPr>
              <a:buFont typeface="Wingdings" pitchFamily="2" charset="2"/>
              <a:buChar char="Ø"/>
              <a:defRPr/>
            </a:pPr>
            <a:r>
              <a:rPr lang="el-GR" sz="2000" dirty="0" smtClean="0"/>
              <a:t>Λαμβάνει κατάλληλα τεχνικά και οργανωτικά μέτρα για τη διασφάλιση της επεξεργασίας (άρθρο 32)</a:t>
            </a:r>
          </a:p>
          <a:p>
            <a:pPr lvl="2">
              <a:buFontTx/>
              <a:buNone/>
              <a:defRPr/>
            </a:pPr>
            <a:endParaRPr lang="el-GR" sz="1200" dirty="0" smtClean="0"/>
          </a:p>
          <a:p>
            <a:pPr>
              <a:buFont typeface="Wingdings" pitchFamily="2" charset="2"/>
              <a:buChar char="Ø"/>
              <a:defRPr/>
            </a:pPr>
            <a:r>
              <a:rPr lang="el-GR" sz="2000" dirty="0" smtClean="0"/>
              <a:t>Ενημερώνει τον υπεύθυνο επεξεργασίας σε περίπτωση παραβίασης δεδομένων (άρθρο 33)</a:t>
            </a:r>
          </a:p>
          <a:p>
            <a:pPr lvl="3">
              <a:buFont typeface="Wingdings" pitchFamily="2" charset="2"/>
              <a:buChar char="Ø"/>
              <a:defRPr/>
            </a:pPr>
            <a:endParaRPr lang="el-GR" sz="800" dirty="0" smtClean="0"/>
          </a:p>
          <a:p>
            <a:pPr>
              <a:buFont typeface="Wingdings" pitchFamily="2" charset="2"/>
              <a:buChar char="Ø"/>
              <a:defRPr/>
            </a:pPr>
            <a:r>
              <a:rPr lang="el-GR" sz="2000" dirty="0" smtClean="0"/>
              <a:t>Διορίζει ΥΠΔ (άρθρο 37)</a:t>
            </a:r>
          </a:p>
          <a:p>
            <a:pPr lvl="4">
              <a:buFontTx/>
              <a:buNone/>
              <a:defRPr/>
            </a:pPr>
            <a:endParaRPr lang="el-GR" sz="800" dirty="0" smtClean="0"/>
          </a:p>
          <a:p>
            <a:pPr>
              <a:buFont typeface="Wingdings" pitchFamily="2" charset="2"/>
              <a:buChar char="Ø"/>
              <a:defRPr/>
            </a:pPr>
            <a:r>
              <a:rPr lang="el-GR" sz="2000" dirty="0" smtClean="0"/>
              <a:t>Υπόκειται στον έλεγχο της εποπτικής αρχής (άρθρα 57-58)</a:t>
            </a:r>
          </a:p>
          <a:p>
            <a:pPr lvl="2">
              <a:buFont typeface="Wingdings" pitchFamily="2" charset="2"/>
              <a:buChar char="Ø"/>
              <a:defRPr/>
            </a:pPr>
            <a:endParaRPr lang="el-GR" sz="1200" dirty="0" smtClean="0"/>
          </a:p>
          <a:p>
            <a:pPr>
              <a:buFont typeface="Wingdings" pitchFamily="2" charset="2"/>
              <a:buChar char="Ø"/>
              <a:defRPr/>
            </a:pPr>
            <a:r>
              <a:rPr lang="el-GR" sz="2000" dirty="0" smtClean="0"/>
              <a:t>Υπόκειται σε κυρώσεις (άρθρα 82-84)</a:t>
            </a:r>
          </a:p>
          <a:p>
            <a:pPr>
              <a:buFont typeface="Wingdings" pitchFamily="2" charset="2"/>
              <a:buChar char="Ø"/>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38</a:t>
            </a:fld>
            <a:endParaRPr lang="el-G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b="1" dirty="0" smtClean="0">
                <a:solidFill>
                  <a:srgbClr val="FFFF00"/>
                </a:solidFill>
                <a:effectLst>
                  <a:outerShdw blurRad="38100" dist="38100" dir="2700000" algn="tl">
                    <a:srgbClr val="000000">
                      <a:alpha val="43137"/>
                    </a:srgbClr>
                  </a:outerShdw>
                </a:effectLst>
                <a:latin typeface="+mn-lt"/>
                <a:ea typeface="+mn-ea"/>
                <a:cs typeface="+mn-cs"/>
              </a:rPr>
              <a:t>Διασυνοριακή επεξεργασία</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179512" y="836613"/>
            <a:ext cx="8712968" cy="5183187"/>
          </a:xfrm>
        </p:spPr>
        <p:txBody>
          <a:bodyPr/>
          <a:lstStyle/>
          <a:p>
            <a:pPr lvl="3">
              <a:buFont typeface="Wingdings" pitchFamily="2" charset="2"/>
              <a:buChar char="Ø"/>
              <a:defRPr/>
            </a:pPr>
            <a:endParaRPr lang="el-GR" sz="800" dirty="0" smtClean="0"/>
          </a:p>
          <a:p>
            <a:pPr>
              <a:buFont typeface="Wingdings" pitchFamily="2" charset="2"/>
              <a:buChar char="v"/>
              <a:defRPr/>
            </a:pPr>
            <a:r>
              <a:rPr lang="el-GR" sz="2000" dirty="0" smtClean="0"/>
              <a:t>Η επεξεργασία που εκτελείται όταν ο υπεύθυνος επεξεργασίας ή εκτελών είναι εγκατεστημένος </a:t>
            </a:r>
            <a:r>
              <a:rPr lang="el-GR" sz="2000" b="1" dirty="0" smtClean="0"/>
              <a:t>σε περισσότερα του ενός </a:t>
            </a:r>
            <a:r>
              <a:rPr lang="el-GR" sz="2000" b="1" dirty="0" err="1" smtClean="0"/>
              <a:t>κμ</a:t>
            </a:r>
            <a:r>
              <a:rPr lang="el-GR" sz="2000" b="1" dirty="0" smtClean="0"/>
              <a:t> της ΕΕ </a:t>
            </a:r>
          </a:p>
          <a:p>
            <a:pPr>
              <a:buNone/>
              <a:defRPr/>
            </a:pPr>
            <a:r>
              <a:rPr lang="el-GR" sz="2000" dirty="0" smtClean="0"/>
              <a:t>    ή</a:t>
            </a:r>
          </a:p>
          <a:p>
            <a:pPr>
              <a:buNone/>
              <a:defRPr/>
            </a:pPr>
            <a:r>
              <a:rPr lang="el-GR" sz="2000" dirty="0" smtClean="0"/>
              <a:t>    η επεξεργασία που εκτελείται στη μία μόνο εγκατάσταση του υπεύθυνου επεξεργασίας ή εκτελούντα </a:t>
            </a:r>
            <a:r>
              <a:rPr lang="el-GR" sz="2000" b="1" dirty="0" smtClean="0"/>
              <a:t>αλλά επηρεάζει ή </a:t>
            </a:r>
            <a:r>
              <a:rPr lang="el-GR" sz="2000" b="1" dirty="0" smtClean="0">
                <a:solidFill>
                  <a:srgbClr val="FF0000"/>
                </a:solidFill>
              </a:rPr>
              <a:t>ενδέχεται * </a:t>
            </a:r>
            <a:r>
              <a:rPr lang="el-GR" sz="2000" b="1" dirty="0" smtClean="0"/>
              <a:t>να </a:t>
            </a:r>
            <a:r>
              <a:rPr lang="el-GR" sz="2000" b="1" dirty="0" smtClean="0">
                <a:solidFill>
                  <a:srgbClr val="00B0F0"/>
                </a:solidFill>
              </a:rPr>
              <a:t>επηρεάσει ουσιωδώς** </a:t>
            </a:r>
            <a:r>
              <a:rPr lang="el-GR" sz="2000" b="1" dirty="0" smtClean="0"/>
              <a:t>υποκείμενα των δεδομένων σε περισσότερα </a:t>
            </a:r>
            <a:r>
              <a:rPr lang="el-GR" sz="2000" b="1" dirty="0" err="1" smtClean="0"/>
              <a:t>κμ</a:t>
            </a:r>
            <a:endParaRPr lang="el-GR" sz="2000" b="1" dirty="0" smtClean="0"/>
          </a:p>
          <a:p>
            <a:pPr>
              <a:buNone/>
              <a:defRPr/>
            </a:pPr>
            <a:r>
              <a:rPr lang="el-GR" sz="2000" dirty="0" smtClean="0"/>
              <a:t>     </a:t>
            </a:r>
          </a:p>
          <a:p>
            <a:pPr>
              <a:buNone/>
              <a:defRPr/>
            </a:pPr>
            <a:r>
              <a:rPr lang="el-GR" sz="2000" dirty="0" smtClean="0"/>
              <a:t>     </a:t>
            </a:r>
            <a:r>
              <a:rPr lang="el-GR" sz="2000" b="1" dirty="0" smtClean="0">
                <a:solidFill>
                  <a:srgbClr val="FF0000"/>
                </a:solidFill>
              </a:rPr>
              <a:t>ενδέχεται *</a:t>
            </a:r>
          </a:p>
          <a:p>
            <a:pPr>
              <a:buNone/>
              <a:defRPr/>
            </a:pPr>
            <a:r>
              <a:rPr lang="el-GR" sz="2000" i="1" dirty="0" smtClean="0"/>
              <a:t>     </a:t>
            </a:r>
            <a:r>
              <a:rPr lang="el-GR" sz="2000" b="1" i="1" dirty="0" smtClean="0"/>
              <a:t>δεν συμπεριλαμβάνει τη μακρινή πιθανότητα</a:t>
            </a:r>
            <a:r>
              <a:rPr lang="el-GR" sz="2000" i="1" dirty="0" smtClean="0"/>
              <a:t> ουσιώδους επιρροής.</a:t>
            </a:r>
            <a:endParaRPr lang="el-GR" sz="2000" b="1" i="1" dirty="0" smtClean="0">
              <a:solidFill>
                <a:srgbClr val="FF0000"/>
              </a:solidFill>
            </a:endParaRPr>
          </a:p>
          <a:p>
            <a:pPr>
              <a:buNone/>
              <a:defRPr/>
            </a:pPr>
            <a:r>
              <a:rPr lang="el-GR" sz="2000" i="1" dirty="0" smtClean="0"/>
              <a:t>    Η ουσιώδης επιρροή </a:t>
            </a:r>
            <a:r>
              <a:rPr lang="el-GR" sz="2000" b="1" i="1" dirty="0" smtClean="0"/>
              <a:t>πρέπει να είναι περισσότερο πιθανό να συμβεί </a:t>
            </a:r>
            <a:r>
              <a:rPr lang="el-GR" sz="2000" i="1" dirty="0" smtClean="0"/>
              <a:t>από το να μη συμβεί.</a:t>
            </a:r>
            <a:endParaRPr lang="el-GR" sz="2000" dirty="0" smtClean="0"/>
          </a:p>
          <a:p>
            <a:pPr>
              <a:buNone/>
              <a:defRPr/>
            </a:pPr>
            <a:r>
              <a:rPr lang="el-GR" sz="2000" b="1" dirty="0" smtClean="0">
                <a:solidFill>
                  <a:srgbClr val="00B0F0"/>
                </a:solidFill>
              </a:rPr>
              <a:t>     επηρεάσει ουσιωδώς </a:t>
            </a:r>
            <a:r>
              <a:rPr lang="el-GR" sz="2000" dirty="0" smtClean="0">
                <a:solidFill>
                  <a:srgbClr val="00B0F0"/>
                </a:solidFill>
              </a:rPr>
              <a:t>** </a:t>
            </a:r>
          </a:p>
          <a:p>
            <a:pPr>
              <a:buNone/>
              <a:defRPr/>
            </a:pPr>
            <a:r>
              <a:rPr lang="el-GR" sz="2000" i="1" dirty="0" smtClean="0"/>
              <a:t>    δεν εμπίπτουν στον ορισμό της «διασυνοριακής επεξεργασίας» όλες οι δραστηριότητες επεξεργασίας </a:t>
            </a:r>
            <a:r>
              <a:rPr lang="el-GR" sz="2000" b="1" i="1" dirty="0" smtClean="0"/>
              <a:t>με οποιοδήποτε αποτέλεσμα </a:t>
            </a:r>
            <a:r>
              <a:rPr lang="el-GR" sz="2000" i="1" dirty="0" smtClean="0"/>
              <a:t>που πραγματοποιούνται στο πλαίσιο μίας μόνης εγκατάστασης</a:t>
            </a:r>
          </a:p>
          <a:p>
            <a:pPr>
              <a:buFont typeface="Wingdings" pitchFamily="2" charset="2"/>
              <a:buChar char="Ø"/>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39</a:t>
            </a:fld>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BFC8182-1F4B-495E-AFE1-EB0C44A2B2B8}" type="slidenum">
              <a:rPr lang="el-GR" altLang="en-US" sz="1400" smtClean="0">
                <a:latin typeface="Arial" charset="0"/>
              </a:rPr>
              <a:pPr>
                <a:spcBef>
                  <a:spcPct val="0"/>
                </a:spcBef>
                <a:buClrTx/>
                <a:buSzTx/>
                <a:buFontTx/>
                <a:buNone/>
                <a:defRPr/>
              </a:pPr>
              <a:t>4</a:t>
            </a:fld>
            <a:endParaRPr lang="el-GR" altLang="en-US" sz="1400" smtClean="0">
              <a:latin typeface="Arial" charset="0"/>
            </a:endParaRPr>
          </a:p>
        </p:txBody>
      </p:sp>
      <p:sp>
        <p:nvSpPr>
          <p:cNvPr id="6146" name="Rectangle 2"/>
          <p:cNvSpPr>
            <a:spLocks noGrp="1" noChangeArrowheads="1"/>
          </p:cNvSpPr>
          <p:nvPr>
            <p:ph type="title"/>
          </p:nvPr>
        </p:nvSpPr>
        <p:spPr>
          <a:xfrm>
            <a:off x="755650" y="0"/>
            <a:ext cx="7931150" cy="908050"/>
          </a:xfrm>
          <a:effectLst>
            <a:outerShdw dist="35921" dir="2700000" algn="ctr" rotWithShape="0">
              <a:schemeClr val="bg2"/>
            </a:outerShdw>
          </a:effectLst>
        </p:spPr>
        <p:txBody>
          <a:bodyPr/>
          <a:lstStyle/>
          <a:p>
            <a:pPr eaLnBrk="1" hangingPunct="1">
              <a:defRPr/>
            </a:pPr>
            <a:r>
              <a:rPr lang="el-GR" sz="2800" b="1" dirty="0" smtClean="0">
                <a:solidFill>
                  <a:srgbClr val="FFC000"/>
                </a:solidFill>
              </a:rPr>
              <a:t>Ο (Γενικός) Κανονισμός (ΕΕ) 679/2016</a:t>
            </a:r>
          </a:p>
        </p:txBody>
      </p:sp>
      <p:sp>
        <p:nvSpPr>
          <p:cNvPr id="6147" name="Rectangle 3"/>
          <p:cNvSpPr>
            <a:spLocks noGrp="1" noChangeArrowheads="1"/>
          </p:cNvSpPr>
          <p:nvPr>
            <p:ph type="body" idx="1"/>
          </p:nvPr>
        </p:nvSpPr>
        <p:spPr>
          <a:xfrm>
            <a:off x="468313" y="836613"/>
            <a:ext cx="8280400" cy="5256212"/>
          </a:xfrm>
          <a:effectLst>
            <a:outerShdw dist="35921" dir="2700000" algn="ctr" rotWithShape="0">
              <a:schemeClr val="bg2"/>
            </a:outerShdw>
          </a:effectLst>
        </p:spPr>
        <p:txBody>
          <a:bodyPr/>
          <a:lstStyle/>
          <a:p>
            <a:pPr eaLnBrk="1" hangingPunct="1">
              <a:defRPr/>
            </a:pPr>
            <a:r>
              <a:rPr lang="el-GR" sz="2400" dirty="0" smtClean="0">
                <a:effectLst>
                  <a:outerShdw blurRad="38100" dist="38100" dir="2700000" algn="tl">
                    <a:srgbClr val="000000">
                      <a:alpha val="43137"/>
                    </a:srgbClr>
                  </a:outerShdw>
                </a:effectLst>
              </a:rPr>
              <a:t>Τέθηκε σε ισχύ στις 24/05/2016 και θα εφαρμοστεί στις 2</a:t>
            </a:r>
            <a:r>
              <a:rPr lang="en-US" sz="2400" dirty="0" smtClean="0">
                <a:effectLst>
                  <a:outerShdw blurRad="38100" dist="38100" dir="2700000" algn="tl">
                    <a:srgbClr val="000000">
                      <a:alpha val="43137"/>
                    </a:srgbClr>
                  </a:outerShdw>
                </a:effectLst>
              </a:rPr>
              <a:t>5</a:t>
            </a:r>
            <a:r>
              <a:rPr lang="el-GR" sz="2400" dirty="0" smtClean="0">
                <a:effectLst>
                  <a:outerShdw blurRad="38100" dist="38100" dir="2700000" algn="tl">
                    <a:srgbClr val="000000">
                      <a:alpha val="43137"/>
                    </a:srgbClr>
                  </a:outerShdw>
                </a:effectLst>
              </a:rPr>
              <a:t>/05/2018</a:t>
            </a:r>
            <a:endParaRPr lang="en-US" sz="2400" dirty="0" smtClean="0">
              <a:effectLst>
                <a:outerShdw blurRad="38100" dist="38100" dir="2700000" algn="tl">
                  <a:srgbClr val="000000">
                    <a:alpha val="43137"/>
                  </a:srgbClr>
                </a:outerShdw>
              </a:effectLst>
            </a:endParaRPr>
          </a:p>
          <a:p>
            <a:pPr lvl="2" eaLnBrk="1" hangingPunct="1">
              <a:buFontTx/>
              <a:buNone/>
              <a:defRPr/>
            </a:pPr>
            <a:endParaRPr lang="en-US" sz="1600" dirty="0" smtClean="0">
              <a:effectLst>
                <a:outerShdw blurRad="38100" dist="38100" dir="2700000" algn="tl">
                  <a:srgbClr val="000000">
                    <a:alpha val="43137"/>
                  </a:srgbClr>
                </a:outerShdw>
              </a:effectLst>
            </a:endParaRPr>
          </a:p>
          <a:p>
            <a:pPr eaLnBrk="1" hangingPunct="1">
              <a:defRPr/>
            </a:pPr>
            <a:r>
              <a:rPr lang="el-GR" sz="2400" dirty="0" smtClean="0">
                <a:effectLst>
                  <a:outerShdw blurRad="38100" dist="38100" dir="2700000" algn="tl">
                    <a:srgbClr val="000000">
                      <a:alpha val="43137"/>
                    </a:srgbClr>
                  </a:outerShdw>
                </a:effectLst>
              </a:rPr>
              <a:t>Καταργεί την Οδηγία 95/46/ΕΚ, η οποία μεταφέρθηκε στο Νόμο 138(Ι)2001 όπως τροποποιήθηκε</a:t>
            </a:r>
            <a:endParaRPr lang="en-US" sz="2400" dirty="0" smtClean="0">
              <a:effectLst>
                <a:outerShdw blurRad="38100" dist="38100" dir="2700000" algn="tl">
                  <a:srgbClr val="000000">
                    <a:alpha val="43137"/>
                  </a:srgbClr>
                </a:outerShdw>
              </a:effectLst>
            </a:endParaRPr>
          </a:p>
          <a:p>
            <a:pPr lvl="2" eaLnBrk="1" hangingPunct="1">
              <a:buFontTx/>
              <a:buNone/>
              <a:defRPr/>
            </a:pPr>
            <a:r>
              <a:rPr lang="el-GR" sz="1600" dirty="0" smtClean="0">
                <a:effectLst>
                  <a:outerShdw blurRad="38100" dist="38100" dir="2700000" algn="tl">
                    <a:srgbClr val="000000">
                      <a:alpha val="43137"/>
                    </a:srgbClr>
                  </a:outerShdw>
                </a:effectLst>
              </a:rPr>
              <a:t>	</a:t>
            </a:r>
          </a:p>
          <a:p>
            <a:pPr eaLnBrk="1" hangingPunct="1">
              <a:buFontTx/>
              <a:buNone/>
              <a:defRPr/>
            </a:pPr>
            <a:r>
              <a:rPr lang="el-GR" sz="2400" dirty="0" smtClean="0">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Σκοπός της αντικατάστασης του υφιστάμενου πλαισίου:</a:t>
            </a:r>
            <a:endParaRPr lang="en-US" sz="2400" b="1" dirty="0" smtClean="0">
              <a:solidFill>
                <a:srgbClr val="FFFF00"/>
              </a:solidFill>
              <a:effectLst>
                <a:outerShdw blurRad="38100" dist="38100" dir="2700000" algn="tl">
                  <a:srgbClr val="000000">
                    <a:alpha val="43137"/>
                  </a:srgbClr>
                </a:outerShdw>
              </a:effectLst>
            </a:endParaRPr>
          </a:p>
          <a:p>
            <a:pPr eaLnBrk="1" hangingPunct="1">
              <a:defRPr/>
            </a:pPr>
            <a:r>
              <a:rPr lang="el-GR" sz="2400" dirty="0" smtClean="0"/>
              <a:t>Οι ραγδαίες τεχνολογικές εξελίξεις και η παγκοσμιοποίηση: η </a:t>
            </a:r>
            <a:r>
              <a:rPr lang="el-GR" sz="2400" dirty="0" smtClean="0">
                <a:effectLst>
                  <a:outerShdw blurRad="38100" dist="38100" dir="2700000" algn="tl">
                    <a:srgbClr val="000000">
                      <a:alpha val="43137"/>
                    </a:srgbClr>
                  </a:outerShdw>
                </a:effectLst>
              </a:rPr>
              <a:t>Οδηγία </a:t>
            </a:r>
            <a:r>
              <a:rPr lang="el-GR" sz="2400" dirty="0" smtClean="0"/>
              <a:t>δεν ανταποκρινόταν επαρκώς στις ανάγκες της εποχής με </a:t>
            </a:r>
            <a:r>
              <a:rPr lang="el-GR" sz="2400" dirty="0" err="1" smtClean="0"/>
              <a:t>smartphones</a:t>
            </a:r>
            <a:r>
              <a:rPr lang="el-GR" sz="2400" dirty="0" smtClean="0"/>
              <a:t>, </a:t>
            </a:r>
            <a:r>
              <a:rPr lang="el-GR" sz="2400" dirty="0" err="1" smtClean="0"/>
              <a:t>social</a:t>
            </a:r>
            <a:r>
              <a:rPr lang="el-GR" sz="2400" dirty="0" smtClean="0"/>
              <a:t> </a:t>
            </a:r>
            <a:r>
              <a:rPr lang="el-GR" sz="2400" dirty="0" err="1" smtClean="0"/>
              <a:t>media</a:t>
            </a:r>
            <a:r>
              <a:rPr lang="el-GR" sz="2400" dirty="0" smtClean="0"/>
              <a:t>, </a:t>
            </a:r>
            <a:r>
              <a:rPr lang="el-GR" sz="2400" dirty="0" err="1" smtClean="0"/>
              <a:t>internet</a:t>
            </a:r>
            <a:r>
              <a:rPr lang="el-GR" sz="2400" dirty="0" smtClean="0"/>
              <a:t> </a:t>
            </a:r>
            <a:r>
              <a:rPr lang="el-GR" sz="2400" dirty="0" err="1" smtClean="0"/>
              <a:t>banking</a:t>
            </a:r>
            <a:endParaRPr lang="el-GR" sz="2400" dirty="0" smtClean="0"/>
          </a:p>
          <a:p>
            <a:pPr lvl="2" eaLnBrk="1" hangingPunct="1">
              <a:buFontTx/>
              <a:buNone/>
              <a:defRPr/>
            </a:pPr>
            <a:endParaRPr lang="el-GR" sz="1600" dirty="0" smtClean="0"/>
          </a:p>
          <a:p>
            <a:pPr eaLnBrk="1" hangingPunct="1">
              <a:defRPr/>
            </a:pPr>
            <a:r>
              <a:rPr lang="el-GR" sz="2400" dirty="0" smtClean="0"/>
              <a:t>Αυξανόμενη δημοσιοποίηση προσωπικών πληροφοριών και διάθεσή τους σε παγκόσμιο επίπεδο</a:t>
            </a:r>
          </a:p>
          <a:p>
            <a:pPr eaLnBrk="1" hangingPunct="1">
              <a:buFontTx/>
              <a:buNone/>
              <a:defRPr/>
            </a:pPr>
            <a:endParaRPr lang="el-GR" sz="2200" dirty="0" smtClean="0"/>
          </a:p>
          <a:p>
            <a:pPr marL="0" indent="0" eaLnBrk="1" hangingPunct="1">
              <a:buFontTx/>
              <a:buNone/>
              <a:defRPr/>
            </a:pPr>
            <a:r>
              <a:rPr lang="el-GR" sz="2200" dirty="0" smtClean="0"/>
              <a:t>  </a:t>
            </a:r>
            <a:endParaRPr lang="en-US" sz="2200"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dirty="0" smtClean="0"/>
              <a:t/>
            </a:r>
            <a:br>
              <a:rPr lang="el-GR" sz="2400"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6" y="260648"/>
            <a:ext cx="8424936" cy="5759153"/>
          </a:xfrm>
        </p:spPr>
        <p:txBody>
          <a:bodyPr/>
          <a:lstStyle/>
          <a:p>
            <a:pPr lvl="3">
              <a:buFont typeface="Wingdings" pitchFamily="2" charset="2"/>
              <a:buChar char="Ø"/>
              <a:defRPr/>
            </a:pPr>
            <a:endParaRPr lang="el-GR" sz="800" dirty="0" smtClean="0"/>
          </a:p>
          <a:p>
            <a:pPr>
              <a:buNone/>
              <a:defRPr/>
            </a:pPr>
            <a:r>
              <a:rPr lang="el-GR" sz="2000" b="1" dirty="0" smtClean="0">
                <a:solidFill>
                  <a:srgbClr val="FFFF00"/>
                </a:solidFill>
                <a:effectLst>
                  <a:outerShdw blurRad="38100" dist="38100" dir="2700000" algn="tl">
                    <a:srgbClr val="000000">
                      <a:alpha val="43137"/>
                    </a:srgbClr>
                  </a:outerShdw>
                </a:effectLst>
              </a:rPr>
              <a:t>     Παραδείγματα επεξεργασιών που επηρεάζουν / ενδέχεται να επηρεάσουν ουσιωδώς υποκείμενα σε περισσότερα </a:t>
            </a:r>
            <a:r>
              <a:rPr lang="el-GR" sz="2000" b="1" dirty="0" err="1" smtClean="0">
                <a:solidFill>
                  <a:srgbClr val="FFFF00"/>
                </a:solidFill>
                <a:effectLst>
                  <a:outerShdw blurRad="38100" dist="38100" dir="2700000" algn="tl">
                    <a:srgbClr val="000000">
                      <a:alpha val="43137"/>
                    </a:srgbClr>
                  </a:outerShdw>
                </a:effectLst>
              </a:rPr>
              <a:t>κμ</a:t>
            </a:r>
            <a:r>
              <a:rPr lang="el-GR" sz="2000" b="1" dirty="0" smtClean="0">
                <a:solidFill>
                  <a:srgbClr val="FFFF00"/>
                </a:solidFill>
                <a:effectLst>
                  <a:outerShdw blurRad="38100" dist="38100" dir="2700000" algn="tl">
                    <a:srgbClr val="000000">
                      <a:alpha val="43137"/>
                    </a:srgbClr>
                  </a:outerShdw>
                </a:effectLst>
              </a:rPr>
              <a:t> </a:t>
            </a:r>
          </a:p>
          <a:p>
            <a:pPr lvl="2">
              <a:buNone/>
              <a:defRPr/>
            </a:pPr>
            <a:endParaRPr lang="el-GR" sz="1200" dirty="0" smtClean="0"/>
          </a:p>
          <a:p>
            <a:pPr>
              <a:buFont typeface="Wingdings" pitchFamily="2" charset="2"/>
              <a:buChar char="v"/>
              <a:defRPr/>
            </a:pPr>
            <a:r>
              <a:rPr lang="el-GR" sz="2000" dirty="0" smtClean="0"/>
              <a:t>Προκαλεί ή ενδέχεται να προκαλέσει ζημία, απώλεια ή ταλαιπωρία σε φυσικά πρόσωπα </a:t>
            </a:r>
            <a:r>
              <a:rPr lang="el-GR" sz="2000" i="1" dirty="0" smtClean="0"/>
              <a:t>(π.χ. διαφημιστική εταιρεία που έχει την κύρια εγκατάσταση της  στην ΕΕ  αποστέλλει ανεπιθύμητες διαφημίσεις σε ηλεκτρονικές διευθύνσεις πολιτών ΕΕ)</a:t>
            </a:r>
          </a:p>
          <a:p>
            <a:pPr>
              <a:buFont typeface="Wingdings" pitchFamily="2" charset="2"/>
              <a:buChar char="v"/>
              <a:defRPr/>
            </a:pPr>
            <a:r>
              <a:rPr lang="el-GR" sz="2000" dirty="0" smtClean="0"/>
              <a:t>Έχει ή ενδέχεται να έχει πραγματική επιρροή όσον αφορά στον περιορισμό των δικαιωμάτων </a:t>
            </a:r>
            <a:r>
              <a:rPr lang="en-US" sz="2000" i="1" dirty="0" smtClean="0"/>
              <a:t>(</a:t>
            </a:r>
            <a:r>
              <a:rPr lang="el-GR" sz="2000" i="1" dirty="0" smtClean="0"/>
              <a:t>π.χ. εταιρείας παροχής επενδυτικών υπηρεσιών ηχογραφεί της τηλεφωνικές συνομιλίες επενδυτών από διάφορα </a:t>
            </a:r>
            <a:r>
              <a:rPr lang="el-GR" sz="2000" i="1" dirty="0" err="1" smtClean="0"/>
              <a:t>κμ</a:t>
            </a:r>
            <a:r>
              <a:rPr lang="el-GR" sz="2000" i="1" dirty="0" smtClean="0"/>
              <a:t> και δεν ικανοποιεί το δικαίωμα πρόσβασης του σε αυτές)</a:t>
            </a:r>
          </a:p>
          <a:p>
            <a:pPr>
              <a:buFont typeface="Wingdings" pitchFamily="2" charset="2"/>
              <a:buChar char="v"/>
              <a:defRPr/>
            </a:pPr>
            <a:r>
              <a:rPr lang="el-GR" sz="2000" dirty="0" smtClean="0"/>
              <a:t>Επηρεάζει ή ενδέχεται να επηρεάσει την υγεία, την ευεξία και την ψυχική ηρεμία φυσικών προσώπων</a:t>
            </a:r>
          </a:p>
          <a:p>
            <a:pPr>
              <a:buFont typeface="Wingdings" pitchFamily="2" charset="2"/>
              <a:buChar char="v"/>
              <a:defRPr/>
            </a:pPr>
            <a:r>
              <a:rPr lang="el-GR" sz="2000" dirty="0" smtClean="0"/>
              <a:t>Γίνεται ανάλυση ειδικών κατηγοριών δεδομένων, ιδίως δεδομένων παιδιών</a:t>
            </a:r>
          </a:p>
          <a:p>
            <a:pPr>
              <a:buFont typeface="Wingdings" pitchFamily="2" charset="2"/>
              <a:buChar char="v"/>
              <a:defRPr/>
            </a:pPr>
            <a:r>
              <a:rPr lang="el-GR" sz="2000" dirty="0" smtClean="0"/>
              <a:t>Έχει αβέβαιες, απρόβλεπτες ή ανεπιθύμητες συνέπειες για τα φυσικά πρόσωπα</a:t>
            </a:r>
          </a:p>
          <a:p>
            <a:pPr>
              <a:buNone/>
              <a:defRPr/>
            </a:pPr>
            <a:r>
              <a:rPr lang="el-GR" sz="2000" dirty="0" smtClean="0"/>
              <a:t>     </a:t>
            </a:r>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40</a:t>
            </a:fld>
            <a:endParaRPr lang="el-G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dirty="0" smtClean="0"/>
              <a:t/>
            </a:r>
            <a:br>
              <a:rPr lang="el-GR" sz="2400"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1520" y="260648"/>
            <a:ext cx="8568952" cy="5759153"/>
          </a:xfrm>
        </p:spPr>
        <p:txBody>
          <a:bodyPr/>
          <a:lstStyle/>
          <a:p>
            <a:pPr>
              <a:buFont typeface="Wingdings" pitchFamily="2" charset="2"/>
              <a:buChar char="Ø"/>
              <a:defRPr/>
            </a:pPr>
            <a:r>
              <a:rPr lang="el-GR" sz="2000" b="1" dirty="0" smtClean="0">
                <a:solidFill>
                  <a:srgbClr val="FFC000"/>
                </a:solidFill>
              </a:rPr>
              <a:t>Επικεφαλής εποπτική αρχή </a:t>
            </a:r>
          </a:p>
          <a:p>
            <a:pPr lvl="3">
              <a:buFont typeface="Wingdings" pitchFamily="2" charset="2"/>
              <a:buChar char="Ø"/>
              <a:defRPr/>
            </a:pPr>
            <a:endParaRPr lang="el-GR" sz="1000" b="1" dirty="0" smtClean="0">
              <a:solidFill>
                <a:srgbClr val="FFC000"/>
              </a:solidFill>
            </a:endParaRPr>
          </a:p>
          <a:p>
            <a:pPr>
              <a:buNone/>
              <a:defRPr/>
            </a:pPr>
            <a:r>
              <a:rPr lang="el-GR" sz="2000" dirty="0" smtClean="0"/>
              <a:t>    </a:t>
            </a:r>
            <a:r>
              <a:rPr lang="el-GR" sz="1800" dirty="0" smtClean="0"/>
              <a:t>Είναι η εποπτική αρχή της κύριας ή της μόνης εγκατάστασης του υπευθύνου επεξεργασίας ή του εκτελούντος την επεξεργασία</a:t>
            </a:r>
          </a:p>
          <a:p>
            <a:pPr lvl="2">
              <a:buFont typeface="Wingdings" pitchFamily="2" charset="2"/>
              <a:buChar char="v"/>
              <a:defRPr/>
            </a:pPr>
            <a:endParaRPr lang="el-GR" sz="1200" dirty="0" smtClean="0"/>
          </a:p>
          <a:p>
            <a:pPr>
              <a:buFont typeface="Wingdings" pitchFamily="2" charset="2"/>
              <a:buChar char="Ø"/>
              <a:defRPr/>
            </a:pPr>
            <a:r>
              <a:rPr lang="el-GR" sz="2000" b="1" dirty="0" smtClean="0">
                <a:solidFill>
                  <a:srgbClr val="FFC000"/>
                </a:solidFill>
              </a:rPr>
              <a:t>Αρμόδια εποπτική αρχή</a:t>
            </a:r>
          </a:p>
          <a:p>
            <a:pPr>
              <a:buNone/>
              <a:defRPr/>
            </a:pPr>
            <a:r>
              <a:rPr lang="el-GR" sz="2000" dirty="0" smtClean="0"/>
              <a:t>    </a:t>
            </a:r>
            <a:r>
              <a:rPr lang="el-GR" sz="1800" dirty="0" smtClean="0"/>
              <a:t>Κάθε εποπτική αρχή είναι αρμόδια, στο έδαφος του </a:t>
            </a:r>
            <a:r>
              <a:rPr lang="el-GR" sz="1800" dirty="0" err="1" smtClean="0"/>
              <a:t>κμ</a:t>
            </a:r>
            <a:r>
              <a:rPr lang="el-GR" sz="1800" dirty="0" smtClean="0"/>
              <a:t> στο οποίο υπάγεται, να ασκεί τις εξουσίες και να εκτελεί τα καθήκοντα της βάσει του Κανονισμού </a:t>
            </a:r>
          </a:p>
          <a:p>
            <a:pPr lvl="4">
              <a:buNone/>
              <a:defRPr/>
            </a:pPr>
            <a:r>
              <a:rPr lang="el-GR" sz="1400" dirty="0" smtClean="0"/>
              <a:t>     </a:t>
            </a:r>
          </a:p>
          <a:p>
            <a:pPr>
              <a:buNone/>
              <a:defRPr/>
            </a:pPr>
            <a:r>
              <a:rPr lang="el-GR" sz="1800" dirty="0" smtClean="0"/>
              <a:t>     Για παράδειγμα, εξέταση υποβολής παραπόνου, </a:t>
            </a:r>
            <a:r>
              <a:rPr lang="el-GR" sz="1800" b="1" dirty="0" smtClean="0"/>
              <a:t>δεδομένου ότι αφορά μόνο εγκατάσταση στο οικείο </a:t>
            </a:r>
            <a:r>
              <a:rPr lang="el-GR" sz="1800" b="1" dirty="0" err="1" smtClean="0"/>
              <a:t>κμ</a:t>
            </a:r>
            <a:r>
              <a:rPr lang="el-GR" sz="1800" b="1" dirty="0" smtClean="0"/>
              <a:t> ή επηρεάζει ουσιωδώς υποκείμενα των δεδομένων μόνο στο οικείο </a:t>
            </a:r>
            <a:r>
              <a:rPr lang="el-GR" sz="1800" b="1" dirty="0" err="1" smtClean="0"/>
              <a:t>κμ</a:t>
            </a:r>
            <a:r>
              <a:rPr lang="el-GR" sz="1800" b="1" dirty="0" smtClean="0"/>
              <a:t> </a:t>
            </a:r>
          </a:p>
          <a:p>
            <a:pPr lvl="2">
              <a:buNone/>
              <a:defRPr/>
            </a:pPr>
            <a:endParaRPr lang="el-GR" sz="1200" b="1" dirty="0" smtClean="0"/>
          </a:p>
          <a:p>
            <a:pPr>
              <a:buFont typeface="Wingdings" pitchFamily="2" charset="2"/>
              <a:buChar char="Ø"/>
              <a:defRPr/>
            </a:pPr>
            <a:r>
              <a:rPr lang="el-GR" sz="2000" b="1" dirty="0" smtClean="0">
                <a:solidFill>
                  <a:srgbClr val="FFC000"/>
                </a:solidFill>
              </a:rPr>
              <a:t>Ενδιαφερόμενη εποπτική αρχή </a:t>
            </a:r>
          </a:p>
          <a:p>
            <a:pPr>
              <a:buNone/>
              <a:defRPr/>
            </a:pPr>
            <a:r>
              <a:rPr lang="el-GR" sz="2000" dirty="0" smtClean="0"/>
              <a:t>    </a:t>
            </a:r>
            <a:r>
              <a:rPr lang="el-GR" sz="1800" dirty="0" smtClean="0"/>
              <a:t>Εποπτική αρχή την οποία αφορά η επεξεργασία διότι: </a:t>
            </a:r>
          </a:p>
          <a:p>
            <a:pPr>
              <a:buNone/>
              <a:defRPr/>
            </a:pPr>
            <a:r>
              <a:rPr lang="el-GR" sz="1800" dirty="0" smtClean="0"/>
              <a:t>    (α) ο υπεύθυνος ή ο εκτελών είναι εγκατεστημένος στο έδαφος του </a:t>
            </a:r>
            <a:r>
              <a:rPr lang="el-GR" sz="1800" dirty="0" err="1" smtClean="0"/>
              <a:t>κμ</a:t>
            </a:r>
            <a:r>
              <a:rPr lang="el-GR" sz="1800" dirty="0" smtClean="0"/>
              <a:t> της εν λόγω εποπτικής αρχής, (β) τα υποκείμενα που διαμένουν στο </a:t>
            </a:r>
            <a:r>
              <a:rPr lang="el-GR" sz="1800" dirty="0" err="1" smtClean="0"/>
              <a:t>κμ</a:t>
            </a:r>
            <a:r>
              <a:rPr lang="el-GR" sz="1800" dirty="0" smtClean="0"/>
              <a:t> της εν λόγω εποπτικής αρχής επηρεάζονται ή ενδέχεται να επηρεαστούν ουσιωδώς από την επεξεργασία ή (γ) έχει υποβληθεί καταγγελία στην εν λόγω εποπτική αρχή</a:t>
            </a:r>
          </a:p>
          <a:p>
            <a:pPr>
              <a:buNone/>
              <a:defRPr/>
            </a:pPr>
            <a:endParaRPr lang="el-GR" sz="1800" b="1" dirty="0" smtClean="0"/>
          </a:p>
          <a:p>
            <a:pPr>
              <a:buFont typeface="Wingdings" pitchFamily="2" charset="2"/>
              <a:buChar char="v"/>
              <a:defRPr/>
            </a:pPr>
            <a:endParaRPr lang="el-GR" sz="2000" dirty="0" smtClean="0"/>
          </a:p>
          <a:p>
            <a:pPr>
              <a:buFont typeface="Wingdings" pitchFamily="2" charset="2"/>
              <a:buChar char="v"/>
              <a:defRPr/>
            </a:pPr>
            <a:endParaRPr lang="el-GR" sz="2000" dirty="0" smtClean="0"/>
          </a:p>
          <a:p>
            <a:pPr lvl="2">
              <a:buNone/>
              <a:defRPr/>
            </a:pPr>
            <a:r>
              <a:rPr lang="el-GR" sz="1200" dirty="0" smtClean="0"/>
              <a:t>   </a:t>
            </a:r>
          </a:p>
          <a:p>
            <a:pPr>
              <a:buNone/>
              <a:defRPr/>
            </a:pPr>
            <a:r>
              <a:rPr lang="el-GR" sz="2000" dirty="0" smtClean="0">
                <a:solidFill>
                  <a:srgbClr val="FF0000"/>
                </a:solidFill>
              </a:rPr>
              <a:t>    </a:t>
            </a:r>
            <a:endParaRPr lang="el-GR" sz="18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41</a:t>
            </a:fld>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557338"/>
            <a:ext cx="8748712" cy="14398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solidFill>
                  <a:srgbClr val="FFC000"/>
                </a:solidFill>
              </a:rPr>
              <a:t>                       Αρμόδια Εποπτική Αρχή </a:t>
            </a:r>
            <a:r>
              <a:rPr lang="en-US" sz="2400" b="1" dirty="0" smtClean="0">
                <a:solidFill>
                  <a:srgbClr val="FFC000"/>
                </a:solidFill>
              </a:rPr>
              <a:t> </a:t>
            </a: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980728"/>
            <a:ext cx="8497887" cy="5039072"/>
          </a:xfrm>
        </p:spPr>
        <p:txBody>
          <a:bodyPr/>
          <a:lstStyle/>
          <a:p>
            <a:pPr>
              <a:defRPr/>
            </a:pPr>
            <a:r>
              <a:rPr lang="el-GR" sz="2000" dirty="0" smtClean="0"/>
              <a:t>Ανεξάρτητη, χωρίς εξωτερικές επιρροές, δεν ζητεί ούτε λαμβάνει οδηγίες από κανέναν</a:t>
            </a:r>
          </a:p>
          <a:p>
            <a:pPr lvl="3">
              <a:defRPr/>
            </a:pPr>
            <a:endParaRPr lang="el-GR" sz="800" dirty="0" smtClean="0"/>
          </a:p>
          <a:p>
            <a:pPr>
              <a:defRPr/>
            </a:pPr>
            <a:r>
              <a:rPr lang="el-GR" sz="2000" dirty="0" smtClean="0"/>
              <a:t>Τα μέλη της διορίζονται με διαφανή διαδικασία και απέχουν από κάθε πράξη ασυμβίβαστη προς τα καθήκοντά τους</a:t>
            </a:r>
          </a:p>
          <a:p>
            <a:pPr lvl="3">
              <a:defRPr/>
            </a:pPr>
            <a:endParaRPr lang="el-GR" sz="800" dirty="0" smtClean="0"/>
          </a:p>
          <a:p>
            <a:pPr>
              <a:defRPr/>
            </a:pPr>
            <a:r>
              <a:rPr lang="el-GR" sz="2000" dirty="0" smtClean="0"/>
              <a:t>Διαθέτει τους απαραίτητους ανθρώπινους, τεχνικούς και οικονομικούς πόρους και τις αναγκαίες εγκαταστάσεις και υποδομές</a:t>
            </a:r>
          </a:p>
          <a:p>
            <a:pPr lvl="3">
              <a:defRPr/>
            </a:pPr>
            <a:endParaRPr lang="el-GR" sz="800" dirty="0" smtClean="0"/>
          </a:p>
          <a:p>
            <a:pPr>
              <a:defRPr/>
            </a:pPr>
            <a:r>
              <a:rPr lang="el-GR" sz="2000" dirty="0" smtClean="0"/>
              <a:t>Διαθέτει δικούς της υπαλλήλους</a:t>
            </a:r>
          </a:p>
          <a:p>
            <a:pPr lvl="3">
              <a:defRPr/>
            </a:pPr>
            <a:endParaRPr lang="el-GR" sz="800" dirty="0" smtClean="0"/>
          </a:p>
          <a:p>
            <a:pPr>
              <a:defRPr/>
            </a:pPr>
            <a:r>
              <a:rPr lang="el-GR" sz="2000" dirty="0" smtClean="0"/>
              <a:t>Υπόκειται σε οικονομικό έλεγχο ο οποίος δεν επηρεάζει την ανεξαρτησία της και διαθέτει δικό της ετήσιο προϋπολογισμό</a:t>
            </a:r>
          </a:p>
          <a:p>
            <a:pPr lvl="3">
              <a:defRPr/>
            </a:pPr>
            <a:endParaRPr lang="el-GR" sz="800" dirty="0" smtClean="0"/>
          </a:p>
          <a:p>
            <a:pPr>
              <a:defRPr/>
            </a:pPr>
            <a:r>
              <a:rPr lang="el-GR" sz="2000" dirty="0" smtClean="0"/>
              <a:t>Τα μέλη και οι υπάλληλοι δεσμεύονται από το επαγγελματικό απόρρητο κατά τη διάρκεια της θητείας και μετά το πέρας αυτής</a:t>
            </a:r>
          </a:p>
          <a:p>
            <a:pPr lvl="3">
              <a:defRPr/>
            </a:pPr>
            <a:endParaRPr lang="el-GR" sz="800" dirty="0" smtClean="0"/>
          </a:p>
          <a:p>
            <a:pPr>
              <a:defRPr/>
            </a:pPr>
            <a:r>
              <a:rPr lang="el-GR" sz="2000" dirty="0" smtClean="0"/>
              <a:t>Δια νόμου προβλέπεται η σύσταση της εποπτικής αρχής, τα προσόντα, η διάρκεια θητείας των μελών </a:t>
            </a:r>
            <a:r>
              <a:rPr lang="el-GR" sz="2000" i="1" dirty="0" smtClean="0"/>
              <a:t>(δεν πρέπει να είναι μικρότερη από 4 χρόνια)</a:t>
            </a:r>
            <a:endParaRPr lang="el-GR" sz="2000" dirty="0" smtClean="0"/>
          </a:p>
          <a:p>
            <a:pPr lvl="1">
              <a:buFont typeface="Wingdings" pitchFamily="2" charset="2"/>
              <a:buChar char="v"/>
              <a:defRPr/>
            </a:pPr>
            <a:endParaRPr lang="el-GR" sz="2000" dirty="0" smtClean="0">
              <a:ea typeface="+mn-ea"/>
            </a:endParaRPr>
          </a:p>
        </p:txBody>
      </p:sp>
      <p:sp>
        <p:nvSpPr>
          <p:cNvPr id="4" name="Slide Number Placeholder 3"/>
          <p:cNvSpPr>
            <a:spLocks noGrp="1"/>
          </p:cNvSpPr>
          <p:nvPr>
            <p:ph type="sldNum" sz="quarter" idx="12"/>
          </p:nvPr>
        </p:nvSpPr>
        <p:spPr/>
        <p:txBody>
          <a:bodyPr/>
          <a:lstStyle/>
          <a:p>
            <a:pPr>
              <a:defRPr/>
            </a:pPr>
            <a:fld id="{EE146D11-9898-4D6E-9DC3-67A2081E24CA}" type="slidenum">
              <a:rPr lang="el-GR" smtClean="0"/>
              <a:pPr>
                <a:defRPr/>
              </a:pPr>
              <a:t>42</a:t>
            </a:fld>
            <a:endParaRPr lang="el-G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268413"/>
            <a:ext cx="8172450"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Εξουσίες Επιτρόπου </a:t>
            </a:r>
            <a:r>
              <a:rPr lang="en-US" sz="2400" b="1" dirty="0" smtClean="0">
                <a:solidFill>
                  <a:srgbClr val="FFC000"/>
                </a:solidFill>
              </a:rPr>
              <a:t>(</a:t>
            </a:r>
            <a:r>
              <a:rPr lang="el-GR" sz="2400" b="1" dirty="0" smtClean="0">
                <a:solidFill>
                  <a:srgbClr val="FFC000"/>
                </a:solidFill>
              </a:rPr>
              <a:t>Άρθρο 58</a:t>
            </a:r>
            <a:r>
              <a:rPr lang="en-US" sz="2400" b="1" dirty="0" smtClean="0">
                <a:solidFill>
                  <a:srgbClr val="FFC000"/>
                </a:solidFill>
              </a:rPr>
              <a:t>)</a:t>
            </a:r>
            <a:r>
              <a:rPr lang="el-GR" sz="2000" b="1" dirty="0" smtClean="0">
                <a:solidFill>
                  <a:srgbClr val="FFC000"/>
                </a:solidFill>
              </a:rPr>
              <a:t/>
            </a:r>
            <a:br>
              <a:rPr lang="el-GR" sz="2000" b="1" dirty="0" smtClean="0">
                <a:solidFill>
                  <a:srgbClr val="FFC000"/>
                </a:solidFill>
              </a:rPr>
            </a:b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836613"/>
            <a:ext cx="8064500" cy="5183187"/>
          </a:xfrm>
        </p:spPr>
        <p:txBody>
          <a:bodyPr/>
          <a:lstStyle/>
          <a:p>
            <a:pPr>
              <a:buFont typeface="Wingdings" pitchFamily="2" charset="2"/>
              <a:buChar char="Ø"/>
              <a:defRPr/>
            </a:pPr>
            <a:r>
              <a:rPr lang="el-GR" sz="2400" dirty="0" smtClean="0">
                <a:solidFill>
                  <a:srgbClr val="FFFF00"/>
                </a:solidFill>
              </a:rPr>
              <a:t>Εισάγονται αυξημένες εξουσίες </a:t>
            </a:r>
          </a:p>
          <a:p>
            <a:pPr lvl="3">
              <a:buFontTx/>
              <a:buNone/>
              <a:defRPr/>
            </a:pPr>
            <a:r>
              <a:rPr lang="el-GR" sz="1200" dirty="0" smtClean="0">
                <a:solidFill>
                  <a:srgbClr val="FFFF00"/>
                </a:solidFill>
              </a:rPr>
              <a:t>    </a:t>
            </a:r>
            <a:endParaRPr lang="el-GR" sz="1200" dirty="0" smtClean="0"/>
          </a:p>
          <a:p>
            <a:pPr>
              <a:defRPr/>
            </a:pPr>
            <a:r>
              <a:rPr lang="el-GR" sz="2400" dirty="0" smtClean="0"/>
              <a:t>Εγκρίνει πιστοποιητικά και κριτήρια πιστοποίησης</a:t>
            </a:r>
          </a:p>
          <a:p>
            <a:pPr>
              <a:defRPr/>
            </a:pPr>
            <a:r>
              <a:rPr lang="el-GR" sz="2400" dirty="0" smtClean="0"/>
              <a:t>Προβαίνει σε επανεξέταση των πιστοποιήσεων</a:t>
            </a:r>
          </a:p>
          <a:p>
            <a:pPr>
              <a:defRPr/>
            </a:pPr>
            <a:r>
              <a:rPr lang="el-GR" sz="2400" dirty="0" smtClean="0"/>
              <a:t>Παρέχει διαπίστευση σε φορείς πιστοποίησης</a:t>
            </a:r>
          </a:p>
          <a:p>
            <a:pPr>
              <a:defRPr/>
            </a:pPr>
            <a:r>
              <a:rPr lang="el-GR" sz="2400" dirty="0" smtClean="0"/>
              <a:t>Εκδίδει γνώμες για σχέδια κωδίκων δεοντολογίας και τα εγκρίνει</a:t>
            </a:r>
          </a:p>
          <a:p>
            <a:pPr>
              <a:defRPr/>
            </a:pPr>
            <a:r>
              <a:rPr lang="el-GR" sz="2400" dirty="0" smtClean="0"/>
              <a:t>Εγκρίνει δεσμευτικούς εταιρικούς κανόνες</a:t>
            </a:r>
          </a:p>
          <a:p>
            <a:pPr>
              <a:defRPr/>
            </a:pPr>
            <a:r>
              <a:rPr lang="el-GR" sz="2400" dirty="0" smtClean="0"/>
              <a:t>Εγκρίνει τυποποιημένες ρήτρες</a:t>
            </a:r>
          </a:p>
          <a:p>
            <a:pPr lvl="2">
              <a:buFontTx/>
              <a:buNone/>
              <a:defRPr/>
            </a:pPr>
            <a:endParaRPr lang="el-GR" sz="1600" dirty="0" smtClean="0"/>
          </a:p>
          <a:p>
            <a:pPr>
              <a:buFont typeface="Wingdings" pitchFamily="2" charset="2"/>
              <a:buChar char="Ø"/>
              <a:defRPr/>
            </a:pPr>
            <a:r>
              <a:rPr lang="el-GR" sz="2400" dirty="0" smtClean="0">
                <a:solidFill>
                  <a:srgbClr val="FFFF00"/>
                </a:solidFill>
              </a:rPr>
              <a:t>Επιβάλλει αυξημένα διοικητικά πρόστιμα (Άρθρο 83)</a:t>
            </a:r>
          </a:p>
          <a:p>
            <a:pPr>
              <a:buFontTx/>
              <a:buNone/>
              <a:defRPr/>
            </a:pPr>
            <a:r>
              <a:rPr lang="el-GR" sz="2400" dirty="0" smtClean="0"/>
              <a:t>    </a:t>
            </a:r>
          </a:p>
          <a:p>
            <a:pPr lvl="1">
              <a:buFont typeface="Wingdings" pitchFamily="2" charset="2"/>
              <a:buChar char="v"/>
              <a:defRPr/>
            </a:pPr>
            <a:endParaRPr lang="el-GR" sz="1800" dirty="0" smtClean="0">
              <a:ea typeface="+mn-ea"/>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43</a:t>
            </a:fld>
            <a:endParaRPr lang="el-G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68313" y="115888"/>
            <a:ext cx="8207375" cy="4392612"/>
          </a:xfrm>
        </p:spPr>
        <p:txBody>
          <a:bodyPr/>
          <a:lstStyle/>
          <a:p>
            <a:pPr>
              <a:defRPr/>
            </a:pPr>
            <a:r>
              <a:rPr lang="el-GR" sz="2800" b="1" dirty="0" smtClean="0">
                <a:cs typeface="Tahoma" pitchFamily="34" charset="0"/>
              </a:rPr>
              <a:t/>
            </a:r>
            <a:br>
              <a:rPr lang="el-GR" sz="2800" b="1" dirty="0" smtClean="0">
                <a:cs typeface="Tahoma" pitchFamily="34" charset="0"/>
              </a:rPr>
            </a:br>
            <a:r>
              <a:rPr lang="el-GR" sz="2800" b="1" dirty="0" smtClean="0">
                <a:cs typeface="Tahoma" pitchFamily="34" charset="0"/>
              </a:rPr>
              <a:t/>
            </a:r>
            <a:br>
              <a:rPr lang="el-GR" sz="2800" b="1" dirty="0" smtClean="0">
                <a:cs typeface="Tahoma" pitchFamily="34" charset="0"/>
              </a:rPr>
            </a:br>
            <a:r>
              <a:rPr lang="el-GR" sz="2800" b="1" dirty="0" smtClean="0">
                <a:cs typeface="Tahoma" pitchFamily="34" charset="0"/>
              </a:rPr>
              <a:t>Άλλα σημαντικά θέματα και ορθές πρακτικές</a:t>
            </a:r>
            <a:br>
              <a:rPr lang="el-GR" sz="2800" b="1" dirty="0" smtClean="0">
                <a:cs typeface="Tahoma" pitchFamily="34" charset="0"/>
              </a:rPr>
            </a:br>
            <a:endParaRPr lang="el-GR" sz="2800" dirty="0" smtClean="0">
              <a:solidFill>
                <a:srgbClr val="FFC000"/>
              </a:solidFill>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4E1AAD6-D4BC-4716-AECF-246D55F70B8C}" type="slidenum">
              <a:rPr lang="en-GB" altLang="en-US" sz="1400" smtClean="0">
                <a:latin typeface="Arial" charset="0"/>
              </a:rPr>
              <a:pPr>
                <a:spcBef>
                  <a:spcPct val="0"/>
                </a:spcBef>
                <a:buClrTx/>
                <a:buSzTx/>
                <a:buFontTx/>
                <a:buNone/>
                <a:defRPr/>
              </a:pPr>
              <a:t>44</a:t>
            </a:fld>
            <a:endParaRPr lang="en-GB" altLang="en-US" sz="1400" smtClean="0">
              <a:latin typeface="Arial" charset="0"/>
            </a:endParaRPr>
          </a:p>
        </p:txBody>
      </p:sp>
    </p:spTree>
    <p:extLst>
      <p:ext uri="{BB962C8B-B14F-4D97-AF65-F5344CB8AC3E}">
        <p14:creationId xmlns:p14="http://schemas.microsoft.com/office/powerpoint/2010/main" val="17621440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362950" cy="833438"/>
          </a:xfrm>
        </p:spPr>
        <p:txBody>
          <a:bodyPr/>
          <a:lstStyle/>
          <a:p>
            <a:pPr algn="ctr">
              <a:defRPr/>
            </a:pPr>
            <a:r>
              <a:rPr lang="el-GR" sz="2800" b="1" dirty="0" smtClean="0">
                <a:solidFill>
                  <a:srgbClr val="FFC000"/>
                </a:solidFill>
              </a:rPr>
              <a:t>Ηχογράφηση τηλεφωνικών συνδιαλέξεων </a:t>
            </a:r>
            <a:endParaRPr lang="el-GR" sz="2800" b="1" dirty="0">
              <a:solidFill>
                <a:srgbClr val="FFC000"/>
              </a:solidFill>
            </a:endParaRPr>
          </a:p>
        </p:txBody>
      </p:sp>
      <p:sp>
        <p:nvSpPr>
          <p:cNvPr id="3" name="Content Placeholder 2"/>
          <p:cNvSpPr>
            <a:spLocks noGrp="1"/>
          </p:cNvSpPr>
          <p:nvPr>
            <p:ph idx="1"/>
          </p:nvPr>
        </p:nvSpPr>
        <p:spPr>
          <a:xfrm>
            <a:off x="457200" y="1196975"/>
            <a:ext cx="8362950" cy="5040313"/>
          </a:xfrm>
        </p:spPr>
        <p:txBody>
          <a:bodyPr/>
          <a:lstStyle/>
          <a:p>
            <a:pPr marL="0" indent="0">
              <a:buFontTx/>
              <a:buNone/>
              <a:defRPr/>
            </a:pPr>
            <a:r>
              <a:rPr lang="el-GR" sz="2400" dirty="0" smtClean="0">
                <a:latin typeface="+mj-lt"/>
              </a:rPr>
              <a:t>Ισχύουν οι διατάξεις για το Απόρρητο </a:t>
            </a:r>
            <a:r>
              <a:rPr lang="el-GR" sz="2400" dirty="0">
                <a:latin typeface="+mj-lt"/>
              </a:rPr>
              <a:t>των </a:t>
            </a:r>
            <a:r>
              <a:rPr lang="el-GR" sz="2400" dirty="0" smtClean="0">
                <a:latin typeface="+mj-lt"/>
              </a:rPr>
              <a:t>επικοινωνιών (άρθρο 99</a:t>
            </a:r>
            <a:r>
              <a:rPr lang="el-GR" sz="2400" dirty="0">
                <a:latin typeface="+mj-lt"/>
              </a:rPr>
              <a:t>) του Νόμου 112(Ι)/2004 </a:t>
            </a:r>
            <a:endParaRPr lang="el-GR" sz="2400" dirty="0" smtClean="0">
              <a:latin typeface="+mj-lt"/>
            </a:endParaRPr>
          </a:p>
          <a:p>
            <a:pPr>
              <a:buFontTx/>
              <a:buNone/>
              <a:defRPr/>
            </a:pPr>
            <a:r>
              <a:rPr lang="el-GR" sz="2400" b="1" u="sng" dirty="0" smtClean="0">
                <a:latin typeface="+mj-lt"/>
              </a:rPr>
              <a:t>Παρέμβαση στις επικοινωνίες επιτρεπτή αν:</a:t>
            </a:r>
            <a:endParaRPr lang="en-US" sz="2400" b="1" u="sng" dirty="0" smtClean="0">
              <a:latin typeface="+mj-lt"/>
            </a:endParaRPr>
          </a:p>
          <a:p>
            <a:pPr>
              <a:buFontTx/>
              <a:buNone/>
              <a:defRPr/>
            </a:pPr>
            <a:endParaRPr lang="el-GR" sz="1000" dirty="0" smtClean="0">
              <a:latin typeface="+mj-lt"/>
            </a:endParaRPr>
          </a:p>
          <a:p>
            <a:pPr>
              <a:defRPr/>
            </a:pPr>
            <a:r>
              <a:rPr lang="el-GR" sz="2400" dirty="0" smtClean="0">
                <a:latin typeface="+mj-lt"/>
              </a:rPr>
              <a:t>εξασφαλίζεται η συγκατάθεση των επικοινωνούντων ή</a:t>
            </a:r>
          </a:p>
          <a:p>
            <a:pPr>
              <a:defRPr/>
            </a:pPr>
            <a:r>
              <a:rPr lang="el-GR" sz="2400" dirty="0" smtClean="0">
                <a:latin typeface="+mj-lt"/>
              </a:rPr>
              <a:t>προβλέπεται από νομοθεσία (πρωτογενή /δευτερογενή) και με άδεια του Δικαστηρίου ή </a:t>
            </a:r>
          </a:p>
          <a:p>
            <a:pPr>
              <a:defRPr/>
            </a:pPr>
            <a:r>
              <a:rPr lang="el-GR" sz="2400" dirty="0" smtClean="0">
                <a:latin typeface="+mj-lt"/>
              </a:rPr>
              <a:t>αν πρόκειται για νόμιμη επαγγελματική πρακτική επιτρέπεται η καταγραφή </a:t>
            </a:r>
            <a:r>
              <a:rPr lang="el-GR" sz="2400" dirty="0">
                <a:latin typeface="+mj-lt"/>
              </a:rPr>
              <a:t>συνδιαλέξεων </a:t>
            </a:r>
            <a:r>
              <a:rPr lang="el-GR" sz="2400" dirty="0" smtClean="0">
                <a:latin typeface="+mj-lt"/>
              </a:rPr>
              <a:t>με </a:t>
            </a:r>
            <a:r>
              <a:rPr lang="el-GR" sz="2400" dirty="0">
                <a:latin typeface="+mj-lt"/>
              </a:rPr>
              <a:t>σκοπό την εξασφάλιση αποδεικτικών στοιχείων κάποιας εμπορικής συναλλαγής και/ή οποιασδήποτε </a:t>
            </a:r>
            <a:r>
              <a:rPr lang="el-GR" sz="2400" dirty="0" smtClean="0">
                <a:latin typeface="+mj-lt"/>
              </a:rPr>
              <a:t>άλλης </a:t>
            </a:r>
            <a:r>
              <a:rPr lang="el-GR" sz="2400" dirty="0">
                <a:latin typeface="+mj-lt"/>
              </a:rPr>
              <a:t>επικοινωνίας επαγγελματικού </a:t>
            </a:r>
            <a:r>
              <a:rPr lang="el-GR" sz="2400" dirty="0" smtClean="0">
                <a:latin typeface="+mj-lt"/>
              </a:rPr>
              <a:t>χαρακτήρα</a:t>
            </a:r>
          </a:p>
          <a:p>
            <a:pPr>
              <a:buFont typeface="Wingdings" pitchFamily="2" charset="2"/>
              <a:buChar char="Ø"/>
              <a:defRPr/>
            </a:pPr>
            <a:endParaRPr lang="el-GR" sz="2800" dirty="0">
              <a:latin typeface="+mj-lt"/>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72217C4-51BD-4CCA-B89A-972DAE978B99}" type="slidenum">
              <a:rPr lang="el-GR" altLang="en-US" sz="1400" smtClean="0">
                <a:latin typeface="Arial" charset="0"/>
              </a:rPr>
              <a:pPr>
                <a:spcBef>
                  <a:spcPct val="0"/>
                </a:spcBef>
                <a:buClrTx/>
                <a:buSzTx/>
                <a:buFontTx/>
                <a:buNone/>
                <a:defRPr/>
              </a:pPr>
              <a:t>45</a:t>
            </a:fld>
            <a:endParaRPr lang="el-GR" altLang="en-US" sz="1400" smtClean="0">
              <a:latin typeface="Arial" charset="0"/>
            </a:endParaRPr>
          </a:p>
        </p:txBody>
      </p:sp>
    </p:spTree>
    <p:extLst>
      <p:ext uri="{BB962C8B-B14F-4D97-AF65-F5344CB8AC3E}">
        <p14:creationId xmlns:p14="http://schemas.microsoft.com/office/powerpoint/2010/main" val="40265293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620713"/>
            <a:ext cx="8569325" cy="5545137"/>
          </a:xfrm>
        </p:spPr>
        <p:txBody>
          <a:bodyPr/>
          <a:lstStyle/>
          <a:p>
            <a:pPr marL="174625" indent="-174625">
              <a:buClr>
                <a:srgbClr val="FFCC00"/>
              </a:buClr>
              <a:buFontTx/>
              <a:buNone/>
              <a:defRPr/>
            </a:pPr>
            <a:r>
              <a:rPr lang="el-GR" dirty="0" smtClean="0">
                <a:latin typeface="+mj-lt"/>
              </a:rPr>
              <a:t> </a:t>
            </a:r>
            <a:r>
              <a:rPr lang="el-GR" sz="2400" dirty="0" smtClean="0">
                <a:latin typeface="+mj-lt"/>
              </a:rPr>
              <a:t>Ισχύουν και οι διατάξεις του Νόμου 138(Ι)/2001, δυνάμει των οποίων:</a:t>
            </a:r>
            <a:r>
              <a:rPr lang="el-GR" sz="2400" dirty="0" smtClean="0">
                <a:solidFill>
                  <a:srgbClr val="FFFFFF"/>
                </a:solidFill>
              </a:rPr>
              <a:t> </a:t>
            </a:r>
            <a:endParaRPr lang="el-GR" sz="2400" dirty="0">
              <a:solidFill>
                <a:srgbClr val="FFFFFF"/>
              </a:solidFill>
            </a:endParaRPr>
          </a:p>
          <a:p>
            <a:pPr marL="538163" indent="-363538">
              <a:buClr>
                <a:srgbClr val="FFCC00"/>
              </a:buClr>
              <a:buFont typeface="Wingdings" pitchFamily="2" charset="2"/>
              <a:buChar char="Ø"/>
              <a:defRPr/>
            </a:pPr>
            <a:r>
              <a:rPr lang="el-GR" sz="2400" dirty="0" smtClean="0">
                <a:solidFill>
                  <a:srgbClr val="FFFFFF"/>
                </a:solidFill>
              </a:rPr>
              <a:t>προτού </a:t>
            </a:r>
            <a:r>
              <a:rPr lang="el-GR" sz="2400" dirty="0">
                <a:solidFill>
                  <a:srgbClr val="FFFFFF"/>
                </a:solidFill>
              </a:rPr>
              <a:t>αρχίσει η τηλεφωνική συνομιλία, υπάρχει προειδοποιητική σήμανση ότι η συνομιλία ηχογραφείται,</a:t>
            </a:r>
          </a:p>
          <a:p>
            <a:pPr marL="538163" indent="-363538">
              <a:buClr>
                <a:srgbClr val="FFCC00"/>
              </a:buClr>
              <a:buFont typeface="Wingdings" pitchFamily="2" charset="2"/>
              <a:buChar char="Ø"/>
              <a:defRPr/>
            </a:pPr>
            <a:r>
              <a:rPr lang="el-GR" sz="2400" dirty="0" smtClean="0">
                <a:solidFill>
                  <a:srgbClr val="FFFFFF"/>
                </a:solidFill>
              </a:rPr>
              <a:t>στο </a:t>
            </a:r>
            <a:r>
              <a:rPr lang="el-GR" sz="2400" dirty="0">
                <a:solidFill>
                  <a:srgbClr val="FFFFFF"/>
                </a:solidFill>
              </a:rPr>
              <a:t>περιεχόμενο της προειδοποιητικής σήμανσης, να αναφέρονται τα ακόλουθα</a:t>
            </a:r>
            <a:r>
              <a:rPr lang="el-GR" sz="2400" dirty="0" smtClean="0">
                <a:solidFill>
                  <a:srgbClr val="FFFFFF"/>
                </a:solidFill>
              </a:rPr>
              <a:t>:</a:t>
            </a:r>
          </a:p>
          <a:p>
            <a:pPr marL="174625" indent="0">
              <a:buClr>
                <a:srgbClr val="FFCC00"/>
              </a:buClr>
              <a:buFontTx/>
              <a:buNone/>
              <a:defRPr/>
            </a:pPr>
            <a:endParaRPr lang="el-GR" sz="1000" dirty="0">
              <a:solidFill>
                <a:srgbClr val="FFFFFF"/>
              </a:solidFill>
            </a:endParaRPr>
          </a:p>
          <a:p>
            <a:pPr marL="538163" indent="0">
              <a:buClr>
                <a:srgbClr val="FFCC00"/>
              </a:buClr>
              <a:defRPr/>
            </a:pPr>
            <a:r>
              <a:rPr lang="el-GR" sz="2400" dirty="0" smtClean="0">
                <a:solidFill>
                  <a:srgbClr val="FFFFFF"/>
                </a:solidFill>
              </a:rPr>
              <a:t> η </a:t>
            </a:r>
            <a:r>
              <a:rPr lang="el-GR" sz="2400" dirty="0">
                <a:solidFill>
                  <a:srgbClr val="FFFFFF"/>
                </a:solidFill>
              </a:rPr>
              <a:t>ταυτότητα του </a:t>
            </a:r>
            <a:r>
              <a:rPr lang="el-GR" sz="2400" dirty="0" smtClean="0">
                <a:solidFill>
                  <a:srgbClr val="FFFFFF"/>
                </a:solidFill>
              </a:rPr>
              <a:t>υπεύθυνου επεξεργασίας,</a:t>
            </a:r>
            <a:endParaRPr lang="el-GR" sz="2400" dirty="0">
              <a:solidFill>
                <a:srgbClr val="FFFFFF"/>
              </a:solidFill>
            </a:endParaRPr>
          </a:p>
          <a:p>
            <a:pPr marL="538163" indent="0">
              <a:buClr>
                <a:srgbClr val="FFCC00"/>
              </a:buClr>
              <a:defRPr/>
            </a:pPr>
            <a:r>
              <a:rPr lang="el-GR" sz="2400" dirty="0" smtClean="0">
                <a:solidFill>
                  <a:srgbClr val="FFFFFF"/>
                </a:solidFill>
              </a:rPr>
              <a:t> ο </a:t>
            </a:r>
            <a:r>
              <a:rPr lang="el-GR" sz="2400" dirty="0">
                <a:solidFill>
                  <a:srgbClr val="FFFFFF"/>
                </a:solidFill>
              </a:rPr>
              <a:t>σκοπός της ηχογράφησης,</a:t>
            </a:r>
          </a:p>
          <a:p>
            <a:pPr marL="801688" indent="-263525">
              <a:buClr>
                <a:srgbClr val="FFCC00"/>
              </a:buClr>
              <a:defRPr/>
            </a:pPr>
            <a:r>
              <a:rPr lang="el-GR" sz="2400" dirty="0" smtClean="0">
                <a:solidFill>
                  <a:srgbClr val="FFFFFF"/>
                </a:solidFill>
              </a:rPr>
              <a:t>εάν </a:t>
            </a:r>
            <a:r>
              <a:rPr lang="el-GR" sz="2400" dirty="0">
                <a:solidFill>
                  <a:srgbClr val="FFFFFF"/>
                </a:solidFill>
              </a:rPr>
              <a:t>η ηχογραφημένη συνομιλία θα κοινοποιηθεί σε τρίτους και ότι</a:t>
            </a:r>
          </a:p>
          <a:p>
            <a:pPr marL="801688" indent="-263525">
              <a:buClr>
                <a:srgbClr val="FFCC00"/>
              </a:buClr>
              <a:defRPr/>
            </a:pPr>
            <a:r>
              <a:rPr lang="el-GR" sz="2400" dirty="0" smtClean="0">
                <a:solidFill>
                  <a:srgbClr val="FFFFFF"/>
                </a:solidFill>
              </a:rPr>
              <a:t>το </a:t>
            </a:r>
            <a:r>
              <a:rPr lang="el-GR" sz="2400" dirty="0">
                <a:solidFill>
                  <a:srgbClr val="FFFFFF"/>
                </a:solidFill>
              </a:rPr>
              <a:t>φυσικό πρόσωπο μπορεί να έχει πρόσβαση στο περιεχόμενο της ηχογραφημένης τηλεφωνικής </a:t>
            </a:r>
            <a:r>
              <a:rPr lang="el-GR" sz="2400" dirty="0" smtClean="0">
                <a:solidFill>
                  <a:srgbClr val="FFFFFF"/>
                </a:solidFill>
              </a:rPr>
              <a:t>συνομιλίας</a:t>
            </a:r>
          </a:p>
          <a:p>
            <a:pPr>
              <a:buClr>
                <a:srgbClr val="FFCC00"/>
              </a:buClr>
              <a:defRPr/>
            </a:pPr>
            <a:endParaRPr lang="el-GR" sz="2400" dirty="0">
              <a:solidFill>
                <a:srgbClr val="FFFFFF"/>
              </a:solidFill>
            </a:endParaRPr>
          </a:p>
          <a:p>
            <a:pPr>
              <a:buFontTx/>
              <a:buNone/>
              <a:defRPr/>
            </a:pPr>
            <a:r>
              <a:rPr lang="el-GR" dirty="0" smtClean="0">
                <a:latin typeface="+mj-lt"/>
              </a:rPr>
              <a:t>  </a:t>
            </a:r>
            <a:endParaRPr lang="en-US" dirty="0" smtClean="0">
              <a:latin typeface="+mj-lt"/>
            </a:endParaRPr>
          </a:p>
          <a:p>
            <a:pPr>
              <a:buFontTx/>
              <a:buNone/>
              <a:defRPr/>
            </a:pPr>
            <a:endParaRPr lang="en-US" sz="2400" dirty="0">
              <a:latin typeface="+mj-lt"/>
            </a:endParaRPr>
          </a:p>
          <a:p>
            <a:pPr>
              <a:buFontTx/>
              <a:buNone/>
              <a:defRPr/>
            </a:pPr>
            <a:endParaRPr lang="en-US" sz="2400" dirty="0" smtClean="0">
              <a:latin typeface="+mj-lt"/>
            </a:endParaRPr>
          </a:p>
          <a:p>
            <a:pPr>
              <a:buFontTx/>
              <a:buNone/>
              <a:defRPr/>
            </a:pPr>
            <a:endParaRPr lang="el-GR" sz="2400" dirty="0">
              <a:latin typeface="+mj-lt"/>
            </a:endParaRPr>
          </a:p>
          <a:p>
            <a:pPr>
              <a:buFontTx/>
              <a:buNone/>
              <a:defRPr/>
            </a:pPr>
            <a:endParaRPr lang="el-GR" sz="2800" dirty="0">
              <a:latin typeface="+mj-lt"/>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A2288EC-E93E-4EE4-82FD-F83DC36C6B0E}" type="slidenum">
              <a:rPr lang="el-GR" altLang="en-US" sz="1400" smtClean="0">
                <a:latin typeface="Arial" charset="0"/>
              </a:rPr>
              <a:pPr>
                <a:spcBef>
                  <a:spcPct val="0"/>
                </a:spcBef>
                <a:buClrTx/>
                <a:buSzTx/>
                <a:buFontTx/>
                <a:buNone/>
                <a:defRPr/>
              </a:pPr>
              <a:t>46</a:t>
            </a:fld>
            <a:endParaRPr lang="el-GR" altLang="en-US" sz="1400" smtClean="0">
              <a:latin typeface="Arial" charset="0"/>
            </a:endParaRPr>
          </a:p>
        </p:txBody>
      </p:sp>
    </p:spTree>
    <p:extLst>
      <p:ext uri="{BB962C8B-B14F-4D97-AF65-F5344CB8AC3E}">
        <p14:creationId xmlns:p14="http://schemas.microsoft.com/office/powerpoint/2010/main" val="9551917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15888"/>
            <a:ext cx="8208963" cy="1125537"/>
          </a:xfrm>
        </p:spPr>
        <p:txBody>
          <a:bodyPr/>
          <a:lstStyle/>
          <a:p>
            <a:pPr>
              <a:defRPr/>
            </a:pPr>
            <a:r>
              <a:rPr lang="el-GR" sz="2400" b="1" dirty="0" smtClean="0">
                <a:solidFill>
                  <a:srgbClr val="FFC000"/>
                </a:solidFill>
                <a:cs typeface="Tahoma" pitchFamily="34" charset="0"/>
              </a:rPr>
              <a:t>Εγκατάσταση Κλειστού Κυκλώματος </a:t>
            </a:r>
            <a:r>
              <a:rPr lang="el-GR" sz="2400" b="1" dirty="0" err="1" smtClean="0">
                <a:solidFill>
                  <a:srgbClr val="FFC000"/>
                </a:solidFill>
                <a:cs typeface="Tahoma" pitchFamily="34" charset="0"/>
              </a:rPr>
              <a:t>Βιντεοπαρακολούθησης</a:t>
            </a:r>
            <a:r>
              <a:rPr lang="el-GR" sz="2400" b="1" dirty="0" smtClean="0">
                <a:solidFill>
                  <a:srgbClr val="FFC000"/>
                </a:solidFill>
                <a:cs typeface="Tahoma" pitchFamily="34" charset="0"/>
              </a:rPr>
              <a:t> (ΚΚΒΠ) στο χώρο εργασίας</a:t>
            </a:r>
            <a:endParaRPr lang="el-GR" sz="2400" dirty="0">
              <a:solidFill>
                <a:srgbClr val="FFC000"/>
              </a:solidFill>
            </a:endParaRPr>
          </a:p>
        </p:txBody>
      </p:sp>
      <p:sp>
        <p:nvSpPr>
          <p:cNvPr id="3" name="Content Placeholder 2"/>
          <p:cNvSpPr>
            <a:spLocks noGrp="1"/>
          </p:cNvSpPr>
          <p:nvPr>
            <p:ph idx="1"/>
          </p:nvPr>
        </p:nvSpPr>
        <p:spPr>
          <a:xfrm>
            <a:off x="250825" y="1268413"/>
            <a:ext cx="8642350" cy="5184775"/>
          </a:xfrm>
        </p:spPr>
        <p:txBody>
          <a:bodyPr/>
          <a:lstStyle/>
          <a:p>
            <a:pPr marL="363538" indent="-363538">
              <a:buFont typeface="Wingdings" pitchFamily="2" charset="2"/>
              <a:buChar char="Ø"/>
              <a:defRPr/>
            </a:pPr>
            <a:r>
              <a:rPr lang="el-GR" sz="2200" dirty="0" smtClean="0">
                <a:cs typeface="Tahoma" pitchFamily="34" charset="0"/>
              </a:rPr>
              <a:t>Επιτρέπεται μόνο αν δεν υπάρχει λιγότερο παρεμβατικός τρόπος για την πραγματοποίηση του σκοπού π.χ. για προστασία του χώρου από διαρρήξεις και κλοπές. </a:t>
            </a:r>
          </a:p>
          <a:p>
            <a:pPr>
              <a:buFont typeface="Wingdings" pitchFamily="2" charset="2"/>
              <a:buChar char="Ø"/>
              <a:defRPr/>
            </a:pPr>
            <a:r>
              <a:rPr lang="el-GR" sz="2200" dirty="0" smtClean="0">
                <a:cs typeface="Tahoma" pitchFamily="34" charset="0"/>
              </a:rPr>
              <a:t>Επιτρέπεται η εγκατάσταση και λειτουργία κάμερας στις εισόδους/ εξόδους /για τον έλεγχο των ταμείων / των </a:t>
            </a:r>
            <a:r>
              <a:rPr lang="en-US" sz="2200" dirty="0" smtClean="0">
                <a:cs typeface="Tahoma" pitchFamily="34" charset="0"/>
              </a:rPr>
              <a:t>ATM</a:t>
            </a:r>
            <a:r>
              <a:rPr lang="el-GR" sz="2200" dirty="0" smtClean="0">
                <a:cs typeface="Tahoma" pitchFamily="34" charset="0"/>
              </a:rPr>
              <a:t> / δωμάτια εξοπλισμού / έλεγχο θυρίδων / χώρων στάθμευσης / έξω από ανελκυστήρα μόνο για έλεγχο διερχομένων κλπ</a:t>
            </a:r>
          </a:p>
          <a:p>
            <a:pPr>
              <a:buFont typeface="Wingdings" pitchFamily="2" charset="2"/>
              <a:buChar char="Ø"/>
              <a:defRPr/>
            </a:pPr>
            <a:r>
              <a:rPr lang="el-GR" sz="2200" dirty="0" smtClean="0">
                <a:cs typeface="Tahoma" pitchFamily="34" charset="0"/>
              </a:rPr>
              <a:t>Απαραίτητη η σήμανση με ευδιάκριτα γράμματα για ενημέρωση των πελατών </a:t>
            </a:r>
            <a:r>
              <a:rPr lang="el-GR" sz="2200" b="1" u="sng" dirty="0" smtClean="0">
                <a:cs typeface="Tahoma" pitchFamily="34" charset="0"/>
              </a:rPr>
              <a:t>πριν</a:t>
            </a:r>
            <a:r>
              <a:rPr lang="el-GR" sz="2200" dirty="0" smtClean="0">
                <a:cs typeface="Tahoma" pitchFamily="34" charset="0"/>
              </a:rPr>
              <a:t> από την είσοδό τους στην εταιρεία</a:t>
            </a:r>
          </a:p>
          <a:p>
            <a:pPr>
              <a:buFont typeface="Wingdings" pitchFamily="2" charset="2"/>
              <a:buChar char="Ø"/>
              <a:defRPr/>
            </a:pPr>
            <a:r>
              <a:rPr lang="el-GR" sz="2200" dirty="0" smtClean="0">
                <a:cs typeface="Tahoma" pitchFamily="34" charset="0"/>
              </a:rPr>
              <a:t>Οι υπάλληλοι ενημερώνονται μέσω εγκυκλίου </a:t>
            </a:r>
          </a:p>
          <a:p>
            <a:pPr>
              <a:buFont typeface="Wingdings" pitchFamily="2" charset="2"/>
              <a:buChar char="Ø"/>
              <a:defRPr/>
            </a:pPr>
            <a:r>
              <a:rPr lang="el-GR" sz="2200" dirty="0" smtClean="0">
                <a:cs typeface="Tahoma" pitchFamily="34" charset="0"/>
              </a:rPr>
              <a:t>Δεν επιτρέπεται η μυστική παρακολούθηση </a:t>
            </a:r>
          </a:p>
          <a:p>
            <a:pPr>
              <a:buFontTx/>
              <a:buNone/>
              <a:defRPr/>
            </a:pPr>
            <a:endParaRPr lang="el-GR" sz="2000" dirty="0">
              <a:latin typeface="+mj-lt"/>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7E45847-2A62-44B2-B03B-D9FC9EEBBB97}" type="slidenum">
              <a:rPr lang="el-GR" altLang="en-US" sz="1400" smtClean="0">
                <a:latin typeface="Arial" charset="0"/>
              </a:rPr>
              <a:pPr>
                <a:spcBef>
                  <a:spcPct val="0"/>
                </a:spcBef>
                <a:buClrTx/>
                <a:buSzTx/>
                <a:buFontTx/>
                <a:buNone/>
                <a:defRPr/>
              </a:pPr>
              <a:t>47</a:t>
            </a:fld>
            <a:endParaRPr lang="el-GR" altLang="en-US" sz="1400" smtClean="0">
              <a:latin typeface="Arial" charset="0"/>
            </a:endParaRPr>
          </a:p>
        </p:txBody>
      </p:sp>
    </p:spTree>
    <p:extLst>
      <p:ext uri="{BB962C8B-B14F-4D97-AF65-F5344CB8AC3E}">
        <p14:creationId xmlns:p14="http://schemas.microsoft.com/office/powerpoint/2010/main" val="8195157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5175"/>
            <a:ext cx="8229600" cy="5254625"/>
          </a:xfrm>
        </p:spPr>
        <p:txBody>
          <a:bodyPr/>
          <a:lstStyle/>
          <a:p>
            <a:pPr>
              <a:buFont typeface="Wingdings" pitchFamily="2" charset="2"/>
              <a:buChar char="Ø"/>
              <a:defRPr/>
            </a:pPr>
            <a:r>
              <a:rPr lang="el-GR" sz="2400" b="1" dirty="0" smtClean="0">
                <a:cs typeface="Tahoma" pitchFamily="34" charset="0"/>
              </a:rPr>
              <a:t>Δεν επιτρέπεται η εγκατάσταση ΚΚΒΠ σε: </a:t>
            </a:r>
          </a:p>
          <a:p>
            <a:pPr marL="0" indent="0">
              <a:buFontTx/>
              <a:buNone/>
              <a:defRPr/>
            </a:pPr>
            <a:r>
              <a:rPr lang="en-US" sz="1000" b="1" dirty="0" smtClean="0">
                <a:cs typeface="Tahoma" pitchFamily="34" charset="0"/>
              </a:rPr>
              <a:t> </a:t>
            </a:r>
          </a:p>
          <a:p>
            <a:pPr indent="20638">
              <a:buFont typeface="Arial" pitchFamily="34" charset="0"/>
              <a:buChar char="•"/>
              <a:defRPr/>
            </a:pPr>
            <a:r>
              <a:rPr lang="el-GR" sz="2400" dirty="0" smtClean="0">
                <a:cs typeface="Tahoma" pitchFamily="34" charset="0"/>
              </a:rPr>
              <a:t> διαδρόμους</a:t>
            </a:r>
            <a:endParaRPr lang="en-US" sz="2400" dirty="0" smtClean="0">
              <a:cs typeface="Tahoma" pitchFamily="34" charset="0"/>
            </a:endParaRPr>
          </a:p>
          <a:p>
            <a:pPr indent="20638">
              <a:buFont typeface="Arial" pitchFamily="34" charset="0"/>
              <a:buChar char="•"/>
              <a:defRPr/>
            </a:pPr>
            <a:r>
              <a:rPr lang="el-GR" sz="2400" dirty="0" smtClean="0">
                <a:cs typeface="Tahoma" pitchFamily="34" charset="0"/>
              </a:rPr>
              <a:t> μέσα στο ασανσέρ</a:t>
            </a:r>
          </a:p>
          <a:p>
            <a:pPr indent="20638">
              <a:buFont typeface="Arial" pitchFamily="34" charset="0"/>
              <a:buChar char="•"/>
              <a:defRPr/>
            </a:pPr>
            <a:r>
              <a:rPr lang="el-GR" sz="2400" dirty="0" smtClean="0">
                <a:cs typeface="Tahoma" pitchFamily="34" charset="0"/>
              </a:rPr>
              <a:t> χώρο αναμονής</a:t>
            </a:r>
          </a:p>
          <a:p>
            <a:pPr indent="20638">
              <a:buFont typeface="Arial" pitchFamily="34" charset="0"/>
              <a:buChar char="•"/>
              <a:defRPr/>
            </a:pPr>
            <a:r>
              <a:rPr lang="el-GR" sz="2400" dirty="0" smtClean="0">
                <a:cs typeface="Tahoma" pitchFamily="34" charset="0"/>
              </a:rPr>
              <a:t> τουαλέτες</a:t>
            </a:r>
            <a:endParaRPr lang="en-US" sz="2400" dirty="0" smtClean="0">
              <a:cs typeface="Tahoma" pitchFamily="34" charset="0"/>
            </a:endParaRPr>
          </a:p>
          <a:p>
            <a:pPr marL="538163" indent="-174625">
              <a:buFont typeface="Arial" pitchFamily="34" charset="0"/>
              <a:buChar char="•"/>
              <a:defRPr/>
            </a:pPr>
            <a:r>
              <a:rPr lang="el-GR" sz="2400" dirty="0" smtClean="0">
                <a:cs typeface="Tahoma" pitchFamily="34" charset="0"/>
              </a:rPr>
              <a:t>σε γραφεία όπου </a:t>
            </a:r>
            <a:r>
              <a:rPr lang="el-GR" sz="2400" dirty="0">
                <a:cs typeface="Tahoma" pitchFamily="34" charset="0"/>
              </a:rPr>
              <a:t>απασχολείται  ένας ή μικρός αριθμός υπαλλήλων </a:t>
            </a:r>
            <a:r>
              <a:rPr lang="el-GR" sz="2400" i="1" dirty="0" smtClean="0">
                <a:cs typeface="Tahoma" pitchFamily="34" charset="0"/>
              </a:rPr>
              <a:t>(Υπάρχουν σχετικές Αποφάσεις Επιτρόπου για απεγκατάσταση των καμερών ή λειτουργία τους κατά τις μη εργάσιμες ώρες)</a:t>
            </a:r>
          </a:p>
          <a:p>
            <a:pPr indent="20638">
              <a:buFont typeface="Arial" pitchFamily="34" charset="0"/>
              <a:buChar char="•"/>
              <a:defRPr/>
            </a:pPr>
            <a:r>
              <a:rPr lang="el-GR" sz="2400" dirty="0" smtClean="0">
                <a:cs typeface="Tahoma" pitchFamily="34" charset="0"/>
              </a:rPr>
              <a:t> καφετέρια </a:t>
            </a:r>
          </a:p>
          <a:p>
            <a:pPr marL="0" indent="0">
              <a:buFontTx/>
              <a:buNone/>
              <a:defRPr/>
            </a:pPr>
            <a:endParaRPr lang="el-GR" sz="2000" dirty="0">
              <a:latin typeface="+mj-lt"/>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D4EB42C-E35F-44E1-A17F-8ED64B9006D4}" type="slidenum">
              <a:rPr lang="el-GR" altLang="en-US" sz="1400" smtClean="0">
                <a:latin typeface="Arial" charset="0"/>
              </a:rPr>
              <a:pPr>
                <a:spcBef>
                  <a:spcPct val="0"/>
                </a:spcBef>
                <a:buClrTx/>
                <a:buSzTx/>
                <a:buFontTx/>
                <a:buNone/>
                <a:defRPr/>
              </a:pPr>
              <a:t>48</a:t>
            </a:fld>
            <a:endParaRPr lang="el-GR" altLang="en-US" sz="1400" smtClean="0">
              <a:latin typeface="Arial" charset="0"/>
            </a:endParaRPr>
          </a:p>
        </p:txBody>
      </p:sp>
    </p:spTree>
    <p:extLst>
      <p:ext uri="{BB962C8B-B14F-4D97-AF65-F5344CB8AC3E}">
        <p14:creationId xmlns:p14="http://schemas.microsoft.com/office/powerpoint/2010/main" val="35931473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813"/>
            <a:ext cx="8507413" cy="6048375"/>
          </a:xfrm>
        </p:spPr>
        <p:txBody>
          <a:bodyPr/>
          <a:lstStyle/>
          <a:p>
            <a:pPr>
              <a:buFont typeface="Wingdings" pitchFamily="2" charset="2"/>
              <a:buChar char="Ø"/>
              <a:defRPr/>
            </a:pPr>
            <a:r>
              <a:rPr lang="el-GR" sz="2400" dirty="0" smtClean="0">
                <a:cs typeface="Tahoma" pitchFamily="34" charset="0"/>
              </a:rPr>
              <a:t>Δεν επιτρέπεται να ελέγχεται η προσωπική συμπεριφορά, οι προσωπικές επαφές και η αποδοτικότητα / παραγωγικότητα των υπαλλήλων μέσω τέτοιων συστημάτων</a:t>
            </a:r>
          </a:p>
          <a:p>
            <a:pPr>
              <a:buFont typeface="Wingdings" pitchFamily="2" charset="2"/>
              <a:buChar char="Ø"/>
              <a:defRPr/>
            </a:pPr>
            <a:r>
              <a:rPr lang="el-GR" sz="2400" dirty="0" smtClean="0">
                <a:cs typeface="Tahoma" pitchFamily="34" charset="0"/>
              </a:rPr>
              <a:t>Τα υποκείμενα των δεδομένων θα πρέπει να ενημερώνονται μέσω προειδοποιητικών πινακίδων, οι οποίες θα πρέπει να είναι:</a:t>
            </a:r>
          </a:p>
          <a:p>
            <a:pPr indent="20638">
              <a:buFont typeface="Arial" pitchFamily="34" charset="0"/>
              <a:buChar char="•"/>
              <a:defRPr/>
            </a:pPr>
            <a:r>
              <a:rPr lang="el-GR" sz="2400" dirty="0" smtClean="0">
                <a:cs typeface="Times New Roman" pitchFamily="18" charset="0"/>
              </a:rPr>
              <a:t> ευδιάκριτες</a:t>
            </a:r>
          </a:p>
          <a:p>
            <a:pPr indent="20638">
              <a:buFont typeface="Arial" pitchFamily="34" charset="0"/>
              <a:buChar char="•"/>
              <a:defRPr/>
            </a:pPr>
            <a:r>
              <a:rPr lang="el-GR" sz="2400" dirty="0" smtClean="0">
                <a:cs typeface="Times New Roman" pitchFamily="18" charset="0"/>
              </a:rPr>
              <a:t> επαρκείς σε αριθμό</a:t>
            </a:r>
          </a:p>
          <a:p>
            <a:pPr indent="20638">
              <a:buFont typeface="Arial" pitchFamily="34" charset="0"/>
              <a:buChar char="•"/>
              <a:defRPr/>
            </a:pPr>
            <a:r>
              <a:rPr lang="el-GR" sz="2400" dirty="0" smtClean="0">
                <a:cs typeface="Times New Roman" pitchFamily="18" charset="0"/>
              </a:rPr>
              <a:t> εμφανείς</a:t>
            </a:r>
          </a:p>
          <a:p>
            <a:pPr marL="538163" indent="-174625">
              <a:buFont typeface="Arial" pitchFamily="34" charset="0"/>
              <a:buChar char="•"/>
              <a:defRPr/>
            </a:pPr>
            <a:r>
              <a:rPr lang="el-GR" sz="2400" dirty="0" smtClean="0">
                <a:cs typeface="Times New Roman" pitchFamily="18" charset="0"/>
              </a:rPr>
              <a:t>σε σημείο πριν τα υποκείμενα των δεδομένων εισέλθουν στο χώρο που γίνεται η οπτικογράφηση </a:t>
            </a:r>
          </a:p>
          <a:p>
            <a:pPr>
              <a:buFont typeface="Wingdings" pitchFamily="2" charset="2"/>
              <a:buChar char="Ø"/>
              <a:defRPr/>
            </a:pPr>
            <a:r>
              <a:rPr lang="el-GR" sz="2400" dirty="0" smtClean="0">
                <a:cs typeface="Times New Roman" pitchFamily="18" charset="0"/>
              </a:rPr>
              <a:t>Σε περίπτωση που υπάρχει ΚΚΒΠ σε κάθε όροφο, η ενημέρωση θα πρέπει να γίνεται σε κάθε όροφο ξεχωριστά</a:t>
            </a:r>
          </a:p>
          <a:p>
            <a:pPr>
              <a:buFont typeface="Wingdings" pitchFamily="2" charset="2"/>
              <a:buChar char="Ø"/>
              <a:defRPr/>
            </a:pPr>
            <a:endParaRPr lang="el-GR" dirty="0" smtClean="0">
              <a:cs typeface="Tahoma" pitchFamily="34" charset="0"/>
            </a:endParaRPr>
          </a:p>
          <a:p>
            <a:pPr>
              <a:buFont typeface="Wingdings" pitchFamily="2" charset="2"/>
              <a:buChar char="Ø"/>
              <a:defRPr/>
            </a:pPr>
            <a:endParaRPr lang="el-GR" dirty="0" smtClean="0">
              <a:cs typeface="Tahoma" pitchFamily="34" charset="0"/>
            </a:endParaRPr>
          </a:p>
          <a:p>
            <a:pPr>
              <a:buFont typeface="Wingdings" pitchFamily="2" charset="2"/>
              <a:buChar char="Ø"/>
              <a:defRPr/>
            </a:pPr>
            <a:endParaRPr lang="el-GR" sz="2400" dirty="0" smtClean="0"/>
          </a:p>
          <a:p>
            <a:pPr>
              <a:defRPr/>
            </a:pPr>
            <a:endParaRPr lang="el-GR" dirty="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7CAAD42-BA01-4FFD-B492-9308670EB695}" type="slidenum">
              <a:rPr lang="el-GR" altLang="en-US" sz="1400" smtClean="0">
                <a:latin typeface="Arial" charset="0"/>
              </a:rPr>
              <a:pPr>
                <a:spcBef>
                  <a:spcPct val="0"/>
                </a:spcBef>
                <a:buClrTx/>
                <a:buSzTx/>
                <a:buFontTx/>
                <a:buNone/>
                <a:defRPr/>
              </a:pPr>
              <a:t>49</a:t>
            </a:fld>
            <a:endParaRPr lang="el-GR" altLang="en-US" sz="1400" smtClean="0">
              <a:latin typeface="Arial" charset="0"/>
            </a:endParaRPr>
          </a:p>
        </p:txBody>
      </p:sp>
    </p:spTree>
    <p:extLst>
      <p:ext uri="{BB962C8B-B14F-4D97-AF65-F5344CB8AC3E}">
        <p14:creationId xmlns:p14="http://schemas.microsoft.com/office/powerpoint/2010/main" val="2335243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DA573927-508C-43DE-A596-84D35DB2618C}" type="slidenum">
              <a:rPr lang="el-GR"/>
              <a:pPr>
                <a:defRPr/>
              </a:pPr>
              <a:t>5</a:t>
            </a:fld>
            <a:endParaRPr lang="el-GR" dirty="0"/>
          </a:p>
        </p:txBody>
      </p:sp>
      <p:sp>
        <p:nvSpPr>
          <p:cNvPr id="6147" name="Rectangle 3"/>
          <p:cNvSpPr>
            <a:spLocks noGrp="1" noChangeArrowheads="1"/>
          </p:cNvSpPr>
          <p:nvPr>
            <p:ph type="body" idx="1"/>
          </p:nvPr>
        </p:nvSpPr>
        <p:spPr>
          <a:xfrm>
            <a:off x="107950" y="260350"/>
            <a:ext cx="8785225" cy="5832475"/>
          </a:xfrm>
          <a:effectLst>
            <a:outerShdw dist="35921" dir="2700000" algn="ctr" rotWithShape="0">
              <a:schemeClr val="bg2"/>
            </a:outerShdw>
          </a:effectLst>
        </p:spPr>
        <p:txBody>
          <a:bodyPr/>
          <a:lstStyle/>
          <a:p>
            <a:pPr eaLnBrk="1" hangingPunct="1">
              <a:buFontTx/>
              <a:buNone/>
              <a:defRPr/>
            </a:pPr>
            <a:r>
              <a:rPr lang="en-US" sz="2400" dirty="0" smtClean="0">
                <a:solidFill>
                  <a:srgbClr val="FFFF00"/>
                </a:solidFill>
                <a:effectLst>
                  <a:outerShdw blurRad="38100" dist="38100" dir="2700000" algn="tl">
                    <a:srgbClr val="000000">
                      <a:alpha val="43137"/>
                    </a:srgbClr>
                  </a:outerShdw>
                </a:effectLst>
              </a:rPr>
              <a:t>    </a:t>
            </a:r>
            <a:r>
              <a:rPr lang="el-GR" sz="2400" dirty="0" smtClean="0">
                <a:solidFill>
                  <a:srgbClr val="FFC000"/>
                </a:solidFill>
                <a:effectLst>
                  <a:outerShdw blurRad="38100" dist="38100" dir="2700000" algn="tl">
                    <a:srgbClr val="000000">
                      <a:alpha val="43137"/>
                    </a:srgbClr>
                  </a:outerShdw>
                </a:effectLst>
              </a:rPr>
              <a:t>Καινοτομίες του Κανονισμού</a:t>
            </a:r>
            <a:r>
              <a:rPr lang="en-US" sz="2400" dirty="0" smtClean="0">
                <a:solidFill>
                  <a:srgbClr val="FFC000"/>
                </a:solidFill>
                <a:effectLst>
                  <a:outerShdw blurRad="38100" dist="38100" dir="2700000" algn="tl">
                    <a:srgbClr val="000000">
                      <a:alpha val="43137"/>
                    </a:srgbClr>
                  </a:outerShdw>
                </a:effectLst>
              </a:rPr>
              <a:t>:</a:t>
            </a:r>
            <a:endParaRPr lang="el-GR" sz="2400" dirty="0" smtClean="0">
              <a:solidFill>
                <a:srgbClr val="FFC000"/>
              </a:solidFill>
              <a:effectLst>
                <a:outerShdw blurRad="38100" dist="38100" dir="2700000" algn="tl">
                  <a:srgbClr val="000000">
                    <a:alpha val="43137"/>
                  </a:srgbClr>
                </a:outerShdw>
              </a:effectLst>
            </a:endParaRPr>
          </a:p>
          <a:p>
            <a:pPr eaLnBrk="1" hangingPunct="1">
              <a:buFontTx/>
              <a:buNone/>
              <a:defRPr/>
            </a:pPr>
            <a:endParaRPr lang="en-US" sz="2200" dirty="0" smtClean="0">
              <a:solidFill>
                <a:srgbClr val="FFFF00"/>
              </a:solidFill>
              <a:effectLst>
                <a:outerShdw blurRad="38100" dist="38100" dir="2700000" algn="tl">
                  <a:srgbClr val="000000">
                    <a:alpha val="43137"/>
                  </a:srgbClr>
                </a:outerShdw>
              </a:effectLst>
            </a:endParaRPr>
          </a:p>
          <a:p>
            <a:pPr marL="803275" indent="-442913" eaLnBrk="1" hangingPunct="1">
              <a:buFontTx/>
              <a:buNone/>
              <a:defRPr/>
            </a:pPr>
            <a:r>
              <a:rPr lang="en-US" sz="2200" dirty="0" smtClean="0">
                <a:effectLst>
                  <a:outerShdw blurRad="38100" dist="38100" dir="2700000" algn="tl">
                    <a:srgbClr val="000000">
                      <a:alpha val="43137"/>
                    </a:srgbClr>
                  </a:outerShdw>
                </a:effectLst>
              </a:rPr>
              <a:t>(</a:t>
            </a:r>
            <a:r>
              <a:rPr lang="el-GR" sz="2200" dirty="0" smtClean="0">
                <a:effectLst>
                  <a:outerShdw blurRad="38100" dist="38100" dir="2700000" algn="tl">
                    <a:srgbClr val="000000">
                      <a:alpha val="43137"/>
                    </a:srgbClr>
                  </a:outerShdw>
                </a:effectLst>
              </a:rPr>
              <a:t>α) Ομοιόμορφη μεταφορά και εφαρμογή</a:t>
            </a:r>
          </a:p>
          <a:p>
            <a:pPr marL="803275" indent="-442913" eaLnBrk="1" hangingPunct="1">
              <a:buFontTx/>
              <a:buNone/>
              <a:defRPr/>
            </a:pPr>
            <a:endParaRPr lang="el-GR" sz="800" dirty="0" smtClean="0">
              <a:effectLst>
                <a:outerShdw blurRad="38100" dist="38100" dir="2700000" algn="tl">
                  <a:srgbClr val="000000">
                    <a:alpha val="43137"/>
                  </a:srgbClr>
                </a:outerShdw>
              </a:effectLst>
            </a:endParaRPr>
          </a:p>
          <a:p>
            <a:pPr indent="17463" eaLnBrk="1" hangingPunct="1">
              <a:buFontTx/>
              <a:buNone/>
              <a:defRPr/>
            </a:pPr>
            <a:r>
              <a:rPr lang="el-GR" sz="2200" dirty="0" smtClean="0">
                <a:effectLst>
                  <a:outerShdw blurRad="38100" dist="38100" dir="2700000" algn="tl">
                    <a:srgbClr val="000000">
                      <a:alpha val="43137"/>
                    </a:srgbClr>
                  </a:outerShdw>
                </a:effectLst>
              </a:rPr>
              <a:t>(β) Ενισχύει υφιστάμενα δικαιώματα και δημιουργεί νέα</a:t>
            </a:r>
          </a:p>
          <a:p>
            <a:pPr indent="17463" eaLnBrk="1" hangingPunct="1">
              <a:buFontTx/>
              <a:buNone/>
              <a:defRPr/>
            </a:pPr>
            <a:endParaRPr lang="el-GR" sz="800" dirty="0" smtClean="0">
              <a:effectLst>
                <a:outerShdw blurRad="38100" dist="38100" dir="2700000" algn="tl">
                  <a:srgbClr val="000000">
                    <a:alpha val="43137"/>
                  </a:srgbClr>
                </a:outerShdw>
              </a:effectLst>
            </a:endParaRPr>
          </a:p>
          <a:p>
            <a:pPr indent="17463" eaLnBrk="1" hangingPunct="1">
              <a:buFontTx/>
              <a:buNone/>
              <a:defRPr/>
            </a:pPr>
            <a:r>
              <a:rPr lang="el-GR" sz="2200" dirty="0" smtClean="0">
                <a:effectLst>
                  <a:outerShdw blurRad="38100" dist="38100" dir="2700000" algn="tl">
                    <a:srgbClr val="000000">
                      <a:alpha val="43137"/>
                    </a:srgbClr>
                  </a:outerShdw>
                </a:effectLst>
              </a:rPr>
              <a:t>(γ) Ίδιο επίπεδο νομικά εκτελεστών δικαιωμάτων και υποχρεώσεων, σε όλα τα κράτη μέλη</a:t>
            </a:r>
          </a:p>
          <a:p>
            <a:pPr indent="17463" eaLnBrk="1" hangingPunct="1">
              <a:buFontTx/>
              <a:buNone/>
              <a:defRPr/>
            </a:pPr>
            <a:endParaRPr lang="el-GR" sz="800" dirty="0" smtClean="0">
              <a:effectLst>
                <a:outerShdw blurRad="38100" dist="38100" dir="2700000" algn="tl">
                  <a:srgbClr val="000000">
                    <a:alpha val="43137"/>
                  </a:srgbClr>
                </a:outerShdw>
              </a:effectLst>
            </a:endParaRPr>
          </a:p>
          <a:p>
            <a:pPr indent="17463" eaLnBrk="1" hangingPunct="1">
              <a:buFontTx/>
              <a:buNone/>
              <a:defRPr/>
            </a:pPr>
            <a:r>
              <a:rPr lang="el-GR" sz="2200" dirty="0" smtClean="0">
                <a:effectLst>
                  <a:outerShdw blurRad="38100" dist="38100" dir="2700000" algn="tl">
                    <a:srgbClr val="000000">
                      <a:alpha val="43137"/>
                    </a:srgbClr>
                  </a:outerShdw>
                </a:effectLst>
              </a:rPr>
              <a:t>(δ) Ενισχύει τις Αρχές της Διαφάνειας και της Λογοδοσίας</a:t>
            </a:r>
          </a:p>
          <a:p>
            <a:pPr indent="17463" eaLnBrk="1" hangingPunct="1">
              <a:buFontTx/>
              <a:buNone/>
              <a:defRPr/>
            </a:pPr>
            <a:endParaRPr lang="el-GR" sz="800" dirty="0" smtClean="0">
              <a:effectLst>
                <a:outerShdw blurRad="38100" dist="38100" dir="2700000" algn="tl">
                  <a:srgbClr val="000000">
                    <a:alpha val="43137"/>
                  </a:srgbClr>
                </a:outerShdw>
              </a:effectLst>
            </a:endParaRPr>
          </a:p>
          <a:p>
            <a:pPr marL="803275" indent="-442913" eaLnBrk="1" hangingPunct="1">
              <a:buFontTx/>
              <a:buNone/>
              <a:defRPr/>
            </a:pPr>
            <a:r>
              <a:rPr lang="el-GR" sz="2200" dirty="0" smtClean="0">
                <a:effectLst>
                  <a:outerShdw blurRad="38100" dist="38100" dir="2700000" algn="tl">
                    <a:srgbClr val="000000">
                      <a:alpha val="43137"/>
                    </a:srgbClr>
                  </a:outerShdw>
                </a:effectLst>
              </a:rPr>
              <a:t>(ε) Ενδυναμώνει τη συνεργασία ΑΠΔΠΧ σε διασυνοριακές</a:t>
            </a:r>
          </a:p>
          <a:p>
            <a:pPr marL="803275" indent="-442913" eaLnBrk="1" hangingPunct="1">
              <a:buFontTx/>
              <a:buNone/>
              <a:defRPr/>
            </a:pPr>
            <a:r>
              <a:rPr lang="el-GR" sz="2200" dirty="0" smtClean="0">
                <a:effectLst>
                  <a:outerShdw blurRad="38100" dist="38100" dir="2700000" algn="tl">
                    <a:srgbClr val="000000">
                      <a:alpha val="43137"/>
                    </a:srgbClr>
                  </a:outerShdw>
                </a:effectLst>
              </a:rPr>
              <a:t>υποθέσεις</a:t>
            </a:r>
          </a:p>
          <a:p>
            <a:pPr marL="803275" indent="-442913" eaLnBrk="1" hangingPunct="1">
              <a:buFontTx/>
              <a:buNone/>
              <a:defRPr/>
            </a:pPr>
            <a:endParaRPr lang="el-GR" sz="800" dirty="0" smtClean="0">
              <a:effectLst>
                <a:outerShdw blurRad="38100" dist="38100" dir="2700000" algn="tl">
                  <a:srgbClr val="000000">
                    <a:alpha val="43137"/>
                  </a:srgbClr>
                </a:outerShdw>
              </a:effectLst>
            </a:endParaRPr>
          </a:p>
          <a:p>
            <a:pPr eaLnBrk="1" hangingPunct="1">
              <a:buFontTx/>
              <a:buNone/>
              <a:defRPr/>
            </a:pPr>
            <a:r>
              <a:rPr lang="el-GR" altLang="el-GR" sz="2200" dirty="0" smtClean="0"/>
              <a:t>    (στ) Εισάγει το θεσμό της ενιαίας θυρίδας (</a:t>
            </a:r>
            <a:r>
              <a:rPr lang="en-US" altLang="el-GR" sz="2200" dirty="0" smtClean="0"/>
              <a:t>one stop shop</a:t>
            </a:r>
            <a:r>
              <a:rPr lang="el-GR" altLang="el-GR" sz="2200" dirty="0" smtClean="0"/>
              <a:t>) </a:t>
            </a:r>
          </a:p>
          <a:p>
            <a:pPr eaLnBrk="1" hangingPunct="1">
              <a:buFontTx/>
              <a:buNone/>
              <a:defRPr/>
            </a:pPr>
            <a:r>
              <a:rPr lang="el-GR" altLang="el-GR" sz="2200" dirty="0" smtClean="0"/>
              <a:t>    (κάθε πολίτης και κάθε επιχείρηση μπορεί να συναλλάσσεται με μία μόνο ΑΠΔΠΧ) </a:t>
            </a:r>
          </a:p>
          <a:p>
            <a:pPr marL="803275" indent="-442913" eaLnBrk="1" hangingPunct="1">
              <a:buFontTx/>
              <a:buNone/>
              <a:defRPr/>
            </a:pPr>
            <a:endParaRPr lang="el-GR" sz="2200" dirty="0" smtClean="0">
              <a:effectLst>
                <a:outerShdw blurRad="38100" dist="38100" dir="2700000" algn="tl">
                  <a:srgbClr val="000000">
                    <a:alpha val="43137"/>
                  </a:srgbClr>
                </a:outerShdw>
              </a:effectLst>
            </a:endParaRPr>
          </a:p>
          <a:p>
            <a:pPr eaLnBrk="1" hangingPunct="1">
              <a:buFontTx/>
              <a:buNone/>
              <a:defRPr/>
            </a:pPr>
            <a:endParaRPr lang="en-US" sz="2400" dirty="0" smtClean="0">
              <a:effectLst>
                <a:outerShdw blurRad="38100" dist="38100" dir="2700000" algn="tl">
                  <a:srgbClr val="000000">
                    <a:alpha val="43137"/>
                  </a:srgbClr>
                </a:outerShdw>
              </a:effectLst>
            </a:endParaRPr>
          </a:p>
          <a:p>
            <a:pPr eaLnBrk="1" hangingPunct="1">
              <a:buFontTx/>
              <a:buNone/>
              <a:defRPr/>
            </a:pPr>
            <a:endParaRPr lang="en-US" dirty="0" smtClean="0"/>
          </a:p>
          <a:p>
            <a:pPr eaLnBrk="1" hangingPunct="1">
              <a:buFontTx/>
              <a:buNone/>
              <a:defRPr/>
            </a:pPr>
            <a:endParaRPr lang="el-GR" dirty="0" smtClean="0"/>
          </a:p>
        </p:txBody>
      </p:sp>
    </p:spTree>
    <p:extLst>
      <p:ext uri="{BB962C8B-B14F-4D97-AF65-F5344CB8AC3E}">
        <p14:creationId xmlns:p14="http://schemas.microsoft.com/office/powerpoint/2010/main" val="42800021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675687" cy="1484313"/>
          </a:xfrm>
        </p:spPr>
        <p:txBody>
          <a:bodyPr/>
          <a:lstStyle/>
          <a:p>
            <a:pPr>
              <a:defRPr/>
            </a:pPr>
            <a:r>
              <a:rPr lang="el-GR" sz="2000" b="1" dirty="0" smtClean="0">
                <a:solidFill>
                  <a:srgbClr val="FFC000"/>
                </a:solidFill>
                <a:cs typeface="Tahoma" pitchFamily="34" charset="0"/>
              </a:rPr>
              <a:t>Εγκατάσταση συστημάτων δακτυλικών αποτυπωμάτων για σκοπούς ελέγχου της ώρας προσέλευσης/ αναχώρησης των υπαλλήλων από την εργασία </a:t>
            </a:r>
            <a:endParaRPr lang="el-GR" sz="2000" dirty="0">
              <a:solidFill>
                <a:srgbClr val="FFC000"/>
              </a:solidFill>
            </a:endParaRPr>
          </a:p>
        </p:txBody>
      </p:sp>
      <p:sp>
        <p:nvSpPr>
          <p:cNvPr id="3" name="Content Placeholder 2"/>
          <p:cNvSpPr>
            <a:spLocks noGrp="1"/>
          </p:cNvSpPr>
          <p:nvPr>
            <p:ph idx="1"/>
          </p:nvPr>
        </p:nvSpPr>
        <p:spPr>
          <a:xfrm>
            <a:off x="250825" y="1341438"/>
            <a:ext cx="8642350" cy="5040312"/>
          </a:xfrm>
        </p:spPr>
        <p:txBody>
          <a:bodyPr/>
          <a:lstStyle/>
          <a:p>
            <a:pPr>
              <a:lnSpc>
                <a:spcPct val="90000"/>
              </a:lnSpc>
              <a:defRPr/>
            </a:pPr>
            <a:r>
              <a:rPr lang="el-GR" sz="2200" b="1" dirty="0" smtClean="0">
                <a:solidFill>
                  <a:srgbClr val="FFFF00"/>
                </a:solidFill>
              </a:rPr>
              <a:t>Είναι βιομετρικό δεδομένο</a:t>
            </a:r>
            <a:r>
              <a:rPr lang="he-IL" sz="2200" b="1" dirty="0" smtClean="0">
                <a:solidFill>
                  <a:srgbClr val="FFFF00"/>
                </a:solidFill>
              </a:rPr>
              <a:t>׃</a:t>
            </a:r>
            <a:r>
              <a:rPr lang="el-GR" sz="2200" b="1" dirty="0" smtClean="0">
                <a:solidFill>
                  <a:srgbClr val="FFC000"/>
                </a:solidFill>
              </a:rPr>
              <a:t> </a:t>
            </a:r>
            <a:r>
              <a:rPr lang="el-GR" sz="2200" dirty="0" smtClean="0">
                <a:cs typeface="Tahoma" pitchFamily="34" charset="0"/>
              </a:rPr>
              <a:t>καθολικό, μοναδικό, μόνιμο δεδομένο όπως είναι φωτογραφία, </a:t>
            </a:r>
            <a:r>
              <a:rPr lang="en-US" sz="2200" dirty="0" smtClean="0">
                <a:cs typeface="Tahoma" pitchFamily="34" charset="0"/>
              </a:rPr>
              <a:t>DNA</a:t>
            </a:r>
            <a:r>
              <a:rPr lang="el-GR" sz="2200" dirty="0" smtClean="0">
                <a:cs typeface="Tahoma" pitchFamily="34" charset="0"/>
              </a:rPr>
              <a:t>, ίριδα, παλάμη, φωνή κτλ</a:t>
            </a:r>
          </a:p>
          <a:p>
            <a:pPr>
              <a:buFont typeface="Wingdings" pitchFamily="2" charset="2"/>
              <a:buChar char="Ø"/>
              <a:defRPr/>
            </a:pPr>
            <a:r>
              <a:rPr lang="el-GR" sz="2200" b="1" u="sng" dirty="0" smtClean="0">
                <a:cs typeface="Tahoma" pitchFamily="34" charset="0"/>
              </a:rPr>
              <a:t>Δεν επιτρέπεται </a:t>
            </a:r>
          </a:p>
          <a:p>
            <a:pPr>
              <a:buFont typeface="Wingdings" pitchFamily="2" charset="2"/>
              <a:buChar char="Ø"/>
              <a:defRPr/>
            </a:pPr>
            <a:r>
              <a:rPr lang="el-GR" sz="2200" b="1" u="sng" dirty="0" smtClean="0">
                <a:cs typeface="Tahoma" pitchFamily="34" charset="0"/>
              </a:rPr>
              <a:t>Επιτρέπεται</a:t>
            </a:r>
            <a:r>
              <a:rPr lang="el-GR" sz="2200" dirty="0" smtClean="0">
                <a:cs typeface="Tahoma" pitchFamily="34" charset="0"/>
              </a:rPr>
              <a:t> σε κτίρια υψίστης ασφάλειας και χώρους με ιδιαίτερες απαιτήσεις ασφαλείας και εφόσον δεν υπάρχει άλλο λιγότερο επαχθές μέσο για την επίτευξη </a:t>
            </a:r>
            <a:r>
              <a:rPr lang="el-GR" sz="2200" b="1" u="sng" dirty="0" smtClean="0">
                <a:cs typeface="Tahoma" pitchFamily="34" charset="0"/>
              </a:rPr>
              <a:t>των σκοπών ασφάλειας</a:t>
            </a:r>
            <a:r>
              <a:rPr lang="el-GR" sz="2200" dirty="0" smtClean="0">
                <a:cs typeface="Tahoma" pitchFamily="34" charset="0"/>
              </a:rPr>
              <a:t> των εγκαταστάσεων / εξοπλισμού /προσώπων (π.χ. στρατιωτικές /αμυντικές εγκαταστάσεις, εργαστήρια υψηλού κινδύνου, χώροι αεροδρομίων, </a:t>
            </a:r>
            <a:r>
              <a:rPr lang="el-GR" sz="2200" dirty="0" err="1" smtClean="0">
                <a:cs typeface="Tahoma" pitchFamily="34" charset="0"/>
              </a:rPr>
              <a:t>κ.α</a:t>
            </a:r>
            <a:r>
              <a:rPr lang="el-GR" sz="2200" dirty="0" smtClean="0">
                <a:cs typeface="Tahoma" pitchFamily="34" charset="0"/>
              </a:rPr>
              <a:t>)</a:t>
            </a:r>
          </a:p>
          <a:p>
            <a:pPr>
              <a:buFont typeface="Wingdings" pitchFamily="2" charset="2"/>
              <a:buChar char="Ø"/>
              <a:defRPr/>
            </a:pPr>
            <a:r>
              <a:rPr lang="el-GR" sz="2200" dirty="0" smtClean="0">
                <a:cs typeface="Tahoma" pitchFamily="34" charset="0"/>
              </a:rPr>
              <a:t>Ο υπεύθυνος επεξεργασίας θα πρέπει να σταθμίζει τους κινδύνους, την έκταση των κινδύνων αυτών και τις υπάρχουσες εναλλακτικές δυνατότητες αντιμετώπισης των κινδύνων και από την άλλη, τις προσβολές της προσωπικότητας και της </a:t>
            </a:r>
            <a:r>
              <a:rPr lang="el-GR" sz="2200" dirty="0" err="1" smtClean="0">
                <a:cs typeface="Tahoma" pitchFamily="34" charset="0"/>
              </a:rPr>
              <a:t>ιδιωτικότητας</a:t>
            </a:r>
            <a:r>
              <a:rPr lang="el-GR" sz="2200" dirty="0" smtClean="0">
                <a:cs typeface="Tahoma" pitchFamily="34" charset="0"/>
              </a:rPr>
              <a:t> του ατόμου από τη χρήση τέτοιων μεθόδων </a:t>
            </a:r>
          </a:p>
          <a:p>
            <a:pPr>
              <a:buFont typeface="Wingdings" pitchFamily="2" charset="2"/>
              <a:buChar char="Ø"/>
              <a:defRPr/>
            </a:pPr>
            <a:endParaRPr lang="el-GR" sz="2000" dirty="0">
              <a:latin typeface="+mj-lt"/>
            </a:endParaRP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60D12FC-24C0-4F9E-AC75-E6C1A187E8EA}" type="slidenum">
              <a:rPr lang="el-GR" altLang="en-US" sz="1400" smtClean="0">
                <a:latin typeface="Arial" charset="0"/>
              </a:rPr>
              <a:pPr>
                <a:spcBef>
                  <a:spcPct val="0"/>
                </a:spcBef>
                <a:buClrTx/>
                <a:buSzTx/>
                <a:buFontTx/>
                <a:buNone/>
                <a:defRPr/>
              </a:pPr>
              <a:t>50</a:t>
            </a:fld>
            <a:endParaRPr lang="el-GR" altLang="en-US" sz="1400" smtClean="0">
              <a:latin typeface="Arial" charset="0"/>
            </a:endParaRPr>
          </a:p>
        </p:txBody>
      </p:sp>
    </p:spTree>
    <p:extLst>
      <p:ext uri="{BB962C8B-B14F-4D97-AF65-F5344CB8AC3E}">
        <p14:creationId xmlns:p14="http://schemas.microsoft.com/office/powerpoint/2010/main" val="33126676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39750" y="260350"/>
            <a:ext cx="8332788" cy="1008063"/>
          </a:xfrm>
        </p:spPr>
        <p:txBody>
          <a:bodyPr/>
          <a:lstStyle/>
          <a:p>
            <a:pPr>
              <a:defRPr/>
            </a:pPr>
            <a:r>
              <a:rPr lang="el-GR" sz="3000" b="1" dirty="0" smtClean="0">
                <a:solidFill>
                  <a:srgbClr val="FFC000"/>
                </a:solidFill>
                <a:cs typeface="Tahoma" pitchFamily="34" charset="0"/>
              </a:rPr>
              <a:t>Ορθή χρήση αρχείου του προσωπικού </a:t>
            </a:r>
          </a:p>
        </p:txBody>
      </p:sp>
      <p:sp>
        <p:nvSpPr>
          <p:cNvPr id="54275" name="Content Placeholder 2"/>
          <p:cNvSpPr>
            <a:spLocks noGrp="1"/>
          </p:cNvSpPr>
          <p:nvPr>
            <p:ph idx="1"/>
          </p:nvPr>
        </p:nvSpPr>
        <p:spPr>
          <a:xfrm>
            <a:off x="457200" y="1268413"/>
            <a:ext cx="8229600" cy="4803775"/>
          </a:xfrm>
        </p:spPr>
        <p:txBody>
          <a:bodyPr/>
          <a:lstStyle/>
          <a:p>
            <a:pPr algn="just" eaLnBrk="1" hangingPunct="1">
              <a:lnSpc>
                <a:spcPct val="90000"/>
              </a:lnSpc>
              <a:buFont typeface="Wingdings" pitchFamily="2" charset="2"/>
              <a:buNone/>
              <a:defRPr/>
            </a:pPr>
            <a:endParaRPr lang="el-GR" sz="800" dirty="0" smtClean="0">
              <a:latin typeface="Arial" charset="0"/>
            </a:endParaRPr>
          </a:p>
          <a:p>
            <a:pPr>
              <a:buFont typeface="Wingdings" pitchFamily="2" charset="2"/>
              <a:buChar char="Ø"/>
              <a:defRPr/>
            </a:pPr>
            <a:r>
              <a:rPr lang="el-GR" sz="2400" dirty="0" smtClean="0">
                <a:latin typeface="Arial" charset="0"/>
                <a:cs typeface="Times New Roman" pitchFamily="18" charset="0"/>
              </a:rPr>
              <a:t> </a:t>
            </a:r>
            <a:r>
              <a:rPr lang="el-GR" sz="2600" dirty="0" smtClean="0">
                <a:cs typeface="Tahoma" pitchFamily="34" charset="0"/>
              </a:rPr>
              <a:t>Οι προσωπικοί φάκελοι των υπαλλήλων (που περιέχουν προσόντα και ατομικές εκθέσεις), θα πρέπει να διατηρούνται σε ασφαλές μέρος (σε χώρους που κλειδώνουν)</a:t>
            </a:r>
          </a:p>
          <a:p>
            <a:pPr>
              <a:buFontTx/>
              <a:buNone/>
              <a:defRPr/>
            </a:pPr>
            <a:endParaRPr lang="el-GR" sz="2000" dirty="0" smtClean="0">
              <a:cs typeface="Tahoma" pitchFamily="34" charset="0"/>
            </a:endParaRPr>
          </a:p>
          <a:p>
            <a:pPr>
              <a:buFont typeface="Wingdings" pitchFamily="2" charset="2"/>
              <a:buChar char="Ø"/>
              <a:defRPr/>
            </a:pPr>
            <a:r>
              <a:rPr lang="el-GR" sz="2600" dirty="0" smtClean="0">
                <a:cs typeface="Tahoma" pitchFamily="34" charset="0"/>
              </a:rPr>
              <a:t> Πρόσβαση στους προσωπικούς φακέλους να έχει μόνο εξουσιοδοτημένο προσωπικό</a:t>
            </a:r>
          </a:p>
          <a:p>
            <a:pPr>
              <a:buFontTx/>
              <a:buNone/>
              <a:defRPr/>
            </a:pPr>
            <a:endParaRPr lang="el-GR" sz="2000" dirty="0" smtClean="0">
              <a:cs typeface="Tahoma" pitchFamily="34" charset="0"/>
            </a:endParaRPr>
          </a:p>
          <a:p>
            <a:pPr>
              <a:buFont typeface="Wingdings" pitchFamily="2" charset="2"/>
              <a:buChar char="Ø"/>
              <a:defRPr/>
            </a:pPr>
            <a:r>
              <a:rPr lang="el-GR" sz="2600" dirty="0" smtClean="0">
                <a:cs typeface="Tahoma" pitchFamily="34" charset="0"/>
              </a:rPr>
              <a:t> Απαγορεύεται η διάδοση προσωπικών δεδομένων που αφορούν ένα υπάλληλο σε άλλο</a:t>
            </a:r>
          </a:p>
          <a:p>
            <a:pPr lvl="1" eaLnBrk="1" hangingPunct="1">
              <a:lnSpc>
                <a:spcPct val="80000"/>
              </a:lnSpc>
              <a:buFont typeface="Wingdings" pitchFamily="2" charset="2"/>
              <a:buChar char="ü"/>
              <a:defRPr/>
            </a:pPr>
            <a:endParaRPr lang="el-GR" sz="3200" dirty="0" smtClean="0">
              <a:cs typeface="Tahoma" pitchFamily="34" charset="0"/>
            </a:endParaRPr>
          </a:p>
          <a:p>
            <a:pPr lvl="1" eaLnBrk="1" hangingPunct="1">
              <a:lnSpc>
                <a:spcPct val="80000"/>
              </a:lnSpc>
              <a:buFont typeface="Wingdings 2" pitchFamily="18" charset="2"/>
              <a:buNone/>
              <a:defRPr/>
            </a:pPr>
            <a:endParaRPr lang="el-GR" dirty="0" smtClean="0">
              <a:cs typeface="Tahoma" pitchFamily="34" charset="0"/>
            </a:endParaRPr>
          </a:p>
          <a:p>
            <a:pPr lvl="1" eaLnBrk="1" hangingPunct="1">
              <a:lnSpc>
                <a:spcPct val="80000"/>
              </a:lnSpc>
              <a:buFont typeface="Tahoma" pitchFamily="34" charset="0"/>
              <a:buNone/>
              <a:defRPr/>
            </a:pPr>
            <a:endParaRPr lang="el-GR" dirty="0" smtClean="0"/>
          </a:p>
          <a:p>
            <a:pPr lvl="1" eaLnBrk="1" hangingPunct="1">
              <a:lnSpc>
                <a:spcPct val="80000"/>
              </a:lnSpc>
              <a:buFont typeface="Wingdings 2" pitchFamily="18" charset="2"/>
              <a:buNone/>
              <a:defRPr/>
            </a:pPr>
            <a:endParaRPr lang="el-GR" dirty="0" smtClean="0"/>
          </a:p>
          <a:p>
            <a:pPr lvl="1" eaLnBrk="1" hangingPunct="1">
              <a:lnSpc>
                <a:spcPct val="80000"/>
              </a:lnSpc>
              <a:buFont typeface="Wingdings 2" pitchFamily="18" charset="2"/>
              <a:buNone/>
              <a:defRPr/>
            </a:pPr>
            <a:endParaRPr lang="el-GR" dirty="0" smtClean="0">
              <a:latin typeface="Arial" charset="0"/>
            </a:endParaRPr>
          </a:p>
          <a:p>
            <a:pPr lvl="1" eaLnBrk="1" hangingPunct="1">
              <a:lnSpc>
                <a:spcPct val="80000"/>
              </a:lnSpc>
              <a:buFont typeface="Wingdings" pitchFamily="2" charset="2"/>
              <a:buNone/>
              <a:defRPr/>
            </a:pPr>
            <a:r>
              <a:rPr lang="el-GR" dirty="0" smtClean="0"/>
              <a:t>	</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8479768-F447-4777-A16C-9344FC9FC6B1}" type="slidenum">
              <a:rPr lang="en-GB" altLang="en-US" sz="1400" smtClean="0">
                <a:latin typeface="Arial" charset="0"/>
              </a:rPr>
              <a:pPr>
                <a:spcBef>
                  <a:spcPct val="0"/>
                </a:spcBef>
                <a:buClrTx/>
                <a:buSzTx/>
                <a:buFontTx/>
                <a:buNone/>
                <a:defRPr/>
              </a:pPr>
              <a:t>51</a:t>
            </a:fld>
            <a:endParaRPr lang="en-GB" altLang="en-US" sz="1400" smtClean="0">
              <a:latin typeface="Arial" charset="0"/>
            </a:endParaRPr>
          </a:p>
        </p:txBody>
      </p:sp>
    </p:spTree>
    <p:extLst>
      <p:ext uri="{BB962C8B-B14F-4D97-AF65-F5344CB8AC3E}">
        <p14:creationId xmlns:p14="http://schemas.microsoft.com/office/powerpoint/2010/main" val="1267514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187450" y="260350"/>
            <a:ext cx="7200900" cy="1223963"/>
          </a:xfrm>
        </p:spPr>
        <p:txBody>
          <a:bodyPr/>
          <a:lstStyle/>
          <a:p>
            <a:pPr>
              <a:defRPr/>
            </a:pPr>
            <a:r>
              <a:rPr lang="el-GR" sz="2600" b="1" dirty="0" smtClean="0">
                <a:solidFill>
                  <a:srgbClr val="FFC000"/>
                </a:solidFill>
                <a:cs typeface="Tahoma" pitchFamily="34" charset="0"/>
              </a:rPr>
              <a:t>Ορθή χρήση αδειών ασθενείας και δεδομένων υγείας του προσωπικού </a:t>
            </a:r>
          </a:p>
        </p:txBody>
      </p:sp>
      <p:sp>
        <p:nvSpPr>
          <p:cNvPr id="54275" name="Content Placeholder 2"/>
          <p:cNvSpPr>
            <a:spLocks noGrp="1"/>
          </p:cNvSpPr>
          <p:nvPr>
            <p:ph idx="1"/>
          </p:nvPr>
        </p:nvSpPr>
        <p:spPr>
          <a:xfrm>
            <a:off x="250825" y="1412875"/>
            <a:ext cx="8569325" cy="4895850"/>
          </a:xfrm>
        </p:spPr>
        <p:txBody>
          <a:bodyPr/>
          <a:lstStyle/>
          <a:p>
            <a:pPr algn="just" eaLnBrk="1" hangingPunct="1">
              <a:lnSpc>
                <a:spcPct val="90000"/>
              </a:lnSpc>
              <a:buFont typeface="Wingdings" pitchFamily="2" charset="2"/>
              <a:buNone/>
              <a:defRPr/>
            </a:pPr>
            <a:r>
              <a:rPr lang="el-GR" sz="800" dirty="0" smtClean="0">
                <a:latin typeface="Arial" charset="0"/>
              </a:rPr>
              <a:t>               </a:t>
            </a:r>
            <a:r>
              <a:rPr lang="el-GR" sz="2400" b="1" dirty="0" smtClean="0">
                <a:latin typeface="Arial" charset="0"/>
                <a:cs typeface="Times New Roman" pitchFamily="18" charset="0"/>
              </a:rPr>
              <a:t>Νόμιμη επεξεργασία: </a:t>
            </a:r>
            <a:r>
              <a:rPr lang="el-GR" sz="2400" dirty="0" smtClean="0">
                <a:latin typeface="Arial" charset="0"/>
                <a:cs typeface="Times New Roman" pitchFamily="18" charset="0"/>
              </a:rPr>
              <a:t>Συγκατάθεση ή Άδεια Επιτρόπου</a:t>
            </a:r>
          </a:p>
          <a:p>
            <a:pPr algn="just">
              <a:buFont typeface="Wingdings" pitchFamily="2" charset="2"/>
              <a:buChar char="Ø"/>
              <a:defRPr/>
            </a:pPr>
            <a:r>
              <a:rPr lang="el-GR" sz="2400" dirty="0" smtClean="0">
                <a:latin typeface="Arial" charset="0"/>
                <a:cs typeface="Times New Roman" pitchFamily="18" charset="0"/>
              </a:rPr>
              <a:t>Οι άδειες ασθενείας (περιλαμβάνουν ευαίσθητα δεδομένα) θα πρέπει να καταχωρούνται όχι στον προσωπικό φάκελο του υπαλλήλου αλλά να σε  ξεχωριστό φάκελο που να ονομάζεται «Φάκελος Αδειών». Σε αυτόν, μπορούν επίσης να καταχωρούνται οι άδειες ανάπαυσης του</a:t>
            </a:r>
          </a:p>
          <a:p>
            <a:pPr algn="just">
              <a:buFont typeface="Wingdings" pitchFamily="2" charset="2"/>
              <a:buChar char="Ø"/>
              <a:defRPr/>
            </a:pPr>
            <a:r>
              <a:rPr lang="el-GR" sz="2400" dirty="0" smtClean="0">
                <a:latin typeface="Arial" charset="0"/>
                <a:cs typeface="Times New Roman" pitchFamily="18" charset="0"/>
              </a:rPr>
              <a:t>Περιορισμένη πρόσβαση: μόνο από άτομα που έχουν επιλεγεί και εξουσιοδοτηθεί ειδικά από τον εργοδότη. </a:t>
            </a:r>
          </a:p>
          <a:p>
            <a:pPr algn="just">
              <a:buFont typeface="Wingdings" pitchFamily="2" charset="2"/>
              <a:buChar char="Ø"/>
              <a:defRPr/>
            </a:pPr>
            <a:r>
              <a:rPr lang="el-GR" sz="2400" dirty="0" smtClean="0">
                <a:latin typeface="Arial" charset="0"/>
                <a:cs typeface="Times New Roman" pitchFamily="18" charset="0"/>
              </a:rPr>
              <a:t>Αν τα δεδομένα υγείας ενός </a:t>
            </a:r>
            <a:r>
              <a:rPr lang="el-GR" sz="2400" dirty="0" err="1" smtClean="0">
                <a:latin typeface="Arial" charset="0"/>
                <a:cs typeface="Times New Roman" pitchFamily="18" charset="0"/>
              </a:rPr>
              <a:t>εργοδοτούμενου</a:t>
            </a:r>
            <a:r>
              <a:rPr lang="el-GR" sz="2400" dirty="0" smtClean="0">
                <a:latin typeface="Arial" charset="0"/>
                <a:cs typeface="Times New Roman" pitchFamily="18" charset="0"/>
              </a:rPr>
              <a:t> πρόκειται να κοινοποιηθούν σε τρίτους, ο </a:t>
            </a:r>
            <a:r>
              <a:rPr lang="el-GR" sz="2400" dirty="0" err="1" smtClean="0">
                <a:latin typeface="Arial" charset="0"/>
                <a:cs typeface="Times New Roman" pitchFamily="18" charset="0"/>
              </a:rPr>
              <a:t>εργοδοτούμενος</a:t>
            </a:r>
            <a:r>
              <a:rPr lang="el-GR" sz="2400" dirty="0" smtClean="0">
                <a:latin typeface="Arial" charset="0"/>
                <a:cs typeface="Times New Roman" pitchFamily="18" charset="0"/>
              </a:rPr>
              <a:t> πρέπει να ενημερώνεται εκ των προτέρων για τους σκοπούς και τους αποδέκτες της κοινοποίησης</a:t>
            </a:r>
          </a:p>
          <a:p>
            <a:pPr lvl="1" eaLnBrk="1" hangingPunct="1">
              <a:lnSpc>
                <a:spcPct val="80000"/>
              </a:lnSpc>
              <a:buFont typeface="Wingdings 2" pitchFamily="18" charset="2"/>
              <a:buNone/>
              <a:defRPr/>
            </a:pPr>
            <a:endParaRPr lang="el-GR" dirty="0" smtClean="0">
              <a:cs typeface="Tahoma" pitchFamily="34" charset="0"/>
            </a:endParaRPr>
          </a:p>
          <a:p>
            <a:pPr lvl="1" eaLnBrk="1" hangingPunct="1">
              <a:lnSpc>
                <a:spcPct val="80000"/>
              </a:lnSpc>
              <a:buFont typeface="Tahoma" pitchFamily="34" charset="0"/>
              <a:buNone/>
              <a:defRPr/>
            </a:pPr>
            <a:endParaRPr lang="el-GR" dirty="0" smtClean="0"/>
          </a:p>
          <a:p>
            <a:pPr lvl="1" eaLnBrk="1" hangingPunct="1">
              <a:lnSpc>
                <a:spcPct val="80000"/>
              </a:lnSpc>
              <a:buFont typeface="Wingdings 2" pitchFamily="18" charset="2"/>
              <a:buNone/>
              <a:defRPr/>
            </a:pPr>
            <a:endParaRPr lang="el-GR" dirty="0" smtClean="0"/>
          </a:p>
          <a:p>
            <a:pPr lvl="1" eaLnBrk="1" hangingPunct="1">
              <a:lnSpc>
                <a:spcPct val="80000"/>
              </a:lnSpc>
              <a:buFont typeface="Wingdings 2" pitchFamily="18" charset="2"/>
              <a:buNone/>
              <a:defRPr/>
            </a:pPr>
            <a:endParaRPr lang="el-GR" dirty="0" smtClean="0">
              <a:latin typeface="Arial" charset="0"/>
            </a:endParaRPr>
          </a:p>
          <a:p>
            <a:pPr lvl="1" eaLnBrk="1" hangingPunct="1">
              <a:lnSpc>
                <a:spcPct val="80000"/>
              </a:lnSpc>
              <a:buFont typeface="Wingdings" pitchFamily="2" charset="2"/>
              <a:buNone/>
              <a:defRPr/>
            </a:pPr>
            <a:r>
              <a:rPr lang="el-GR" dirty="0" smtClean="0"/>
              <a:t>	</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FE4A7B3-14A9-48EA-9409-4A4A4BBE67DB}" type="slidenum">
              <a:rPr lang="en-GB" altLang="en-US" sz="1400" smtClean="0">
                <a:latin typeface="Arial" charset="0"/>
              </a:rPr>
              <a:pPr>
                <a:spcBef>
                  <a:spcPct val="0"/>
                </a:spcBef>
                <a:buClrTx/>
                <a:buSzTx/>
                <a:buFontTx/>
                <a:buNone/>
                <a:defRPr/>
              </a:pPr>
              <a:t>52</a:t>
            </a:fld>
            <a:endParaRPr lang="en-GB" altLang="en-US" sz="1400" smtClean="0">
              <a:latin typeface="Arial" charset="0"/>
            </a:endParaRPr>
          </a:p>
        </p:txBody>
      </p:sp>
    </p:spTree>
    <p:extLst>
      <p:ext uri="{BB962C8B-B14F-4D97-AF65-F5344CB8AC3E}">
        <p14:creationId xmlns:p14="http://schemas.microsoft.com/office/powerpoint/2010/main" val="6353935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2"/>
          <p:cNvSpPr>
            <a:spLocks noGrp="1"/>
          </p:cNvSpPr>
          <p:nvPr>
            <p:ph idx="1"/>
          </p:nvPr>
        </p:nvSpPr>
        <p:spPr>
          <a:xfrm>
            <a:off x="323850" y="620713"/>
            <a:ext cx="8424863" cy="5451475"/>
          </a:xfrm>
        </p:spPr>
        <p:txBody>
          <a:bodyPr/>
          <a:lstStyle/>
          <a:p>
            <a:pPr>
              <a:buFont typeface="Wingdings" pitchFamily="2" charset="2"/>
              <a:buChar char="Ø"/>
              <a:defRPr/>
            </a:pPr>
            <a:r>
              <a:rPr lang="el-GR" sz="2000" dirty="0" smtClean="0"/>
              <a:t>Η επεξεργασία δεδομένων υγείας </a:t>
            </a:r>
            <a:r>
              <a:rPr lang="el-GR" sz="2000" u="sng" dirty="0" smtClean="0"/>
              <a:t>πρέπει να περιορίζεται στις περιπτώσεις όπου αυτή είναι απαραίτητη για να ικανοποιηθούν συγκεκριμένοι σκοποί </a:t>
            </a:r>
            <a:r>
              <a:rPr lang="el-GR" sz="2000" dirty="0" smtClean="0"/>
              <a:t>όπως π.χ.:</a:t>
            </a:r>
          </a:p>
          <a:p>
            <a:pPr>
              <a:buFont typeface="Wingdings" pitchFamily="2" charset="2"/>
              <a:buChar char="v"/>
              <a:defRPr/>
            </a:pPr>
            <a:r>
              <a:rPr lang="el-GR" sz="2000" dirty="0" smtClean="0"/>
              <a:t>όταν η επεξεργασία είναι απαραίτητη για να κριθεί κατά πόσο ένας </a:t>
            </a:r>
            <a:r>
              <a:rPr lang="el-GR" sz="2000" dirty="0" err="1" smtClean="0"/>
              <a:t>εργοδοτούμενος</a:t>
            </a:r>
            <a:r>
              <a:rPr lang="el-GR" sz="2000" dirty="0" smtClean="0"/>
              <a:t> είναι ικανός να εκπληρώσει μία παρούσα ή μελλοντική εργασία</a:t>
            </a:r>
          </a:p>
          <a:p>
            <a:pPr>
              <a:buFont typeface="Wingdings" pitchFamily="2" charset="2"/>
              <a:buChar char="v"/>
              <a:defRPr/>
            </a:pPr>
            <a:r>
              <a:rPr lang="el-GR" sz="2000" dirty="0" smtClean="0"/>
              <a:t>όταν η επεξεργασία είναι απαραίτητη για σκοπούς πρόληψης και προστασίας της υγείας των εργοδοτουμένων στους χώρους εργασίας</a:t>
            </a:r>
          </a:p>
          <a:p>
            <a:pPr>
              <a:buFont typeface="Wingdings" pitchFamily="2" charset="2"/>
              <a:buChar char="v"/>
              <a:defRPr/>
            </a:pPr>
            <a:r>
              <a:rPr lang="el-GR" sz="2000" dirty="0" smtClean="0"/>
              <a:t>όταν η επεξεργασία είναι απαραίτητη, για να παρασχεθούν στον εργοδοτούμενο δικαιώματα ασθενείας ή κοινωνικών ασφαλίσεων</a:t>
            </a:r>
          </a:p>
          <a:p>
            <a:pPr>
              <a:buFont typeface="Wingdings" pitchFamily="2" charset="2"/>
              <a:buChar char="v"/>
              <a:defRPr/>
            </a:pPr>
            <a:r>
              <a:rPr lang="el-GR" sz="2000" dirty="0" smtClean="0"/>
              <a:t>όταν τα καθήκοντα της θέσης επιβάλλουν την υποβολή του </a:t>
            </a:r>
            <a:r>
              <a:rPr lang="el-GR" sz="2000" dirty="0" err="1" smtClean="0"/>
              <a:t>εργοδοτουμένου</a:t>
            </a:r>
            <a:r>
              <a:rPr lang="el-GR" sz="2000" dirty="0" smtClean="0"/>
              <a:t> σε συγκεκριμένους υγειονομικούς ή ιατρικούς ελέγχους</a:t>
            </a:r>
          </a:p>
          <a:p>
            <a:pPr>
              <a:buFontTx/>
              <a:buNone/>
              <a:defRPr/>
            </a:pPr>
            <a:endParaRPr lang="el-GR" sz="2000" dirty="0" smtClean="0"/>
          </a:p>
          <a:p>
            <a:pPr>
              <a:buFontTx/>
              <a:buNone/>
              <a:defRPr/>
            </a:pPr>
            <a:endParaRPr lang="el-GR" dirty="0" smtClean="0">
              <a:cs typeface="Tahoma" pitchFamily="34" charset="0"/>
            </a:endParaRPr>
          </a:p>
          <a:p>
            <a:pPr lvl="1" eaLnBrk="1" hangingPunct="1">
              <a:lnSpc>
                <a:spcPct val="80000"/>
              </a:lnSpc>
              <a:buFont typeface="Tahoma" pitchFamily="34" charset="0"/>
              <a:buNone/>
              <a:defRPr/>
            </a:pPr>
            <a:endParaRPr lang="el-GR" dirty="0" smtClean="0"/>
          </a:p>
          <a:p>
            <a:pPr lvl="1" eaLnBrk="1" hangingPunct="1">
              <a:lnSpc>
                <a:spcPct val="80000"/>
              </a:lnSpc>
              <a:buFont typeface="Wingdings 2" pitchFamily="18" charset="2"/>
              <a:buNone/>
              <a:defRPr/>
            </a:pPr>
            <a:endParaRPr lang="el-GR" dirty="0" smtClean="0"/>
          </a:p>
          <a:p>
            <a:pPr lvl="1" eaLnBrk="1" hangingPunct="1">
              <a:lnSpc>
                <a:spcPct val="80000"/>
              </a:lnSpc>
              <a:buFont typeface="Wingdings 2" pitchFamily="18" charset="2"/>
              <a:buNone/>
              <a:defRPr/>
            </a:pPr>
            <a:endParaRPr lang="el-GR" dirty="0" smtClean="0">
              <a:latin typeface="Arial" charset="0"/>
            </a:endParaRPr>
          </a:p>
          <a:p>
            <a:pPr lvl="1" eaLnBrk="1" hangingPunct="1">
              <a:lnSpc>
                <a:spcPct val="80000"/>
              </a:lnSpc>
              <a:buFont typeface="Wingdings" pitchFamily="2" charset="2"/>
              <a:buNone/>
              <a:defRPr/>
            </a:pPr>
            <a:r>
              <a:rPr lang="el-GR" dirty="0" smtClean="0"/>
              <a:t>	</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1253728-3A89-4C5E-903F-7A9AF0BABBEF}" type="slidenum">
              <a:rPr lang="en-GB" altLang="en-US" sz="1400" smtClean="0">
                <a:latin typeface="Arial" charset="0"/>
              </a:rPr>
              <a:pPr>
                <a:spcBef>
                  <a:spcPct val="0"/>
                </a:spcBef>
                <a:buClrTx/>
                <a:buSzTx/>
                <a:buFontTx/>
                <a:buNone/>
                <a:defRPr/>
              </a:pPr>
              <a:t>53</a:t>
            </a:fld>
            <a:endParaRPr lang="en-GB" altLang="en-US" sz="1400" smtClean="0">
              <a:latin typeface="Arial" charset="0"/>
            </a:endParaRPr>
          </a:p>
        </p:txBody>
      </p:sp>
    </p:spTree>
    <p:extLst>
      <p:ext uri="{BB962C8B-B14F-4D97-AF65-F5344CB8AC3E}">
        <p14:creationId xmlns:p14="http://schemas.microsoft.com/office/powerpoint/2010/main" val="30334393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827088" y="0"/>
            <a:ext cx="7859712" cy="1484313"/>
          </a:xfrm>
        </p:spPr>
        <p:txBody>
          <a:bodyPr/>
          <a:lstStyle/>
          <a:p>
            <a:pPr>
              <a:defRPr/>
            </a:pPr>
            <a:r>
              <a:rPr lang="el-GR" sz="2800" b="1" dirty="0" smtClean="0">
                <a:solidFill>
                  <a:srgbClr val="FFC000"/>
                </a:solidFill>
                <a:cs typeface="Tahoma" pitchFamily="34" charset="0"/>
              </a:rPr>
              <a:t>Καταστροφή εγγράφων που περιέχουν προσωπικά δεδομένα</a:t>
            </a:r>
          </a:p>
        </p:txBody>
      </p:sp>
      <p:sp>
        <p:nvSpPr>
          <p:cNvPr id="56323" name="Content Placeholder 2"/>
          <p:cNvSpPr>
            <a:spLocks noGrp="1"/>
          </p:cNvSpPr>
          <p:nvPr>
            <p:ph idx="1"/>
          </p:nvPr>
        </p:nvSpPr>
        <p:spPr>
          <a:xfrm>
            <a:off x="457200" y="1341438"/>
            <a:ext cx="8229600" cy="4678362"/>
          </a:xfrm>
        </p:spPr>
        <p:txBody>
          <a:bodyPr/>
          <a:lstStyle/>
          <a:p>
            <a:pPr>
              <a:buFont typeface="Wingdings" pitchFamily="2" charset="2"/>
              <a:buChar char="Ø"/>
              <a:defRPr/>
            </a:pPr>
            <a:r>
              <a:rPr lang="el-GR" sz="2300" dirty="0" smtClean="0">
                <a:latin typeface="+mj-lt"/>
                <a:cs typeface="Tahoma" pitchFamily="34" charset="0"/>
              </a:rPr>
              <a:t>Τα δεδομένα θα πρέπει να διατηρούνται </a:t>
            </a:r>
            <a:r>
              <a:rPr lang="el-GR" sz="2300" b="1" dirty="0" smtClean="0">
                <a:solidFill>
                  <a:srgbClr val="FFFF00"/>
                </a:solidFill>
                <a:latin typeface="+mj-lt"/>
                <a:cs typeface="Tahoma" pitchFamily="34" charset="0"/>
              </a:rPr>
              <a:t>μόνο κατά τη διάρκεια της περιόδου που απαιτείται</a:t>
            </a:r>
            <a:r>
              <a:rPr lang="el-GR" sz="2300" dirty="0" smtClean="0">
                <a:solidFill>
                  <a:srgbClr val="FFFF00"/>
                </a:solidFill>
                <a:latin typeface="+mj-lt"/>
                <a:cs typeface="Tahoma" pitchFamily="34" charset="0"/>
              </a:rPr>
              <a:t> </a:t>
            </a:r>
            <a:r>
              <a:rPr lang="el-GR" sz="2300" dirty="0" smtClean="0">
                <a:latin typeface="+mj-lt"/>
                <a:cs typeface="Tahoma" pitchFamily="34" charset="0"/>
              </a:rPr>
              <a:t>για την πραγματοποίηση των σκοπών της συλλογής /επεξεργασίας</a:t>
            </a:r>
            <a:endParaRPr lang="en-US" sz="2300" dirty="0" smtClean="0">
              <a:latin typeface="+mj-lt"/>
              <a:cs typeface="Tahoma" pitchFamily="34" charset="0"/>
            </a:endParaRPr>
          </a:p>
          <a:p>
            <a:pPr lvl="2">
              <a:buFontTx/>
              <a:buNone/>
              <a:defRPr/>
            </a:pPr>
            <a:r>
              <a:rPr lang="el-GR" sz="1500" dirty="0" smtClean="0">
                <a:latin typeface="+mj-lt"/>
                <a:cs typeface="Tahoma" pitchFamily="34" charset="0"/>
              </a:rPr>
              <a:t> </a:t>
            </a:r>
          </a:p>
          <a:p>
            <a:pPr>
              <a:buFont typeface="Arial" pitchFamily="34" charset="0"/>
              <a:buChar char="•"/>
              <a:defRPr/>
            </a:pPr>
            <a:r>
              <a:rPr lang="el-GR" sz="2300" u="sng" dirty="0" smtClean="0">
                <a:latin typeface="+mj-lt"/>
                <a:cs typeface="Tahoma" pitchFamily="34" charset="0"/>
              </a:rPr>
              <a:t>Για εταιρείες που παρέχουν διοικητικές υπηρεσίες – 5 χρόνια </a:t>
            </a:r>
            <a:r>
              <a:rPr lang="el-GR" sz="2300" dirty="0" smtClean="0">
                <a:latin typeface="+mj-lt"/>
                <a:cs typeface="Tahoma" pitchFamily="34" charset="0"/>
              </a:rPr>
              <a:t>μετά τη λήξη </a:t>
            </a:r>
            <a:r>
              <a:rPr lang="el-GR" sz="2300" dirty="0" smtClean="0">
                <a:latin typeface="+mj-lt"/>
              </a:rPr>
              <a:t>της συμβατικής σχέσης και /ή της διευθέτησης οποιασδήποτε οικονομικής ή άλλης διαφοράς</a:t>
            </a:r>
            <a:endParaRPr lang="en-US" sz="2300" dirty="0" smtClean="0">
              <a:latin typeface="+mj-lt"/>
              <a:cs typeface="Tahoma" pitchFamily="34" charset="0"/>
            </a:endParaRPr>
          </a:p>
          <a:p>
            <a:pPr lvl="2">
              <a:buFontTx/>
              <a:buNone/>
              <a:defRPr/>
            </a:pPr>
            <a:endParaRPr lang="en-US" sz="1500" dirty="0" smtClean="0">
              <a:latin typeface="+mj-lt"/>
              <a:cs typeface="Tahoma" pitchFamily="34" charset="0"/>
            </a:endParaRPr>
          </a:p>
          <a:p>
            <a:pPr>
              <a:buFont typeface="Arial" pitchFamily="34" charset="0"/>
              <a:buChar char="•"/>
              <a:defRPr/>
            </a:pPr>
            <a:r>
              <a:rPr lang="el-GR" sz="2300" u="sng" dirty="0" smtClean="0">
                <a:latin typeface="+mj-lt"/>
                <a:cs typeface="Tahoma" pitchFamily="34" charset="0"/>
              </a:rPr>
              <a:t>Για εταιρείες που παρέχουν λογιστικές/ελεγκτικές υπηρεσίες – το αντίστοιχο χρονικό διάστημα είναι 7 χρόνια</a:t>
            </a:r>
          </a:p>
          <a:p>
            <a:pPr>
              <a:buFontTx/>
              <a:buNone/>
              <a:defRPr/>
            </a:pPr>
            <a:endParaRPr lang="el-GR" sz="2300" u="sng" dirty="0" smtClean="0">
              <a:latin typeface="+mj-lt"/>
              <a:cs typeface="Tahoma" pitchFamily="34" charset="0"/>
            </a:endParaRPr>
          </a:p>
          <a:p>
            <a:pPr>
              <a:buFont typeface="Wingdings" pitchFamily="2" charset="2"/>
              <a:buChar char="Ø"/>
              <a:defRPr/>
            </a:pPr>
            <a:r>
              <a:rPr lang="el-GR" sz="2300" dirty="0" smtClean="0">
                <a:latin typeface="+mj-lt"/>
                <a:cs typeface="Tahoma" pitchFamily="34" charset="0"/>
              </a:rPr>
              <a:t>Μετά την παρέλευση της περιόδου αυτής, η Επίτροπος μπορεί να επιτρέψει τη διατήρηση τους για ιστορικούς, επιστημονικούς ή στατιστικούς σκοπούς</a:t>
            </a:r>
          </a:p>
        </p:txBody>
      </p:sp>
      <p:sp>
        <p:nvSpPr>
          <p:cNvPr id="4" name="Slide Number Placeholder 3"/>
          <p:cNvSpPr>
            <a:spLocks noGrp="1"/>
          </p:cNvSpPr>
          <p:nvPr>
            <p:ph type="sldNum" sz="quarter" idx="12"/>
          </p:nvPr>
        </p:nvSpPr>
        <p:spPr/>
        <p:txBody>
          <a:bodyPr/>
          <a:lstStyle/>
          <a:p>
            <a:pPr>
              <a:defRPr/>
            </a:pPr>
            <a:fld id="{7B092361-F125-421D-BE5E-8627ECA903ED}" type="slidenum">
              <a:rPr lang="en-GB" smtClean="0"/>
              <a:pPr>
                <a:defRPr/>
              </a:pPr>
              <a:t>54</a:t>
            </a:fld>
            <a:endParaRPr lang="en-GB"/>
          </a:p>
        </p:txBody>
      </p:sp>
    </p:spTree>
    <p:extLst>
      <p:ext uri="{BB962C8B-B14F-4D97-AF65-F5344CB8AC3E}">
        <p14:creationId xmlns:p14="http://schemas.microsoft.com/office/powerpoint/2010/main" val="6923108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1052513"/>
            <a:ext cx="8856662" cy="1800225"/>
          </a:xfrm>
        </p:spPr>
        <p:txBody>
          <a:bodyPr/>
          <a:lstStyle/>
          <a:p>
            <a:pPr algn="ct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2400" b="1" dirty="0" smtClean="0">
                <a:solidFill>
                  <a:srgbClr val="FFC000"/>
                </a:solidFill>
              </a:rPr>
              <a:t>Προετοιμασία για τη σωστή εφαρμογή του νέου Κανονισμού</a:t>
            </a: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539750" y="981075"/>
            <a:ext cx="8208963" cy="5038725"/>
          </a:xfrm>
        </p:spPr>
        <p:txBody>
          <a:bodyPr/>
          <a:lstStyle/>
          <a:p>
            <a:pPr>
              <a:buFont typeface="Wingdings" panose="05000000000000000000" pitchFamily="2" charset="2"/>
              <a:buChar char="Ø"/>
              <a:defRPr/>
            </a:pPr>
            <a:r>
              <a:rPr lang="el-GR" sz="2000" dirty="0" smtClean="0"/>
              <a:t>Ακριβής γνώση των δεδομένων που συλλέγονται και τυγχάνουν επεξεργασίας, ποιοι εμπλέκονται, ποιες διαδικασίες ακολουθούνται</a:t>
            </a:r>
          </a:p>
          <a:p>
            <a:pPr>
              <a:buFont typeface="Wingdings" panose="05000000000000000000" pitchFamily="2" charset="2"/>
              <a:buChar char="Ø"/>
              <a:defRPr/>
            </a:pPr>
            <a:r>
              <a:rPr lang="el-GR" sz="2000" dirty="0" smtClean="0"/>
              <a:t>Καθορισμός και διαχωρισμός των αναγκών για διασφάλιση λήψης των απαιτούμενων συγκαταθέσεων και ότι δεν συλλέγονται υπερβολικά δεδομένα</a:t>
            </a:r>
          </a:p>
          <a:p>
            <a:pPr>
              <a:buFont typeface="Wingdings" panose="05000000000000000000" pitchFamily="2" charset="2"/>
              <a:buChar char="Ø"/>
              <a:defRPr/>
            </a:pPr>
            <a:r>
              <a:rPr lang="el-GR" sz="2000" dirty="0" smtClean="0"/>
              <a:t>Κατάρτιση διαδικασιών για τήρηση Αρχείου Δραστηριοτήτων της επεξεργασίας</a:t>
            </a:r>
          </a:p>
          <a:p>
            <a:pPr marL="342900" lvl="2" indent="-342900">
              <a:buFont typeface="Wingdings" panose="05000000000000000000" pitchFamily="2" charset="2"/>
              <a:buChar char="Ø"/>
              <a:defRPr/>
            </a:pPr>
            <a:r>
              <a:rPr lang="el-GR" sz="2000" dirty="0" smtClean="0">
                <a:ea typeface="+mn-ea"/>
              </a:rPr>
              <a:t>Υιοθέτηση συστήματος διοίκησης για τακτική αναθεώρηση, αξιολόγηση και βελτίωση των μέτρων ασφάλειας</a:t>
            </a:r>
          </a:p>
          <a:p>
            <a:pPr marL="457200" indent="-457200">
              <a:buFont typeface="Wingdings" pitchFamily="2" charset="2"/>
              <a:buChar char="Ø"/>
              <a:defRPr/>
            </a:pPr>
            <a:r>
              <a:rPr lang="el-GR" sz="2000" dirty="0" smtClean="0"/>
              <a:t>Υιοθέτηση:</a:t>
            </a:r>
          </a:p>
          <a:p>
            <a:pPr marL="1257300" lvl="2" indent="-457200">
              <a:buFont typeface="Wingdings" pitchFamily="2" charset="2"/>
              <a:buChar char="§"/>
              <a:defRPr/>
            </a:pPr>
            <a:r>
              <a:rPr lang="el-GR" sz="2000" dirty="0" smtClean="0">
                <a:ea typeface="+mn-ea"/>
              </a:rPr>
              <a:t>εσωτερικής διαδικασίας αναφοράς της παραβίασης </a:t>
            </a:r>
          </a:p>
          <a:p>
            <a:pPr marL="1257300" lvl="2" indent="-457200">
              <a:buFont typeface="Wingdings" pitchFamily="2" charset="2"/>
              <a:buChar char="§"/>
              <a:defRPr/>
            </a:pPr>
            <a:r>
              <a:rPr lang="el-GR" sz="2000" dirty="0" smtClean="0">
                <a:ea typeface="+mn-ea"/>
              </a:rPr>
              <a:t>εσωτερικού «πλάνου ανταπόκρισης» (</a:t>
            </a:r>
            <a:r>
              <a:rPr lang="en-US" sz="2000" dirty="0" smtClean="0">
                <a:ea typeface="+mn-ea"/>
              </a:rPr>
              <a:t>response plan)</a:t>
            </a:r>
            <a:r>
              <a:rPr lang="el-GR" sz="2000" dirty="0" smtClean="0">
                <a:ea typeface="+mn-ea"/>
              </a:rPr>
              <a:t> σε περίπτωση παραβίασης  </a:t>
            </a:r>
          </a:p>
          <a:p>
            <a:pPr marL="1257300" lvl="2" indent="-457200">
              <a:buFont typeface="Wingdings" pitchFamily="2" charset="2"/>
              <a:buChar char="§"/>
              <a:defRPr/>
            </a:pPr>
            <a:r>
              <a:rPr lang="el-GR" sz="2000" dirty="0" smtClean="0">
                <a:ea typeface="+mn-ea"/>
              </a:rPr>
              <a:t>διαδικασία γνωστοποίησης ενδεχόμενης παράβασης στην ΑΠΔΠΧ, εντός 72 ωρών</a:t>
            </a:r>
          </a:p>
          <a:p>
            <a:pPr marL="1257300" lvl="2" indent="-457200">
              <a:buFont typeface="Wingdings" pitchFamily="2" charset="2"/>
              <a:buChar char="§"/>
              <a:defRPr/>
            </a:pPr>
            <a:endParaRPr lang="el-GR" sz="2000" dirty="0" smtClean="0">
              <a:ea typeface="+mn-ea"/>
            </a:endParaRPr>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 typeface="Wingdings" pitchFamily="2" charset="2"/>
              <a:buChar char="§"/>
              <a:defRPr/>
            </a:pPr>
            <a:endParaRPr lang="el-GR" dirty="0" smtClean="0"/>
          </a:p>
          <a:p>
            <a:pPr marL="1257300" lvl="2" indent="-457200">
              <a:buFontTx/>
              <a:buNone/>
              <a:defRPr/>
            </a:pPr>
            <a:endParaRPr lang="el-GR" dirty="0" smtClean="0"/>
          </a:p>
        </p:txBody>
      </p:sp>
      <p:sp>
        <p:nvSpPr>
          <p:cNvPr id="4" name="Slide Number Placeholder 3"/>
          <p:cNvSpPr>
            <a:spLocks noGrp="1"/>
          </p:cNvSpPr>
          <p:nvPr>
            <p:ph type="sldNum" sz="quarter" idx="12"/>
          </p:nvPr>
        </p:nvSpPr>
        <p:spPr/>
        <p:txBody>
          <a:bodyPr/>
          <a:lstStyle/>
          <a:p>
            <a:pPr>
              <a:defRPr/>
            </a:pPr>
            <a:fld id="{D26BA548-80A4-4BBA-A608-896D2DD6CCBF}" type="slidenum">
              <a:rPr lang="el-GR" smtClean="0"/>
              <a:pPr>
                <a:defRPr/>
              </a:pPr>
              <a:t>55</a:t>
            </a:fld>
            <a:endParaRPr lang="el-GR" dirty="0"/>
          </a:p>
        </p:txBody>
      </p:sp>
    </p:spTree>
    <p:extLst>
      <p:ext uri="{BB962C8B-B14F-4D97-AF65-F5344CB8AC3E}">
        <p14:creationId xmlns:p14="http://schemas.microsoft.com/office/powerpoint/2010/main" val="33874226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549275"/>
            <a:ext cx="8856662" cy="2303463"/>
          </a:xfrm>
        </p:spPr>
        <p:txBody>
          <a:bodyPr/>
          <a:lstStyle/>
          <a:p>
            <a:pPr algn="ct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404813"/>
            <a:ext cx="8353425" cy="5614987"/>
          </a:xfrm>
        </p:spPr>
        <p:txBody>
          <a:bodyPr/>
          <a:lstStyle/>
          <a:p>
            <a:pPr marL="342900" lvl="2" indent="-342900">
              <a:buFont typeface="Wingdings" panose="05000000000000000000" pitchFamily="2" charset="2"/>
              <a:buChar char="Ø"/>
              <a:defRPr/>
            </a:pPr>
            <a:r>
              <a:rPr lang="el-GR" sz="2200" dirty="0" smtClean="0"/>
              <a:t>Αναθεώρηση των συμβολαίων/συμβάσεων που συνάπτονται με πελάτες, υπαλλήλους, εκτελούντες την επεξεργασία</a:t>
            </a:r>
          </a:p>
          <a:p>
            <a:pPr marL="1257300" lvl="4" indent="-342900">
              <a:buFont typeface="Wingdings" pitchFamily="2" charset="2"/>
              <a:buChar char="Ø"/>
              <a:defRPr/>
            </a:pPr>
            <a:endParaRPr lang="el-GR" sz="1800" dirty="0" smtClean="0"/>
          </a:p>
          <a:p>
            <a:pPr>
              <a:buFont typeface="Wingdings" panose="05000000000000000000" pitchFamily="2" charset="2"/>
              <a:buChar char="Ø"/>
              <a:defRPr/>
            </a:pPr>
            <a:r>
              <a:rPr lang="el-GR" sz="2200" dirty="0" smtClean="0"/>
              <a:t>Συστηματικός έλεγχος για συμμόρφωση με τον Κανονισμό</a:t>
            </a:r>
          </a:p>
          <a:p>
            <a:pPr lvl="2">
              <a:buFont typeface="Wingdings" panose="05000000000000000000" pitchFamily="2" charset="2"/>
              <a:buChar char="Ø"/>
              <a:defRPr/>
            </a:pPr>
            <a:endParaRPr lang="el-GR" sz="1400" dirty="0" smtClean="0"/>
          </a:p>
          <a:p>
            <a:pPr>
              <a:buFont typeface="Wingdings" panose="05000000000000000000" pitchFamily="2" charset="2"/>
              <a:buChar char="Ø"/>
              <a:defRPr/>
            </a:pPr>
            <a:r>
              <a:rPr lang="el-GR" sz="2200" dirty="0" smtClean="0"/>
              <a:t>Αξιολόγηση των κινδύνων και το είδος της βλάβης που πιθανόν να οδηγήσει σε παραβίαση προσωπικών δεδομένων</a:t>
            </a:r>
          </a:p>
          <a:p>
            <a:pPr lvl="2">
              <a:buFont typeface="Wingdings" panose="05000000000000000000" pitchFamily="2" charset="2"/>
              <a:buChar char="Ø"/>
              <a:defRPr/>
            </a:pPr>
            <a:endParaRPr lang="el-GR" sz="1400" dirty="0" smtClean="0"/>
          </a:p>
          <a:p>
            <a:pPr>
              <a:buFont typeface="Wingdings" panose="05000000000000000000" pitchFamily="2" charset="2"/>
              <a:buChar char="Ø"/>
              <a:defRPr/>
            </a:pPr>
            <a:r>
              <a:rPr lang="el-GR" sz="2200" dirty="0" smtClean="0"/>
              <a:t>Λήψη μέτρων για περιορισμό ή ακόμα αποφυγή κινδύνου παραβίασης</a:t>
            </a:r>
          </a:p>
          <a:p>
            <a:pPr lvl="2">
              <a:buFont typeface="Wingdings" panose="05000000000000000000" pitchFamily="2" charset="2"/>
              <a:buChar char="Ø"/>
              <a:defRPr/>
            </a:pPr>
            <a:endParaRPr lang="el-GR" sz="1400" dirty="0" smtClean="0"/>
          </a:p>
          <a:p>
            <a:pPr>
              <a:buFont typeface="Wingdings" panose="05000000000000000000" pitchFamily="2" charset="2"/>
              <a:buChar char="Ø"/>
              <a:defRPr/>
            </a:pPr>
            <a:r>
              <a:rPr lang="el-GR" sz="2200" dirty="0" smtClean="0"/>
              <a:t>Τρόποι αντιμετώπισης ενδεχόμενων παραβιάσεων και διαμόρφωση στρατηγικής για συμμόρφωση</a:t>
            </a:r>
          </a:p>
          <a:p>
            <a:pPr>
              <a:buFont typeface="Wingdings" panose="05000000000000000000" pitchFamily="2" charset="2"/>
              <a:buChar char="Ø"/>
              <a:defRPr/>
            </a:pPr>
            <a:endParaRPr lang="el-GR" sz="2200" dirty="0" smtClean="0"/>
          </a:p>
          <a:p>
            <a:pPr>
              <a:buFontTx/>
              <a:buNone/>
              <a:defRPr/>
            </a:pPr>
            <a:endParaRPr lang="el-GR" sz="2200" dirty="0" smtClean="0"/>
          </a:p>
          <a:p>
            <a:pPr marL="0" indent="0">
              <a:buFontTx/>
              <a:buNone/>
              <a:defRPr/>
            </a:pPr>
            <a:endParaRPr lang="el-GR" sz="800" dirty="0" smtClean="0"/>
          </a:p>
        </p:txBody>
      </p:sp>
      <p:sp>
        <p:nvSpPr>
          <p:cNvPr id="4" name="Slide Number Placeholder 3"/>
          <p:cNvSpPr>
            <a:spLocks noGrp="1"/>
          </p:cNvSpPr>
          <p:nvPr>
            <p:ph type="sldNum" sz="quarter" idx="12"/>
          </p:nvPr>
        </p:nvSpPr>
        <p:spPr/>
        <p:txBody>
          <a:bodyPr/>
          <a:lstStyle/>
          <a:p>
            <a:pPr>
              <a:defRPr/>
            </a:pPr>
            <a:fld id="{B40A8ED9-6E1C-4894-8A61-673008206986}" type="slidenum">
              <a:rPr lang="el-GR" smtClean="0"/>
              <a:pPr>
                <a:defRPr/>
              </a:pPr>
              <a:t>56</a:t>
            </a:fld>
            <a:endParaRPr lang="el-GR" dirty="0"/>
          </a:p>
        </p:txBody>
      </p:sp>
    </p:spTree>
    <p:extLst>
      <p:ext uri="{BB962C8B-B14F-4D97-AF65-F5344CB8AC3E}">
        <p14:creationId xmlns:p14="http://schemas.microsoft.com/office/powerpoint/2010/main" val="451891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888" y="620713"/>
            <a:ext cx="7561262" cy="792162"/>
          </a:xfrm>
        </p:spPr>
        <p:txBody>
          <a:bodyPr/>
          <a:lstStyle/>
          <a:p>
            <a:pPr algn="ctr">
              <a:defRPr/>
            </a:pPr>
            <a:r>
              <a:rPr lang="el-GR" altLang="el-GR" sz="2400" b="1" dirty="0" smtClean="0">
                <a:cs typeface="Tahoma" pitchFamily="34" charset="0"/>
              </a:rPr>
              <a:t>Γραφείο Επιτρόπου Προστασίας Δεδομένων Προσωπικού Χαρακτήρα</a:t>
            </a:r>
            <a:endParaRPr lang="el-GR" sz="2400" dirty="0"/>
          </a:p>
        </p:txBody>
      </p:sp>
      <p:sp>
        <p:nvSpPr>
          <p:cNvPr id="3" name="Content Placeholder 2"/>
          <p:cNvSpPr>
            <a:spLocks noGrp="1"/>
          </p:cNvSpPr>
          <p:nvPr>
            <p:ph idx="1"/>
          </p:nvPr>
        </p:nvSpPr>
        <p:spPr>
          <a:xfrm>
            <a:off x="1619250" y="1773238"/>
            <a:ext cx="6624638" cy="3957637"/>
          </a:xfrm>
        </p:spPr>
        <p:txBody>
          <a:bodyPr/>
          <a:lstStyle/>
          <a:p>
            <a:pPr algn="ctr" eaLnBrk="1" hangingPunct="1">
              <a:lnSpc>
                <a:spcPct val="80000"/>
              </a:lnSpc>
              <a:buFontTx/>
              <a:buNone/>
              <a:defRPr/>
            </a:pPr>
            <a:r>
              <a:rPr lang="el-GR" altLang="el-GR" sz="2400" dirty="0" smtClean="0"/>
              <a:t>Ιάσονος 1, 1082 Λευκωσία</a:t>
            </a:r>
          </a:p>
          <a:p>
            <a:pPr algn="ctr" eaLnBrk="1" hangingPunct="1">
              <a:lnSpc>
                <a:spcPct val="80000"/>
              </a:lnSpc>
              <a:buFontTx/>
              <a:buNone/>
              <a:defRPr/>
            </a:pPr>
            <a:r>
              <a:rPr lang="el-GR" altLang="el-GR" sz="2400" dirty="0" smtClean="0"/>
              <a:t>Τ.Θ.  23378, 1682  Λευκωσία</a:t>
            </a:r>
          </a:p>
          <a:p>
            <a:pPr algn="ctr" eaLnBrk="1" hangingPunct="1">
              <a:lnSpc>
                <a:spcPct val="80000"/>
              </a:lnSpc>
              <a:defRPr/>
            </a:pPr>
            <a:endParaRPr lang="el-GR" altLang="el-GR" sz="2400" dirty="0" smtClean="0"/>
          </a:p>
          <a:p>
            <a:pPr algn="ctr" eaLnBrk="1" hangingPunct="1">
              <a:lnSpc>
                <a:spcPct val="80000"/>
              </a:lnSpc>
              <a:buFontTx/>
              <a:buNone/>
              <a:defRPr/>
            </a:pPr>
            <a:r>
              <a:rPr lang="el-GR" altLang="el-GR" sz="2400" dirty="0" err="1" smtClean="0"/>
              <a:t>Τηλ</a:t>
            </a:r>
            <a:r>
              <a:rPr lang="el-GR" altLang="el-GR" sz="2400" dirty="0" smtClean="0"/>
              <a:t>:  22818456, Φαξ: 22304565</a:t>
            </a:r>
          </a:p>
          <a:p>
            <a:pPr algn="ctr" eaLnBrk="1" hangingPunct="1">
              <a:lnSpc>
                <a:spcPct val="80000"/>
              </a:lnSpc>
              <a:defRPr/>
            </a:pPr>
            <a:endParaRPr lang="en-US" altLang="el-GR" sz="2400" dirty="0" smtClean="0"/>
          </a:p>
          <a:p>
            <a:pPr algn="ctr" eaLnBrk="1" hangingPunct="1">
              <a:lnSpc>
                <a:spcPct val="80000"/>
              </a:lnSpc>
              <a:buFontTx/>
              <a:buNone/>
              <a:defRPr/>
            </a:pPr>
            <a:r>
              <a:rPr lang="en-US" altLang="el-GR" sz="2400" dirty="0" smtClean="0"/>
              <a:t>E-mail: commissioner@dataprotection.gov.cy</a:t>
            </a:r>
            <a:endParaRPr lang="el-GR" altLang="el-GR" sz="2400" dirty="0" smtClean="0"/>
          </a:p>
          <a:p>
            <a:pPr algn="ctr" eaLnBrk="1" hangingPunct="1">
              <a:lnSpc>
                <a:spcPct val="80000"/>
              </a:lnSpc>
              <a:defRPr/>
            </a:pPr>
            <a:endParaRPr lang="el-GR" altLang="el-GR" sz="2400" dirty="0" smtClean="0"/>
          </a:p>
          <a:p>
            <a:pPr algn="ctr" eaLnBrk="1" hangingPunct="1">
              <a:lnSpc>
                <a:spcPct val="80000"/>
              </a:lnSpc>
              <a:buFontTx/>
              <a:buNone/>
              <a:defRPr/>
            </a:pPr>
            <a:r>
              <a:rPr lang="en-US" altLang="el-GR" sz="2400" b="1" dirty="0" smtClean="0"/>
              <a:t>www.dataprotection.gov.cy</a:t>
            </a:r>
            <a:endParaRPr lang="en-GB" altLang="el-GR" sz="2400" b="1" dirty="0" smtClean="0"/>
          </a:p>
          <a:p>
            <a:pPr>
              <a:defRPr/>
            </a:pPr>
            <a:endParaRPr lang="el-GR" altLang="el-GR" sz="2200" dirty="0" smtClean="0">
              <a:cs typeface="Tahoma" pitchFamily="34" charset="0"/>
            </a:endParaRPr>
          </a:p>
          <a:p>
            <a:pPr>
              <a:buFont typeface="Wingdings" pitchFamily="2" charset="2"/>
              <a:buChar char="Ø"/>
              <a:defRPr/>
            </a:pPr>
            <a:endParaRPr lang="el-GR" sz="2400" dirty="0" smtClean="0">
              <a:cs typeface="Tahoma" pitchFamily="34" charset="0"/>
            </a:endParaRPr>
          </a:p>
          <a:p>
            <a:pPr>
              <a:buFont typeface="Wingdings" pitchFamily="2" charset="2"/>
              <a:buChar char="Ø"/>
              <a:defRPr/>
            </a:pPr>
            <a:endParaRPr lang="el-GR" sz="2000" dirty="0">
              <a:latin typeface="+mj-lt"/>
            </a:endParaRPr>
          </a:p>
        </p:txBody>
      </p:sp>
      <p:sp>
        <p:nvSpPr>
          <p:cNvPr id="4" name="Slide Number Placeholder 3"/>
          <p:cNvSpPr>
            <a:spLocks noGrp="1"/>
          </p:cNvSpPr>
          <p:nvPr>
            <p:ph type="sldNum" sz="quarter" idx="12"/>
          </p:nvPr>
        </p:nvSpPr>
        <p:spPr/>
        <p:txBody>
          <a:bodyPr/>
          <a:lstStyle/>
          <a:p>
            <a:pPr>
              <a:defRPr/>
            </a:pPr>
            <a:fld id="{C5A1D289-B19F-427D-BAD0-8C12CC8882A7}" type="slidenum">
              <a:rPr lang="el-GR" smtClean="0"/>
              <a:pPr>
                <a:defRPr/>
              </a:pPr>
              <a:t>57</a:t>
            </a:fld>
            <a:endParaRPr lang="el-GR"/>
          </a:p>
        </p:txBody>
      </p:sp>
    </p:spTree>
    <p:extLst>
      <p:ext uri="{BB962C8B-B14F-4D97-AF65-F5344CB8AC3E}">
        <p14:creationId xmlns:p14="http://schemas.microsoft.com/office/powerpoint/2010/main" val="39932928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050"/>
            <a:ext cx="8229600" cy="5111750"/>
          </a:xfrm>
        </p:spPr>
        <p:txBody>
          <a:bodyPr/>
          <a:lstStyle/>
          <a:p>
            <a:pPr>
              <a:buFontTx/>
              <a:buNone/>
              <a:defRPr/>
            </a:pPr>
            <a:endParaRPr lang="el-GR" dirty="0" smtClean="0"/>
          </a:p>
          <a:p>
            <a:pPr>
              <a:buFontTx/>
              <a:buNone/>
              <a:defRPr/>
            </a:pPr>
            <a:endParaRPr lang="el-GR" dirty="0" smtClean="0"/>
          </a:p>
          <a:p>
            <a:pPr>
              <a:buFontTx/>
              <a:buNone/>
              <a:defRPr/>
            </a:pPr>
            <a:endParaRPr lang="el-GR" dirty="0" smtClean="0"/>
          </a:p>
          <a:p>
            <a:pPr algn="ctr">
              <a:buFontTx/>
              <a:buNone/>
              <a:defRPr/>
            </a:pPr>
            <a:r>
              <a:rPr lang="el-GR" b="1" dirty="0" smtClean="0">
                <a:solidFill>
                  <a:srgbClr val="FFC000"/>
                </a:solidFill>
              </a:rPr>
              <a:t>Ευχαριστώ για την προσοχή σας</a:t>
            </a:r>
            <a:endParaRPr lang="el-GR" b="1" dirty="0">
              <a:solidFill>
                <a:srgbClr val="FFC000"/>
              </a:solidFill>
            </a:endParaRPr>
          </a:p>
        </p:txBody>
      </p:sp>
      <p:sp>
        <p:nvSpPr>
          <p:cNvPr id="4" name="Slide Number Placeholder 3"/>
          <p:cNvSpPr>
            <a:spLocks noGrp="1"/>
          </p:cNvSpPr>
          <p:nvPr>
            <p:ph type="sldNum" sz="quarter" idx="12"/>
          </p:nvPr>
        </p:nvSpPr>
        <p:spPr/>
        <p:txBody>
          <a:bodyPr/>
          <a:lstStyle/>
          <a:p>
            <a:pPr>
              <a:defRPr/>
            </a:pPr>
            <a:fld id="{DA87B456-8C5B-4803-8D90-E7D264E52786}" type="slidenum">
              <a:rPr lang="el-GR" smtClean="0"/>
              <a:pPr>
                <a:defRPr/>
              </a:pPr>
              <a:t>58</a:t>
            </a:fld>
            <a:endParaRPr lang="el-GR"/>
          </a:p>
        </p:txBody>
      </p:sp>
    </p:spTree>
    <p:extLst>
      <p:ext uri="{BB962C8B-B14F-4D97-AF65-F5344CB8AC3E}">
        <p14:creationId xmlns:p14="http://schemas.microsoft.com/office/powerpoint/2010/main" val="1973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52BE33EC-442B-4569-97AD-CCF5AE293D36}" type="slidenum">
              <a:rPr lang="el-GR"/>
              <a:pPr>
                <a:defRPr/>
              </a:pPr>
              <a:t>6</a:t>
            </a:fld>
            <a:endParaRPr lang="el-GR"/>
          </a:p>
        </p:txBody>
      </p:sp>
      <p:sp>
        <p:nvSpPr>
          <p:cNvPr id="6147" name="Rectangle 3"/>
          <p:cNvSpPr>
            <a:spLocks noGrp="1" noChangeArrowheads="1"/>
          </p:cNvSpPr>
          <p:nvPr>
            <p:ph type="body" idx="1"/>
          </p:nvPr>
        </p:nvSpPr>
        <p:spPr>
          <a:xfrm>
            <a:off x="323850" y="188913"/>
            <a:ext cx="8820150" cy="6264275"/>
          </a:xfrm>
          <a:effectLst>
            <a:outerShdw dist="35921" dir="2700000" algn="ctr" rotWithShape="0">
              <a:schemeClr val="bg2"/>
            </a:outerShdw>
          </a:effectLst>
        </p:spPr>
        <p:txBody>
          <a:bodyPr/>
          <a:lstStyle/>
          <a:p>
            <a:pPr eaLnBrk="1" hangingPunct="1">
              <a:buFontTx/>
              <a:buNone/>
              <a:defRPr/>
            </a:pPr>
            <a:r>
              <a:rPr lang="en-US" sz="2400" dirty="0" smtClean="0">
                <a:solidFill>
                  <a:srgbClr val="FFC000"/>
                </a:solidFill>
                <a:effectLst>
                  <a:outerShdw blurRad="38100" dist="38100" dir="2700000" algn="tl">
                    <a:srgbClr val="000000">
                      <a:alpha val="43137"/>
                    </a:srgbClr>
                  </a:outerShdw>
                </a:effectLst>
              </a:rPr>
              <a:t>  </a:t>
            </a:r>
            <a:r>
              <a:rPr lang="el-GR" sz="2400" dirty="0" smtClean="0">
                <a:solidFill>
                  <a:srgbClr val="FFC000"/>
                </a:solidFill>
                <a:effectLst>
                  <a:outerShdw blurRad="38100" dist="38100" dir="2700000" algn="tl">
                    <a:srgbClr val="000000">
                      <a:alpha val="43137"/>
                    </a:srgbClr>
                  </a:outerShdw>
                </a:effectLst>
              </a:rPr>
              <a:t>Στόχοι και καινοτομίες του Κανονισμού</a:t>
            </a:r>
            <a:r>
              <a:rPr lang="en-US" sz="2400" dirty="0" smtClean="0">
                <a:solidFill>
                  <a:srgbClr val="FFC000"/>
                </a:solidFill>
                <a:effectLst>
                  <a:outerShdw blurRad="38100" dist="38100" dir="2700000" algn="tl">
                    <a:srgbClr val="000000">
                      <a:alpha val="43137"/>
                    </a:srgbClr>
                  </a:outerShdw>
                </a:effectLst>
              </a:rPr>
              <a:t>:</a:t>
            </a:r>
            <a:endParaRPr lang="el-GR" sz="2400" dirty="0" smtClean="0">
              <a:solidFill>
                <a:srgbClr val="FFC000"/>
              </a:solidFill>
              <a:effectLst>
                <a:outerShdw blurRad="38100" dist="38100" dir="2700000" algn="tl">
                  <a:srgbClr val="000000">
                    <a:alpha val="43137"/>
                  </a:srgbClr>
                </a:outerShdw>
              </a:effectLst>
            </a:endParaRPr>
          </a:p>
          <a:p>
            <a:pPr eaLnBrk="1" hangingPunct="1">
              <a:buFontTx/>
              <a:buNone/>
              <a:defRPr/>
            </a:pPr>
            <a:endParaRPr lang="el-GR" altLang="el-GR" sz="1000" dirty="0" smtClean="0"/>
          </a:p>
          <a:p>
            <a:pPr eaLnBrk="1" hangingPunct="1">
              <a:buFontTx/>
              <a:buNone/>
              <a:defRPr/>
            </a:pPr>
            <a:r>
              <a:rPr lang="el-GR" altLang="el-GR" sz="2200" dirty="0" smtClean="0"/>
              <a:t>(ζ) Διενέργεια ελέγχων </a:t>
            </a:r>
            <a:r>
              <a:rPr lang="en-US" altLang="el-GR" sz="2200" dirty="0"/>
              <a:t>ex </a:t>
            </a:r>
            <a:r>
              <a:rPr lang="en-US" altLang="el-GR" sz="2200" dirty="0" smtClean="0"/>
              <a:t>ante</a:t>
            </a:r>
            <a:r>
              <a:rPr lang="el-GR" altLang="el-GR" sz="2200" dirty="0" smtClean="0"/>
              <a:t> αντί για </a:t>
            </a:r>
            <a:r>
              <a:rPr lang="en-US" altLang="el-GR" sz="2200" dirty="0" smtClean="0"/>
              <a:t>ex post</a:t>
            </a:r>
            <a:endParaRPr lang="el-GR" altLang="el-GR" sz="800" dirty="0" smtClean="0"/>
          </a:p>
          <a:p>
            <a:pPr eaLnBrk="1" hangingPunct="1">
              <a:buFontTx/>
              <a:buNone/>
              <a:defRPr/>
            </a:pPr>
            <a:r>
              <a:rPr lang="el-GR" altLang="el-GR" sz="2200" dirty="0" smtClean="0"/>
              <a:t>(η) Επιβολή αυστηρότερων κυρώσεων: σε πολυεθνικές επιχειρήσεις, μέχρι €</a:t>
            </a:r>
            <a:r>
              <a:rPr lang="en-US" altLang="el-GR" sz="2200" dirty="0" smtClean="0"/>
              <a:t>2</a:t>
            </a:r>
            <a:r>
              <a:rPr lang="el-GR" altLang="el-GR" sz="2200" dirty="0" smtClean="0"/>
              <a:t>0.000.000 ή 4% του συνολικού παγκόσμιου ετήσιου κύκλου εργασιών του προηγούμενου έτους, (το υψηλότερο)</a:t>
            </a:r>
          </a:p>
          <a:p>
            <a:pPr eaLnBrk="1" hangingPunct="1">
              <a:buFontTx/>
              <a:buNone/>
              <a:defRPr/>
            </a:pPr>
            <a:endParaRPr lang="el-GR" altLang="el-GR" sz="800" dirty="0" smtClean="0"/>
          </a:p>
          <a:p>
            <a:pPr eaLnBrk="1" hangingPunct="1">
              <a:buFontTx/>
              <a:buNone/>
              <a:defRPr/>
            </a:pPr>
            <a:r>
              <a:rPr lang="el-GR" altLang="el-GR" sz="2200" dirty="0" smtClean="0"/>
              <a:t>(θ) Καταργούνται Γνωστοποιήσεις και Άδειες Διασύνδεσης /</a:t>
            </a:r>
          </a:p>
          <a:p>
            <a:pPr eaLnBrk="1" hangingPunct="1">
              <a:buFontTx/>
              <a:buNone/>
              <a:defRPr/>
            </a:pPr>
            <a:r>
              <a:rPr lang="el-GR" altLang="el-GR" sz="2200" dirty="0" smtClean="0"/>
              <a:t>Διαβίβασης, </a:t>
            </a:r>
            <a:r>
              <a:rPr lang="el-GR" altLang="el-GR" sz="2200" u="sng" dirty="0" smtClean="0"/>
              <a:t>όπως τις γνωρίζουμε σήμερα</a:t>
            </a:r>
          </a:p>
          <a:p>
            <a:pPr eaLnBrk="1" hangingPunct="1">
              <a:buFontTx/>
              <a:buNone/>
              <a:defRPr/>
            </a:pPr>
            <a:endParaRPr lang="el-GR" altLang="el-GR" sz="800" u="sng" dirty="0" smtClean="0"/>
          </a:p>
          <a:p>
            <a:pPr eaLnBrk="1" hangingPunct="1">
              <a:buFontTx/>
              <a:buNone/>
              <a:defRPr/>
            </a:pPr>
            <a:r>
              <a:rPr lang="el-GR" altLang="el-GR" sz="2200" dirty="0" smtClean="0"/>
              <a:t>(ι) Ευθύνη τόσο σε υπεύθυνους επεξεργασίας όσο και σε εκτελούντες την επεξεργασία</a:t>
            </a:r>
          </a:p>
          <a:p>
            <a:pPr eaLnBrk="1" hangingPunct="1">
              <a:buFontTx/>
              <a:buNone/>
              <a:defRPr/>
            </a:pPr>
            <a:endParaRPr lang="el-GR" altLang="el-GR" sz="800" dirty="0" smtClean="0"/>
          </a:p>
          <a:p>
            <a:pPr eaLnBrk="1" hangingPunct="1">
              <a:buFontTx/>
              <a:buNone/>
              <a:defRPr/>
            </a:pPr>
            <a:r>
              <a:rPr lang="el-GR" sz="2200" dirty="0" smtClean="0"/>
              <a:t>(κ) Αυστηρές προϋποθέσεις για τη συγκατάθεση</a:t>
            </a:r>
          </a:p>
          <a:p>
            <a:pPr eaLnBrk="1" hangingPunct="1">
              <a:buFontTx/>
              <a:buNone/>
              <a:defRPr/>
            </a:pPr>
            <a:endParaRPr lang="el-GR" sz="800" dirty="0" smtClean="0"/>
          </a:p>
          <a:p>
            <a:pPr eaLnBrk="1" hangingPunct="1">
              <a:buFontTx/>
              <a:buNone/>
              <a:defRPr/>
            </a:pPr>
            <a:r>
              <a:rPr lang="el-GR" sz="2200" dirty="0" smtClean="0">
                <a:effectLst>
                  <a:outerShdw blurRad="38100" dist="38100" dir="2700000" algn="tl">
                    <a:srgbClr val="000000">
                      <a:alpha val="43137"/>
                    </a:srgbClr>
                  </a:outerShdw>
                </a:effectLst>
              </a:rPr>
              <a:t>(λ) Καθιερώνεται ο θεσμός του Υπεύθυνου Προστασίας Δεδομένων</a:t>
            </a:r>
          </a:p>
          <a:p>
            <a:pPr eaLnBrk="1" hangingPunct="1">
              <a:buFontTx/>
              <a:buNone/>
              <a:defRPr/>
            </a:pPr>
            <a:endParaRPr lang="el-GR" sz="800" dirty="0" smtClean="0">
              <a:effectLst>
                <a:outerShdw blurRad="38100" dist="38100" dir="2700000" algn="tl">
                  <a:srgbClr val="000000">
                    <a:alpha val="43137"/>
                  </a:srgbClr>
                </a:outerShdw>
              </a:effectLst>
            </a:endParaRPr>
          </a:p>
          <a:p>
            <a:pPr eaLnBrk="1" hangingPunct="1">
              <a:buFontTx/>
              <a:buNone/>
              <a:defRPr/>
            </a:pPr>
            <a:endParaRPr lang="el-GR" altLang="el-GR" dirty="0" smtClean="0"/>
          </a:p>
        </p:txBody>
      </p:sp>
    </p:spTree>
    <p:extLst>
      <p:ext uri="{BB962C8B-B14F-4D97-AF65-F5344CB8AC3E}">
        <p14:creationId xmlns:p14="http://schemas.microsoft.com/office/powerpoint/2010/main" val="2861962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424862" cy="765175"/>
          </a:xfrm>
        </p:spPr>
        <p:txBody>
          <a:bodyPr/>
          <a:lstStyle/>
          <a:p>
            <a:pPr algn="ctr">
              <a:defRPr/>
            </a:pPr>
            <a:r>
              <a:rPr lang="el-GR" sz="2800" b="1" dirty="0" smtClean="0">
                <a:solidFill>
                  <a:srgbClr val="FFC000"/>
                </a:solidFill>
              </a:rPr>
              <a:t>Πεδίο εφαρμογής </a:t>
            </a:r>
            <a:endParaRPr lang="el-GR" sz="2800" b="1" dirty="0">
              <a:solidFill>
                <a:srgbClr val="FFC000"/>
              </a:solidFill>
            </a:endParaRPr>
          </a:p>
        </p:txBody>
      </p:sp>
      <p:sp>
        <p:nvSpPr>
          <p:cNvPr id="3" name="Content Placeholder 2"/>
          <p:cNvSpPr>
            <a:spLocks noGrp="1"/>
          </p:cNvSpPr>
          <p:nvPr>
            <p:ph idx="1"/>
          </p:nvPr>
        </p:nvSpPr>
        <p:spPr>
          <a:xfrm>
            <a:off x="395536" y="836712"/>
            <a:ext cx="8424936" cy="5111651"/>
          </a:xfrm>
        </p:spPr>
        <p:txBody>
          <a:bodyPr/>
          <a:lstStyle/>
          <a:p>
            <a:pPr>
              <a:defRPr/>
            </a:pPr>
            <a:r>
              <a:rPr lang="el-GR" sz="2400" dirty="0" smtClean="0"/>
              <a:t>Στο έδαφος της Κυπριακής Δημοκρατίας</a:t>
            </a:r>
            <a:endParaRPr lang="en-US" sz="2400" dirty="0" smtClean="0"/>
          </a:p>
          <a:p>
            <a:pPr lvl="3">
              <a:defRPr/>
            </a:pPr>
            <a:endParaRPr lang="el-GR" sz="1200" dirty="0" smtClean="0"/>
          </a:p>
          <a:p>
            <a:pPr>
              <a:defRPr/>
            </a:pPr>
            <a:r>
              <a:rPr lang="el-GR" sz="2400" dirty="0" smtClean="0"/>
              <a:t>Όταν εφαρμόζεται το κυπριακό δίκαιο δυνάμει διεθνούς δικαίου</a:t>
            </a:r>
            <a:endParaRPr lang="en-US" sz="2400" dirty="0" smtClean="0"/>
          </a:p>
          <a:p>
            <a:pPr lvl="4">
              <a:defRPr/>
            </a:pPr>
            <a:endParaRPr lang="el-GR" sz="1200" dirty="0" smtClean="0"/>
          </a:p>
          <a:p>
            <a:pPr>
              <a:defRPr/>
            </a:pPr>
            <a:r>
              <a:rPr lang="el-GR" sz="2400" dirty="0" smtClean="0"/>
              <a:t>Διασυνοριακές υποθέσεις που αφορούν πρόσωπα σε περισσότερα κράτη μέλη (συνδεδεμένες εταιρείες)</a:t>
            </a:r>
            <a:endParaRPr lang="en-US" sz="2400" dirty="0" smtClean="0"/>
          </a:p>
          <a:p>
            <a:pPr lvl="3">
              <a:defRPr/>
            </a:pPr>
            <a:endParaRPr lang="el-GR" sz="1200" dirty="0" smtClean="0"/>
          </a:p>
          <a:p>
            <a:pPr>
              <a:defRPr/>
            </a:pPr>
            <a:r>
              <a:rPr lang="el-GR" sz="2400" dirty="0" smtClean="0"/>
              <a:t>Σε επεξεργασία εκτός ΕΕ για υποκείμενα που βρίσκονται εντός ΕΕ</a:t>
            </a:r>
            <a:endParaRPr lang="en-US" sz="2400" dirty="0" smtClean="0"/>
          </a:p>
          <a:p>
            <a:pPr lvl="3">
              <a:defRPr/>
            </a:pPr>
            <a:endParaRPr lang="el-GR" sz="1200" dirty="0" smtClean="0"/>
          </a:p>
          <a:p>
            <a:pPr>
              <a:defRPr/>
            </a:pPr>
            <a:r>
              <a:rPr lang="el-GR" sz="2400" dirty="0" smtClean="0"/>
              <a:t>Σε επεξεργασία που εκτελείται στην ΕΕ για υποκείμενα που βρίσκονται εκτός ΕΕ</a:t>
            </a:r>
          </a:p>
          <a:p>
            <a:pPr lvl="3">
              <a:defRPr/>
            </a:pPr>
            <a:endParaRPr lang="el-GR" sz="1000" dirty="0" smtClean="0"/>
          </a:p>
          <a:p>
            <a:pPr>
              <a:buFontTx/>
              <a:buNone/>
              <a:defRPr/>
            </a:pPr>
            <a:r>
              <a:rPr lang="el-GR" sz="2400" dirty="0" smtClean="0"/>
              <a:t/>
            </a:r>
            <a:br>
              <a:rPr lang="el-GR" sz="2400" dirty="0" smtClean="0"/>
            </a:br>
            <a:endParaRPr lang="el-GR" sz="2400" dirty="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2CC09CA-2430-4785-8361-4904CB1CA2AE}" type="slidenum">
              <a:rPr lang="el-GR" altLang="en-US" sz="1400" smtClean="0">
                <a:latin typeface="Arial" charset="0"/>
              </a:rPr>
              <a:pPr>
                <a:spcBef>
                  <a:spcPct val="0"/>
                </a:spcBef>
                <a:buClrTx/>
                <a:buSzTx/>
                <a:buFontTx/>
                <a:buNone/>
                <a:defRPr/>
              </a:pPr>
              <a:t>7</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424936" cy="5471691"/>
          </a:xfrm>
        </p:spPr>
        <p:txBody>
          <a:bodyPr/>
          <a:lstStyle/>
          <a:p>
            <a:pPr lvl="3">
              <a:defRPr/>
            </a:pPr>
            <a:endParaRPr lang="el-GR" sz="1000" dirty="0" smtClean="0"/>
          </a:p>
          <a:p>
            <a:pPr>
              <a:defRPr/>
            </a:pPr>
            <a:r>
              <a:rPr lang="el-GR" sz="2200" b="1" dirty="0" smtClean="0">
                <a:solidFill>
                  <a:srgbClr val="FFFF00"/>
                </a:solidFill>
              </a:rPr>
              <a:t>Κύρια εγκατάσταση: </a:t>
            </a:r>
            <a:r>
              <a:rPr lang="el-GR" sz="2200" dirty="0" smtClean="0"/>
              <a:t>ορίζεται, όταν μια εταιρεία έχει εγκαταστάσεις σε πολλά </a:t>
            </a:r>
            <a:r>
              <a:rPr lang="el-GR" sz="2200" dirty="0" err="1" smtClean="0"/>
              <a:t>κμ</a:t>
            </a:r>
            <a:endParaRPr lang="el-GR" sz="2200" dirty="0" smtClean="0"/>
          </a:p>
          <a:p>
            <a:pPr>
              <a:defRPr/>
            </a:pPr>
            <a:endParaRPr lang="el-GR" sz="2200" dirty="0" smtClean="0"/>
          </a:p>
          <a:p>
            <a:pPr>
              <a:buFont typeface="Wingdings" pitchFamily="2" charset="2"/>
              <a:buChar char="v"/>
              <a:defRPr/>
            </a:pPr>
            <a:r>
              <a:rPr lang="el-GR" sz="2200" b="1" dirty="0" smtClean="0">
                <a:solidFill>
                  <a:srgbClr val="FFC000"/>
                </a:solidFill>
              </a:rPr>
              <a:t>Για υπεύθυνο επεξεργασίας: </a:t>
            </a:r>
            <a:r>
              <a:rPr lang="el-GR" sz="2200" dirty="0" smtClean="0"/>
              <a:t>ο τόπος λήψης αποφάσεων </a:t>
            </a:r>
            <a:r>
              <a:rPr lang="el-GR" sz="2200" u="sng" dirty="0" smtClean="0"/>
              <a:t>για τους σκοπούς και τα μέσα της επεξεργασίας</a:t>
            </a:r>
            <a:r>
              <a:rPr lang="el-GR" sz="2200" dirty="0" smtClean="0"/>
              <a:t> </a:t>
            </a:r>
            <a:r>
              <a:rPr lang="el-GR" sz="2200" b="1" dirty="0" smtClean="0"/>
              <a:t>και εξουσίας εφαρμογής των αποφάσεων αυτών</a:t>
            </a:r>
            <a:r>
              <a:rPr lang="el-GR" sz="2200" dirty="0" smtClean="0"/>
              <a:t>, αλλιώς ο τόπος της κεντρικής διοίκησης στην ΕΕ</a:t>
            </a:r>
          </a:p>
          <a:p>
            <a:pPr lvl="2">
              <a:buFont typeface="Wingdings" pitchFamily="2" charset="2"/>
              <a:buChar char="v"/>
              <a:defRPr/>
            </a:pPr>
            <a:endParaRPr lang="el-GR" sz="1400" dirty="0" smtClean="0"/>
          </a:p>
          <a:p>
            <a:pPr>
              <a:buFont typeface="Wingdings" pitchFamily="2" charset="2"/>
              <a:buChar char="v"/>
              <a:defRPr/>
            </a:pPr>
            <a:r>
              <a:rPr lang="el-GR" sz="2200" b="1" dirty="0" smtClean="0">
                <a:solidFill>
                  <a:srgbClr val="FFC000"/>
                </a:solidFill>
              </a:rPr>
              <a:t>Για εκτελών την επεξεργασία: </a:t>
            </a:r>
            <a:r>
              <a:rPr lang="el-GR" sz="2200" b="1" dirty="0" smtClean="0"/>
              <a:t>ο τόπος της κεντρικής διοίκησης στην ΕΕ</a:t>
            </a:r>
            <a:r>
              <a:rPr lang="el-GR" sz="2200" dirty="0" smtClean="0"/>
              <a:t> , αλλιώς ο τόπος όπου εκτελούνται οι κύριες δραστηριότητες επεξεργασίας</a:t>
            </a:r>
          </a:p>
          <a:p>
            <a:pPr>
              <a:buFontTx/>
              <a:buNone/>
              <a:defRPr/>
            </a:pPr>
            <a:r>
              <a:rPr lang="el-GR" sz="2400" dirty="0" smtClean="0"/>
              <a:t/>
            </a:r>
            <a:br>
              <a:rPr lang="el-GR" sz="2400" dirty="0" smtClean="0"/>
            </a:br>
            <a:endParaRPr lang="el-GR" sz="2400" dirty="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2CC09CA-2430-4785-8361-4904CB1CA2AE}" type="slidenum">
              <a:rPr lang="el-GR" altLang="en-US" sz="1400" smtClean="0">
                <a:latin typeface="Arial" charset="0"/>
              </a:rPr>
              <a:pPr>
                <a:spcBef>
                  <a:spcPct val="0"/>
                </a:spcBef>
                <a:buClrTx/>
                <a:buSzTx/>
                <a:buFontTx/>
                <a:buNone/>
                <a:defRPr/>
              </a:pPr>
              <a:t>8</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AB499258-A368-4D75-A60A-7B55A389BBAB}" type="slidenum">
              <a:rPr lang="el-GR"/>
              <a:pPr>
                <a:defRPr/>
              </a:pPr>
              <a:t>9</a:t>
            </a:fld>
            <a:endParaRPr lang="el-GR"/>
          </a:p>
        </p:txBody>
      </p:sp>
      <p:sp>
        <p:nvSpPr>
          <p:cNvPr id="10242" name="Rectangle 2"/>
          <p:cNvSpPr>
            <a:spLocks noGrp="1" noChangeArrowheads="1"/>
          </p:cNvSpPr>
          <p:nvPr>
            <p:ph type="title"/>
          </p:nvPr>
        </p:nvSpPr>
        <p:spPr>
          <a:xfrm>
            <a:off x="1042988" y="292100"/>
            <a:ext cx="7643812" cy="1384300"/>
          </a:xfrm>
          <a:effectLst>
            <a:outerShdw dist="35921" dir="2700000" algn="ctr" rotWithShape="0">
              <a:schemeClr val="bg2"/>
            </a:outerShdw>
          </a:effectLst>
        </p:spPr>
        <p:txBody>
          <a:bodyPr/>
          <a:lstStyle/>
          <a:p>
            <a:pPr eaLnBrk="1" hangingPunct="1">
              <a:defRPr/>
            </a:pPr>
            <a:r>
              <a:rPr lang="el-GR" sz="3200" b="1" dirty="0" smtClean="0"/>
              <a:t>Τι είναι τα προσωπικά δεδομένα</a:t>
            </a:r>
          </a:p>
        </p:txBody>
      </p:sp>
      <p:sp>
        <p:nvSpPr>
          <p:cNvPr id="10243" name="Rectangle 3"/>
          <p:cNvSpPr>
            <a:spLocks noGrp="1" noChangeArrowheads="1"/>
          </p:cNvSpPr>
          <p:nvPr>
            <p:ph type="body" idx="1"/>
          </p:nvPr>
        </p:nvSpPr>
        <p:spPr>
          <a:xfrm>
            <a:off x="857250" y="1628775"/>
            <a:ext cx="7829550" cy="4391025"/>
          </a:xfrm>
          <a:effectLst>
            <a:outerShdw dist="35921" dir="2700000" algn="ctr" rotWithShape="0">
              <a:schemeClr val="bg2"/>
            </a:outerShdw>
          </a:effectLst>
        </p:spPr>
        <p:txBody>
          <a:bodyPr/>
          <a:lstStyle/>
          <a:p>
            <a:pPr eaLnBrk="1" hangingPunct="1">
              <a:defRPr/>
            </a:pPr>
            <a:r>
              <a:rPr lang="el-GR" sz="2800" dirty="0" smtClean="0">
                <a:effectLst>
                  <a:outerShdw blurRad="38100" dist="38100" dir="2700000" algn="tl">
                    <a:srgbClr val="000000">
                      <a:alpha val="43137"/>
                    </a:srgbClr>
                  </a:outerShdw>
                </a:effectLst>
                <a:latin typeface="+mj-lt"/>
              </a:rPr>
              <a:t>Οποιαδήποτε πληροφορία προσδιορίζει ή ΜΠΟΡΕΙ να προσδιορίσει την ταυτότητα ενός φυσικού προσώπου εν ζωή</a:t>
            </a:r>
          </a:p>
          <a:p>
            <a:pPr eaLnBrk="1" hangingPunct="1">
              <a:buFontTx/>
              <a:buNone/>
              <a:defRPr/>
            </a:pPr>
            <a:endParaRPr lang="el-GR" sz="2800" dirty="0" smtClean="0">
              <a:effectLst>
                <a:outerShdw blurRad="38100" dist="38100" dir="2700000" algn="tl">
                  <a:srgbClr val="000000">
                    <a:alpha val="43137"/>
                  </a:srgbClr>
                </a:outerShdw>
              </a:effectLst>
              <a:latin typeface="+mj-lt"/>
            </a:endParaRPr>
          </a:p>
          <a:p>
            <a:pPr eaLnBrk="1" hangingPunct="1">
              <a:defRPr/>
            </a:pPr>
            <a:r>
              <a:rPr lang="el-GR" sz="2800" dirty="0" smtClean="0">
                <a:effectLst>
                  <a:outerShdw blurRad="38100" dist="38100" dir="2700000" algn="tl">
                    <a:srgbClr val="000000">
                      <a:alpha val="43137"/>
                    </a:srgbClr>
                  </a:outerShdw>
                </a:effectLst>
                <a:latin typeface="+mj-lt"/>
              </a:rPr>
              <a:t>Ευαίσθητα προσωπικά δεδομένα:</a:t>
            </a:r>
          </a:p>
          <a:p>
            <a:pPr eaLnBrk="1" hangingPunct="1">
              <a:buFontTx/>
              <a:buNone/>
              <a:defRPr/>
            </a:pPr>
            <a:r>
              <a:rPr lang="el-GR" sz="2800" dirty="0" smtClean="0">
                <a:effectLst>
                  <a:outerShdw blurRad="38100" dist="38100" dir="2700000" algn="tl">
                    <a:srgbClr val="000000">
                      <a:alpha val="43137"/>
                    </a:srgbClr>
                  </a:outerShdw>
                </a:effectLst>
                <a:latin typeface="+mj-lt"/>
              </a:rPr>
              <a:t>	Οτιδήποτε μπορεί να δημιουργήσει διακρίσεις (φυλή, θρησκεία, υγεία, πολιτικές πεποιθήσεις, συμμετοχή σε ένωση, σωματείο ή συνδικαλιστική οργάνωση, σεξουαλικός προσανατολισμός, διώξεις &amp; καταδίκες)</a:t>
            </a:r>
          </a:p>
          <a:p>
            <a:pPr eaLnBrk="1" hangingPunct="1">
              <a:buFontTx/>
              <a:buNone/>
              <a:defRPr/>
            </a:pPr>
            <a:r>
              <a:rPr lang="el-GR" sz="2800" dirty="0" smtClean="0">
                <a:effectLst>
                  <a:outerShdw blurRad="38100" dist="38100" dir="2700000" algn="tl">
                    <a:srgbClr val="000000">
                      <a:alpha val="43137"/>
                    </a:srgbClr>
                  </a:outerShdw>
                </a:effectLst>
                <a:latin typeface="+mj-lt"/>
              </a:rPr>
              <a:t>	</a:t>
            </a:r>
            <a:endParaRPr lang="en-US" sz="2800" dirty="0" smtClean="0">
              <a:effectLst>
                <a:outerShdw blurRad="38100" dist="38100" dir="2700000" algn="tl">
                  <a:srgbClr val="000000">
                    <a:alpha val="43137"/>
                  </a:srgbClr>
                </a:outerShdw>
              </a:effectLst>
              <a:latin typeface="+mj-lt"/>
            </a:endParaRPr>
          </a:p>
          <a:p>
            <a:pPr eaLnBrk="1" hangingPunct="1">
              <a:buFontTx/>
              <a:buNone/>
              <a:defRPr/>
            </a:pPr>
            <a:endParaRPr lang="el-GR" dirty="0" smtClean="0"/>
          </a:p>
          <a:p>
            <a:pPr eaLnBrk="1" hangingPunct="1">
              <a:defRPr/>
            </a:pPr>
            <a:endParaRPr lang="el-GR" dirty="0" smtClean="0"/>
          </a:p>
          <a:p>
            <a:pPr eaLnBrk="1" hangingPunct="1">
              <a:defRPr/>
            </a:pPr>
            <a:endParaRPr lang="el-GR" dirty="0" smtClean="0"/>
          </a:p>
        </p:txBody>
      </p:sp>
    </p:spTree>
    <p:extLst>
      <p:ext uri="{BB962C8B-B14F-4D97-AF65-F5344CB8AC3E}">
        <p14:creationId xmlns:p14="http://schemas.microsoft.com/office/powerpoint/2010/main" val="3998828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13319</TotalTime>
  <Words>4391</Words>
  <Application>Microsoft Office PowerPoint</Application>
  <PresentationFormat>On-screen Show (4:3)</PresentationFormat>
  <Paragraphs>802</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Ocean</vt:lpstr>
      <vt:lpstr>                                    Προσωπικά Δεδομένα Νέο Νομικό Πλαίσιο – Ευρωπαϊκός Κανονισμός (ΕΕ) 679/2016   </vt:lpstr>
      <vt:lpstr>Πρωτογενές Δίκαιο</vt:lpstr>
      <vt:lpstr>Υφιστάμενο Νομικό Πλαίσιο</vt:lpstr>
      <vt:lpstr>Ο (Γενικός) Κανονισμός (ΕΕ) 679/2016</vt:lpstr>
      <vt:lpstr>PowerPoint Presentation</vt:lpstr>
      <vt:lpstr>PowerPoint Presentation</vt:lpstr>
      <vt:lpstr>Πεδίο εφαρμογής </vt:lpstr>
      <vt:lpstr>PowerPoint Presentation</vt:lpstr>
      <vt:lpstr>Τι είναι τα προσωπικά δεδομένα</vt:lpstr>
      <vt:lpstr>         Βιομετρικά δεδομένα</vt:lpstr>
      <vt:lpstr>PowerPoint Presentation</vt:lpstr>
      <vt:lpstr>PowerPoint Presentation</vt:lpstr>
      <vt:lpstr>PowerPoint Presentation</vt:lpstr>
      <vt:lpstr>PowerPoint Presentation</vt:lpstr>
      <vt:lpstr>PowerPoint Presentation</vt:lpstr>
      <vt:lpstr>   Πότε είναι νόμιμη η επεξεργασία ειδικών κατηγοριών     προσωπικών δεδομένων (Άρθρο 9)    </vt:lpstr>
      <vt:lpstr>PowerPoint Presentation</vt:lpstr>
      <vt:lpstr> Πότε είναι νόμιμη η επεξεργασία προσωπικών δεδομένων    που αφορούν ποινικές καταδίκες και αδικήματα (Άρθρο 10)  </vt:lpstr>
      <vt:lpstr>             Ενίσχυση των δικαιωμάτων των πολιτών    </vt:lpstr>
      <vt:lpstr>PowerPoint Presentation</vt:lpstr>
      <vt:lpstr>PowerPoint Presentation</vt:lpstr>
      <vt:lpstr>PowerPoint Presentation</vt:lpstr>
      <vt:lpstr>Αυστηρότατες Υποχρεώσεις Υπεύθυνων Επεξεργασίας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Κυριότερες υποχρεώσεις και ευθύνες  εκτελούντα την επεξεργασία          </vt:lpstr>
      <vt:lpstr>Διασυνοριακή επεξεργασία         </vt:lpstr>
      <vt:lpstr>        </vt:lpstr>
      <vt:lpstr>        </vt:lpstr>
      <vt:lpstr>                            Αρμόδια Εποπτική Αρχή                 </vt:lpstr>
      <vt:lpstr>                     Εξουσίες Επιτρόπου (Άρθρο 58)                </vt:lpstr>
      <vt:lpstr>  Άλλα σημαντικά θέματα και ορθές πρακτικές </vt:lpstr>
      <vt:lpstr>Ηχογράφηση τηλεφωνικών συνδιαλέξεων </vt:lpstr>
      <vt:lpstr>PowerPoint Presentation</vt:lpstr>
      <vt:lpstr>Εγκατάσταση Κλειστού Κυκλώματος Βιντεοπαρακολούθησης (ΚΚΒΠ) στο χώρο εργασίας</vt:lpstr>
      <vt:lpstr>PowerPoint Presentation</vt:lpstr>
      <vt:lpstr>PowerPoint Presentation</vt:lpstr>
      <vt:lpstr>Εγκατάσταση συστημάτων δακτυλικών αποτυπωμάτων για σκοπούς ελέγχου της ώρας προσέλευσης/ αναχώρησης των υπαλλήλων από την εργασία </vt:lpstr>
      <vt:lpstr>Ορθή χρήση αρχείου του προσωπικού </vt:lpstr>
      <vt:lpstr>Ορθή χρήση αδειών ασθενείας και δεδομένων υγείας του προσωπικού </vt:lpstr>
      <vt:lpstr>PowerPoint Presentation</vt:lpstr>
      <vt:lpstr>Καταστροφή εγγράφων που περιέχουν προσωπικά δεδομένα</vt:lpstr>
      <vt:lpstr>    Προετοιμασία για τη σωστή εφαρμογή του νέου Κανονισμού            </vt:lpstr>
      <vt:lpstr>               </vt:lpstr>
      <vt:lpstr>Γραφείο Επιτρόπου Προστασίας Δεδομένων Προσωπικού Χαρακτήρα</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Προστασία Προσωπικών Δεδομένων  Χθες – σήμερα - αύριο</dc:title>
  <dc:creator>gov</dc:creator>
  <cp:lastModifiedBy>User</cp:lastModifiedBy>
  <cp:revision>1581</cp:revision>
  <cp:lastPrinted>2018-01-18T08:00:14Z</cp:lastPrinted>
  <dcterms:created xsi:type="dcterms:W3CDTF">2011-01-22T11:49:00Z</dcterms:created>
  <dcterms:modified xsi:type="dcterms:W3CDTF">2018-01-18T08:51:56Z</dcterms:modified>
</cp:coreProperties>
</file>