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50"/>
  </p:notesMasterIdLst>
  <p:handoutMasterIdLst>
    <p:handoutMasterId r:id="rId51"/>
  </p:handoutMasterIdLst>
  <p:sldIdLst>
    <p:sldId id="631" r:id="rId2"/>
    <p:sldId id="776" r:id="rId3"/>
    <p:sldId id="777" r:id="rId4"/>
    <p:sldId id="778" r:id="rId5"/>
    <p:sldId id="779" r:id="rId6"/>
    <p:sldId id="560" r:id="rId7"/>
    <p:sldId id="566" r:id="rId8"/>
    <p:sldId id="664" r:id="rId9"/>
    <p:sldId id="665" r:id="rId10"/>
    <p:sldId id="529" r:id="rId11"/>
    <p:sldId id="705" r:id="rId12"/>
    <p:sldId id="530" r:id="rId13"/>
    <p:sldId id="686" r:id="rId14"/>
    <p:sldId id="759" r:id="rId15"/>
    <p:sldId id="702" r:id="rId16"/>
    <p:sldId id="722" r:id="rId17"/>
    <p:sldId id="723" r:id="rId18"/>
    <p:sldId id="724" r:id="rId19"/>
    <p:sldId id="760" r:id="rId20"/>
    <p:sldId id="765" r:id="rId21"/>
    <p:sldId id="771" r:id="rId22"/>
    <p:sldId id="766" r:id="rId23"/>
    <p:sldId id="764" r:id="rId24"/>
    <p:sldId id="768" r:id="rId25"/>
    <p:sldId id="769" r:id="rId26"/>
    <p:sldId id="761" r:id="rId27"/>
    <p:sldId id="762" r:id="rId28"/>
    <p:sldId id="767" r:id="rId29"/>
    <p:sldId id="770" r:id="rId30"/>
    <p:sldId id="772" r:id="rId31"/>
    <p:sldId id="780" r:id="rId32"/>
    <p:sldId id="773" r:id="rId33"/>
    <p:sldId id="774" r:id="rId34"/>
    <p:sldId id="775" r:id="rId35"/>
    <p:sldId id="781" r:id="rId36"/>
    <p:sldId id="782" r:id="rId37"/>
    <p:sldId id="789" r:id="rId38"/>
    <p:sldId id="783" r:id="rId39"/>
    <p:sldId id="790" r:id="rId40"/>
    <p:sldId id="784" r:id="rId41"/>
    <p:sldId id="791" r:id="rId42"/>
    <p:sldId id="785" r:id="rId43"/>
    <p:sldId id="792" r:id="rId44"/>
    <p:sldId id="786" r:id="rId45"/>
    <p:sldId id="793" r:id="rId46"/>
    <p:sldId id="787" r:id="rId47"/>
    <p:sldId id="788" r:id="rId48"/>
    <p:sldId id="343" r:id="rId49"/>
  </p:sldIdLst>
  <p:sldSz cx="9144000" cy="6858000" type="screen4x3"/>
  <p:notesSz cx="6648450" cy="9774238"/>
  <p:defaultTextStyle>
    <a:defPPr>
      <a:defRPr lang="el-GR"/>
    </a:defPPr>
    <a:lvl1pPr algn="l" rtl="0" eaLnBrk="0" fontAlgn="base" hangingPunct="0">
      <a:spcBef>
        <a:spcPct val="0"/>
      </a:spcBef>
      <a:spcAft>
        <a:spcPct val="0"/>
      </a:spcAft>
      <a:defRPr kern="1200">
        <a:solidFill>
          <a:schemeClr val="tx1"/>
        </a:solidFill>
        <a:latin typeface="Tahoma"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0000"/>
    <a:srgbClr val="CCECFF"/>
    <a:srgbClr val="BBE4F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05" autoAdjust="0"/>
    <p:restoredTop sz="94638" autoAdjust="0"/>
  </p:normalViewPr>
  <p:slideViewPr>
    <p:cSldViewPr>
      <p:cViewPr varScale="1">
        <p:scale>
          <a:sx n="86" d="100"/>
          <a:sy n="86" d="100"/>
        </p:scale>
        <p:origin x="-110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28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1313" cy="490538"/>
          </a:xfrm>
          <a:prstGeom prst="rect">
            <a:avLst/>
          </a:prstGeom>
        </p:spPr>
        <p:txBody>
          <a:bodyPr vert="horz" lIns="90194" tIns="45097" rIns="90194" bIns="45097" rtlCol="0"/>
          <a:lstStyle>
            <a:lvl1pPr algn="l" eaLnBrk="1" hangingPunct="1">
              <a:defRPr sz="1200">
                <a:cs typeface="Arial" charset="0"/>
              </a:defRPr>
            </a:lvl1pPr>
          </a:lstStyle>
          <a:p>
            <a:pPr>
              <a:defRPr/>
            </a:pPr>
            <a:endParaRPr lang="el-GR"/>
          </a:p>
        </p:txBody>
      </p:sp>
      <p:sp>
        <p:nvSpPr>
          <p:cNvPr id="3" name="Date Placeholder 2"/>
          <p:cNvSpPr>
            <a:spLocks noGrp="1"/>
          </p:cNvSpPr>
          <p:nvPr>
            <p:ph type="dt" sz="quarter" idx="1"/>
          </p:nvPr>
        </p:nvSpPr>
        <p:spPr>
          <a:xfrm>
            <a:off x="3765550" y="0"/>
            <a:ext cx="2881313" cy="490538"/>
          </a:xfrm>
          <a:prstGeom prst="rect">
            <a:avLst/>
          </a:prstGeom>
        </p:spPr>
        <p:txBody>
          <a:bodyPr vert="horz" lIns="90194" tIns="45097" rIns="90194" bIns="45097" rtlCol="0"/>
          <a:lstStyle>
            <a:lvl1pPr algn="r" eaLnBrk="1" hangingPunct="1">
              <a:defRPr sz="1200">
                <a:cs typeface="Arial" charset="0"/>
              </a:defRPr>
            </a:lvl1pPr>
          </a:lstStyle>
          <a:p>
            <a:pPr>
              <a:defRPr/>
            </a:pPr>
            <a:fld id="{211B166F-F304-4F53-A916-7B8B9E689D30}" type="datetimeFigureOut">
              <a:rPr lang="el-GR"/>
              <a:pPr>
                <a:defRPr/>
              </a:pPr>
              <a:t>5/12/2017</a:t>
            </a:fld>
            <a:endParaRPr lang="el-GR"/>
          </a:p>
        </p:txBody>
      </p:sp>
      <p:sp>
        <p:nvSpPr>
          <p:cNvPr id="4" name="Footer Placeholder 3"/>
          <p:cNvSpPr>
            <a:spLocks noGrp="1"/>
          </p:cNvSpPr>
          <p:nvPr>
            <p:ph type="ftr" sz="quarter" idx="2"/>
          </p:nvPr>
        </p:nvSpPr>
        <p:spPr>
          <a:xfrm>
            <a:off x="0" y="9282113"/>
            <a:ext cx="2881313" cy="490537"/>
          </a:xfrm>
          <a:prstGeom prst="rect">
            <a:avLst/>
          </a:prstGeom>
        </p:spPr>
        <p:txBody>
          <a:bodyPr vert="horz" lIns="90194" tIns="45097" rIns="90194" bIns="45097" rtlCol="0" anchor="b"/>
          <a:lstStyle>
            <a:lvl1pPr algn="l" eaLnBrk="1" hangingPunct="1">
              <a:defRPr sz="1200">
                <a:cs typeface="Arial" charset="0"/>
              </a:defRPr>
            </a:lvl1pPr>
          </a:lstStyle>
          <a:p>
            <a:pPr>
              <a:defRPr/>
            </a:pPr>
            <a:endParaRPr lang="el-GR"/>
          </a:p>
        </p:txBody>
      </p:sp>
      <p:sp>
        <p:nvSpPr>
          <p:cNvPr id="5" name="Slide Number Placeholder 4"/>
          <p:cNvSpPr>
            <a:spLocks noGrp="1"/>
          </p:cNvSpPr>
          <p:nvPr>
            <p:ph type="sldNum" sz="quarter" idx="3"/>
          </p:nvPr>
        </p:nvSpPr>
        <p:spPr>
          <a:xfrm>
            <a:off x="3765550" y="9282113"/>
            <a:ext cx="2881313" cy="490537"/>
          </a:xfrm>
          <a:prstGeom prst="rect">
            <a:avLst/>
          </a:prstGeom>
        </p:spPr>
        <p:txBody>
          <a:bodyPr vert="horz" wrap="square" lIns="90194" tIns="45097" rIns="90194" bIns="45097" numCol="1" anchor="b" anchorCtr="0" compatLnSpc="1">
            <a:prstTxWarp prst="textNoShape">
              <a:avLst/>
            </a:prstTxWarp>
          </a:bodyPr>
          <a:lstStyle>
            <a:lvl1pPr algn="r" eaLnBrk="1" hangingPunct="1">
              <a:defRPr sz="1200"/>
            </a:lvl1pPr>
          </a:lstStyle>
          <a:p>
            <a:pPr>
              <a:defRPr/>
            </a:pPr>
            <a:fld id="{25C55354-281D-4EDC-853F-F9F843931F18}"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881313" cy="490538"/>
          </a:xfrm>
          <a:prstGeom prst="rect">
            <a:avLst/>
          </a:prstGeom>
          <a:noFill/>
          <a:ln w="9525">
            <a:noFill/>
            <a:miter lim="800000"/>
            <a:headEnd/>
            <a:tailEnd/>
          </a:ln>
          <a:effectLst/>
        </p:spPr>
        <p:txBody>
          <a:bodyPr vert="horz" wrap="square" lIns="90194" tIns="45097" rIns="90194" bIns="45097" numCol="1" anchor="t" anchorCtr="0" compatLnSpc="1">
            <a:prstTxWarp prst="textNoShape">
              <a:avLst/>
            </a:prstTxWarp>
          </a:bodyPr>
          <a:lstStyle>
            <a:lvl1pPr eaLnBrk="1" hangingPunct="1">
              <a:defRPr sz="1200">
                <a:cs typeface="Arial" charset="0"/>
              </a:defRPr>
            </a:lvl1pPr>
          </a:lstStyle>
          <a:p>
            <a:pPr>
              <a:defRPr/>
            </a:pPr>
            <a:endParaRPr lang="en-GB"/>
          </a:p>
        </p:txBody>
      </p:sp>
      <p:sp>
        <p:nvSpPr>
          <p:cNvPr id="44035" name="Rectangle 3"/>
          <p:cNvSpPr>
            <a:spLocks noGrp="1" noChangeArrowheads="1"/>
          </p:cNvSpPr>
          <p:nvPr>
            <p:ph type="dt" idx="1"/>
          </p:nvPr>
        </p:nvSpPr>
        <p:spPr bwMode="auto">
          <a:xfrm>
            <a:off x="3767138" y="0"/>
            <a:ext cx="2881312" cy="490538"/>
          </a:xfrm>
          <a:prstGeom prst="rect">
            <a:avLst/>
          </a:prstGeom>
          <a:noFill/>
          <a:ln w="9525">
            <a:noFill/>
            <a:miter lim="800000"/>
            <a:headEnd/>
            <a:tailEnd/>
          </a:ln>
          <a:effectLst/>
        </p:spPr>
        <p:txBody>
          <a:bodyPr vert="horz" wrap="square" lIns="90194" tIns="45097" rIns="90194" bIns="45097" numCol="1" anchor="t" anchorCtr="0" compatLnSpc="1">
            <a:prstTxWarp prst="textNoShape">
              <a:avLst/>
            </a:prstTxWarp>
          </a:bodyPr>
          <a:lstStyle>
            <a:lvl1pPr algn="r" eaLnBrk="1" hangingPunct="1">
              <a:defRPr sz="1200">
                <a:cs typeface="Arial" charset="0"/>
              </a:defRPr>
            </a:lvl1pPr>
          </a:lstStyle>
          <a:p>
            <a:pPr>
              <a:defRPr/>
            </a:pPr>
            <a:fld id="{53185D7B-C8D9-4FF4-BBE4-E0B0C338606F}" type="datetimeFigureOut">
              <a:rPr lang="en-GB"/>
              <a:pPr>
                <a:defRPr/>
              </a:pPr>
              <a:t>05/12/2017</a:t>
            </a:fld>
            <a:endParaRPr lang="en-GB"/>
          </a:p>
        </p:txBody>
      </p:sp>
      <p:sp>
        <p:nvSpPr>
          <p:cNvPr id="81924" name="Rectangle 4"/>
          <p:cNvSpPr>
            <a:spLocks noGrp="1" noRot="1" noChangeAspect="1" noChangeArrowheads="1" noTextEdit="1"/>
          </p:cNvSpPr>
          <p:nvPr>
            <p:ph type="sldImg" idx="2"/>
          </p:nvPr>
        </p:nvSpPr>
        <p:spPr bwMode="auto">
          <a:xfrm>
            <a:off x="881063" y="731838"/>
            <a:ext cx="4886325" cy="3665537"/>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885825" y="4641850"/>
            <a:ext cx="4876800" cy="4400550"/>
          </a:xfrm>
          <a:prstGeom prst="rect">
            <a:avLst/>
          </a:prstGeom>
          <a:noFill/>
          <a:ln w="9525">
            <a:noFill/>
            <a:miter lim="800000"/>
            <a:headEnd/>
            <a:tailEnd/>
          </a:ln>
          <a:effectLst/>
        </p:spPr>
        <p:txBody>
          <a:bodyPr vert="horz" wrap="square" lIns="90194" tIns="45097" rIns="90194" bIns="4509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4038" name="Rectangle 6"/>
          <p:cNvSpPr>
            <a:spLocks noGrp="1" noChangeArrowheads="1"/>
          </p:cNvSpPr>
          <p:nvPr>
            <p:ph type="ftr" sz="quarter" idx="4"/>
          </p:nvPr>
        </p:nvSpPr>
        <p:spPr bwMode="auto">
          <a:xfrm>
            <a:off x="0" y="9283700"/>
            <a:ext cx="2881313" cy="490538"/>
          </a:xfrm>
          <a:prstGeom prst="rect">
            <a:avLst/>
          </a:prstGeom>
          <a:noFill/>
          <a:ln w="9525">
            <a:noFill/>
            <a:miter lim="800000"/>
            <a:headEnd/>
            <a:tailEnd/>
          </a:ln>
          <a:effectLst/>
        </p:spPr>
        <p:txBody>
          <a:bodyPr vert="horz" wrap="square" lIns="90194" tIns="45097" rIns="90194" bIns="45097" numCol="1" anchor="b" anchorCtr="0" compatLnSpc="1">
            <a:prstTxWarp prst="textNoShape">
              <a:avLst/>
            </a:prstTxWarp>
          </a:bodyPr>
          <a:lstStyle>
            <a:lvl1pPr eaLnBrk="1" hangingPunct="1">
              <a:defRPr sz="1200">
                <a:cs typeface="Arial" charset="0"/>
              </a:defRPr>
            </a:lvl1pPr>
          </a:lstStyle>
          <a:p>
            <a:pPr>
              <a:defRPr/>
            </a:pPr>
            <a:endParaRPr lang="en-GB"/>
          </a:p>
        </p:txBody>
      </p:sp>
      <p:sp>
        <p:nvSpPr>
          <p:cNvPr id="44039" name="Rectangle 7"/>
          <p:cNvSpPr>
            <a:spLocks noGrp="1" noChangeArrowheads="1"/>
          </p:cNvSpPr>
          <p:nvPr>
            <p:ph type="sldNum" sz="quarter" idx="5"/>
          </p:nvPr>
        </p:nvSpPr>
        <p:spPr bwMode="auto">
          <a:xfrm>
            <a:off x="3767138" y="9283700"/>
            <a:ext cx="2881312" cy="490538"/>
          </a:xfrm>
          <a:prstGeom prst="rect">
            <a:avLst/>
          </a:prstGeom>
          <a:noFill/>
          <a:ln w="9525">
            <a:noFill/>
            <a:miter lim="800000"/>
            <a:headEnd/>
            <a:tailEnd/>
          </a:ln>
          <a:effectLst/>
        </p:spPr>
        <p:txBody>
          <a:bodyPr vert="horz" wrap="square" lIns="90194" tIns="45097" rIns="90194" bIns="45097" numCol="1" anchor="b" anchorCtr="0" compatLnSpc="1">
            <a:prstTxWarp prst="textNoShape">
              <a:avLst/>
            </a:prstTxWarp>
          </a:bodyPr>
          <a:lstStyle>
            <a:lvl1pPr algn="r" eaLnBrk="1" hangingPunct="1">
              <a:defRPr sz="1200"/>
            </a:lvl1pPr>
          </a:lstStyle>
          <a:p>
            <a:pPr>
              <a:defRPr/>
            </a:pPr>
            <a:fld id="{A59F4DD8-45D7-47D3-9AE4-7DE7F4245626}"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2147483647 h 1912"/>
              <a:gd name="T4" fmla="*/ 0 w 1588"/>
              <a:gd name="T5" fmla="*/ 2147483647 h 1912"/>
              <a:gd name="T6" fmla="*/ 0 w 1588"/>
              <a:gd name="T7" fmla="*/ 2147483647 h 1912"/>
              <a:gd name="T8" fmla="*/ 0 w 1588"/>
              <a:gd name="T9" fmla="*/ 2147483647 h 1912"/>
              <a:gd name="T10" fmla="*/ 0 w 1588"/>
              <a:gd name="T11" fmla="*/ 2147483647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el-GR"/>
          </a:p>
        </p:txBody>
      </p:sp>
      <p:sp>
        <p:nvSpPr>
          <p:cNvPr id="3174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l-GR"/>
              <a:t>Click to edit Master title style</a:t>
            </a:r>
          </a:p>
        </p:txBody>
      </p:sp>
      <p:sp>
        <p:nvSpPr>
          <p:cNvPr id="3174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l-GR"/>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GB"/>
          </a:p>
        </p:txBody>
      </p:sp>
      <p:sp>
        <p:nvSpPr>
          <p:cNvPr id="6" name="Rectangle 6"/>
          <p:cNvSpPr>
            <a:spLocks noGrp="1" noChangeArrowheads="1"/>
          </p:cNvSpPr>
          <p:nvPr>
            <p:ph type="sldNum" sz="quarter" idx="11"/>
          </p:nvPr>
        </p:nvSpPr>
        <p:spPr/>
        <p:txBody>
          <a:bodyPr/>
          <a:lstStyle>
            <a:lvl1pPr>
              <a:defRPr/>
            </a:lvl1pPr>
          </a:lstStyle>
          <a:p>
            <a:pPr>
              <a:defRPr/>
            </a:pPr>
            <a:fld id="{8F38184C-33E4-4796-82FA-3E69E4DF5C00}" type="slidenum">
              <a:rPr lang="el-GR" altLang="en-US"/>
              <a:pPr>
                <a:defRPr/>
              </a:pPr>
              <a:t>‹#›</a:t>
            </a:fld>
            <a:endParaRPr lang="el-GR" altLang="en-US"/>
          </a:p>
        </p:txBody>
      </p:sp>
      <p:sp>
        <p:nvSpPr>
          <p:cNvPr id="7" name="Rectangle 7"/>
          <p:cNvSpPr>
            <a:spLocks noGrp="1" noChangeArrowheads="1"/>
          </p:cNvSpPr>
          <p:nvPr>
            <p:ph type="dt" sz="quarter" idx="12"/>
          </p:nvPr>
        </p:nvSpPr>
        <p:spPr/>
        <p:txBody>
          <a:bodyPr/>
          <a:lstStyle>
            <a:lvl1pPr>
              <a:defRPr/>
            </a:lvl1pPr>
          </a:lstStyle>
          <a:p>
            <a:pPr>
              <a:defRPr/>
            </a:pPr>
            <a:fld id="{29585FD9-D61E-4779-841B-ABABF0F08873}" type="datetime1">
              <a:rPr lang="en-US"/>
              <a:pPr>
                <a:defRPr/>
              </a:pPr>
              <a:t>12/5/2017</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0152FC2C-83EB-45C7-9DD4-20563EDFCD81}" type="datetime1">
              <a:rPr lang="en-US"/>
              <a:pPr>
                <a:defRPr/>
              </a:pPr>
              <a:t>12/5/2017</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D4B6C61-71AD-41F2-B3DD-079C8ECF81A6}" type="slidenum">
              <a:rPr lang="el-GR" altLang="en-US"/>
              <a:pPr>
                <a:defRPr/>
              </a:pPr>
              <a:t>‹#›</a:t>
            </a:fld>
            <a:endParaRPr lang="el-G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742C16C0-AEE2-4692-9D61-ECA26574A2B0}" type="datetime1">
              <a:rPr lang="en-US"/>
              <a:pPr>
                <a:defRPr/>
              </a:pPr>
              <a:t>12/5/2017</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4F02E9E-4394-4607-975C-7D3C4904F7D7}" type="slidenum">
              <a:rPr lang="el-GR" altLang="en-US"/>
              <a:pPr>
                <a:defRPr/>
              </a:pPr>
              <a:t>‹#›</a:t>
            </a:fld>
            <a:endParaRPr lang="el-G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2429D6C0-6553-4128-91DE-7C2C53D014A1}" type="datetime1">
              <a:rPr lang="en-US"/>
              <a:pPr>
                <a:defRPr/>
              </a:pPr>
              <a:t>12/5/2017</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D5C8376-8F07-4EDC-A370-9789E21950FE}" type="slidenum">
              <a:rPr lang="el-GR" altLang="en-US"/>
              <a:pPr>
                <a:defRPr/>
              </a:pPr>
              <a:t>‹#›</a:t>
            </a:fld>
            <a:endParaRPr lang="el-G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D1163F1-D968-4D41-9F96-2625E6A2A0C7}" type="datetime1">
              <a:rPr lang="en-US"/>
              <a:pPr>
                <a:defRPr/>
              </a:pPr>
              <a:t>12/5/2017</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BB55F67-70B6-4D8D-BF9A-626686B83BC0}" type="slidenum">
              <a:rPr lang="el-GR" altLang="en-US"/>
              <a:pPr>
                <a:defRPr/>
              </a:pPr>
              <a:t>‹#›</a:t>
            </a:fld>
            <a:endParaRPr lang="el-G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4"/>
          <p:cNvSpPr>
            <a:spLocks noGrp="1" noChangeArrowheads="1"/>
          </p:cNvSpPr>
          <p:nvPr>
            <p:ph type="dt" sz="half" idx="10"/>
          </p:nvPr>
        </p:nvSpPr>
        <p:spPr>
          <a:ln/>
        </p:spPr>
        <p:txBody>
          <a:bodyPr/>
          <a:lstStyle>
            <a:lvl1pPr>
              <a:defRPr/>
            </a:lvl1pPr>
          </a:lstStyle>
          <a:p>
            <a:pPr>
              <a:defRPr/>
            </a:pPr>
            <a:fld id="{8B3A757D-B32C-46B8-A1DA-0E0AFA13CFE2}" type="datetime1">
              <a:rPr lang="en-US"/>
              <a:pPr>
                <a:defRPr/>
              </a:pPr>
              <a:t>12/5/2017</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047F4DE-B33A-4E91-A093-850C1A6012D5}" type="slidenum">
              <a:rPr lang="el-GR" altLang="en-US"/>
              <a:pPr>
                <a:defRPr/>
              </a:pPr>
              <a:t>‹#›</a:t>
            </a:fld>
            <a:endParaRPr lang="el-G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4"/>
          <p:cNvSpPr>
            <a:spLocks noGrp="1" noChangeArrowheads="1"/>
          </p:cNvSpPr>
          <p:nvPr>
            <p:ph type="dt" sz="half" idx="10"/>
          </p:nvPr>
        </p:nvSpPr>
        <p:spPr>
          <a:ln/>
        </p:spPr>
        <p:txBody>
          <a:bodyPr/>
          <a:lstStyle>
            <a:lvl1pPr>
              <a:defRPr/>
            </a:lvl1pPr>
          </a:lstStyle>
          <a:p>
            <a:pPr>
              <a:defRPr/>
            </a:pPr>
            <a:fld id="{9046CCB0-DC3D-40BC-AEBE-E06EC5372507}" type="datetime1">
              <a:rPr lang="en-US"/>
              <a:pPr>
                <a:defRPr/>
              </a:pPr>
              <a:t>12/5/2017</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5EA3BA65-E73F-4B1A-9623-6DCB92D78E68}" type="slidenum">
              <a:rPr lang="el-GR" altLang="en-US"/>
              <a:pPr>
                <a:defRPr/>
              </a:pPr>
              <a:t>‹#›</a:t>
            </a:fld>
            <a:endParaRPr lang="el-G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4"/>
          <p:cNvSpPr>
            <a:spLocks noGrp="1" noChangeArrowheads="1"/>
          </p:cNvSpPr>
          <p:nvPr>
            <p:ph type="dt" sz="half" idx="10"/>
          </p:nvPr>
        </p:nvSpPr>
        <p:spPr>
          <a:ln/>
        </p:spPr>
        <p:txBody>
          <a:bodyPr/>
          <a:lstStyle>
            <a:lvl1pPr>
              <a:defRPr/>
            </a:lvl1pPr>
          </a:lstStyle>
          <a:p>
            <a:pPr>
              <a:defRPr/>
            </a:pPr>
            <a:fld id="{8CEBB185-8DC5-45EE-91C0-C3323CA35B93}" type="datetime1">
              <a:rPr lang="en-US"/>
              <a:pPr>
                <a:defRPr/>
              </a:pPr>
              <a:t>12/5/2017</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E145A584-AFB5-4251-9463-43A509F474D3}" type="slidenum">
              <a:rPr lang="el-GR" altLang="en-US"/>
              <a:pPr>
                <a:defRPr/>
              </a:pPr>
              <a:t>‹#›</a:t>
            </a:fld>
            <a:endParaRPr lang="el-G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8D29347-39F8-48BC-B991-A6EE4C4E6526}" type="datetime1">
              <a:rPr lang="en-US"/>
              <a:pPr>
                <a:defRPr/>
              </a:pPr>
              <a:t>12/5/2017</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E6051FA-D15C-4105-BF5F-894D8E9C40CB}" type="slidenum">
              <a:rPr lang="el-GR" altLang="en-US"/>
              <a:pPr>
                <a:defRPr/>
              </a:pPr>
              <a:t>‹#›</a:t>
            </a:fld>
            <a:endParaRPr lang="el-G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B97BBCA-AB99-4C7F-AAA2-950DE8D623B0}" type="datetime1">
              <a:rPr lang="en-US"/>
              <a:pPr>
                <a:defRPr/>
              </a:pPr>
              <a:t>12/5/2017</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46B8992-8E66-4371-AF02-07C49487D40B}" type="slidenum">
              <a:rPr lang="el-GR" altLang="en-US"/>
              <a:pPr>
                <a:defRPr/>
              </a:pPr>
              <a:t>‹#›</a:t>
            </a:fld>
            <a:endParaRPr lang="el-G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543A15F-C972-42E9-AE87-2CFBFCC8B64B}" type="datetime1">
              <a:rPr lang="en-US"/>
              <a:pPr>
                <a:defRPr/>
              </a:pPr>
              <a:t>12/5/2017</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C52FB20-2086-4B0D-BA2E-7669EDE0F4F4}" type="slidenum">
              <a:rPr lang="el-GR" altLang="en-US"/>
              <a:pPr>
                <a:defRPr/>
              </a:pPr>
              <a:t>‹#›</a:t>
            </a:fld>
            <a:endParaRPr lang="el-G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Click to edit Master title style</a:t>
            </a:r>
          </a:p>
        </p:txBody>
      </p:sp>
      <p:sp>
        <p:nvSpPr>
          <p:cNvPr id="3072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Arial" charset="0"/>
              </a:defRPr>
            </a:lvl1pPr>
          </a:lstStyle>
          <a:p>
            <a:pPr>
              <a:defRPr/>
            </a:pPr>
            <a:fld id="{B3E652E7-C142-4399-96A3-1C930EBA8682}" type="datetime1">
              <a:rPr lang="en-US"/>
              <a:pPr>
                <a:defRPr/>
              </a:pPr>
              <a:t>12/5/2017</a:t>
            </a:fld>
            <a:endParaRPr lang="en-GB"/>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Arial" charset="0"/>
              </a:defRPr>
            </a:lvl1pPr>
          </a:lstStyle>
          <a:p>
            <a:pPr>
              <a:defRPr/>
            </a:pPr>
            <a:endParaRPr lang="en-GB"/>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C8F8DA72-C658-4472-AD32-8084C063E22B}" type="slidenum">
              <a:rPr lang="el-GR" altLang="en-US"/>
              <a:pPr>
                <a:defRPr/>
              </a:pPr>
              <a:t>‹#›</a:t>
            </a:fld>
            <a:endParaRPr lang="el-GR" altLang="en-US"/>
          </a:p>
        </p:txBody>
      </p:sp>
    </p:spTree>
  </p:cSld>
  <p:clrMap bg1="dk2" tx1="lt1" bg2="dk1" tx2="lt2" accent1="accent1" accent2="accent2" accent3="accent3" accent4="accent4" accent5="accent5" accent6="accent6" hlink="hlink" folHlink="folHlink"/>
  <p:sldLayoutIdLst>
    <p:sldLayoutId id="2147484432" r:id="rId1"/>
    <p:sldLayoutId id="2147484422" r:id="rId2"/>
    <p:sldLayoutId id="2147484423" r:id="rId3"/>
    <p:sldLayoutId id="2147484424" r:id="rId4"/>
    <p:sldLayoutId id="2147484425" r:id="rId5"/>
    <p:sldLayoutId id="2147484426" r:id="rId6"/>
    <p:sldLayoutId id="2147484427" r:id="rId7"/>
    <p:sldLayoutId id="2147484428" r:id="rId8"/>
    <p:sldLayoutId id="2147484429" r:id="rId9"/>
    <p:sldLayoutId id="2147484430" r:id="rId10"/>
    <p:sldLayoutId id="2147484431" r:id="rId11"/>
  </p:sldLayoutIdLst>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1"/>
          </p:nvPr>
        </p:nvSpPr>
        <p:spPr/>
        <p:txBody>
          <a:bodyPr/>
          <a:lstStyle/>
          <a:p>
            <a:pPr>
              <a:defRPr/>
            </a:pPr>
            <a:fld id="{46FC7153-4424-432D-866F-C6B9E14D735D}" type="slidenum">
              <a:rPr lang="el-GR"/>
              <a:pPr>
                <a:defRPr/>
              </a:pPr>
              <a:t>1</a:t>
            </a:fld>
            <a:endParaRPr lang="el-GR"/>
          </a:p>
        </p:txBody>
      </p:sp>
      <p:sp>
        <p:nvSpPr>
          <p:cNvPr id="2050" name="Rectangle 2"/>
          <p:cNvSpPr>
            <a:spLocks noGrp="1" noChangeArrowheads="1"/>
          </p:cNvSpPr>
          <p:nvPr>
            <p:ph type="ctrTitle"/>
          </p:nvPr>
        </p:nvSpPr>
        <p:spPr>
          <a:xfrm>
            <a:off x="395536" y="1052736"/>
            <a:ext cx="8136904" cy="3456384"/>
          </a:xfrm>
          <a:effectLst>
            <a:outerShdw dist="35921" dir="2700000" algn="ctr" rotWithShape="0">
              <a:schemeClr val="bg2"/>
            </a:outerShdw>
          </a:effectLst>
        </p:spPr>
        <p:txBody>
          <a:bodyPr/>
          <a:lstStyle/>
          <a:p>
            <a:pPr eaLnBrk="1" hangingPunct="1">
              <a:defRPr/>
            </a:pP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dirty="0" smtClean="0">
                <a:solidFill>
                  <a:srgbClr val="CCECFF"/>
                </a:solidFill>
              </a:rPr>
              <a:t/>
            </a:r>
            <a:br>
              <a:rPr lang="el-GR" sz="2800" dirty="0" smtClean="0">
                <a:solidFill>
                  <a:srgbClr val="CCECFF"/>
                </a:solidFill>
              </a:rPr>
            </a:br>
            <a:r>
              <a:rPr lang="el-GR" sz="2800" b="1" dirty="0" smtClean="0">
                <a:solidFill>
                  <a:srgbClr val="CCECFF"/>
                </a:solidFill>
              </a:rPr>
              <a:t> </a:t>
            </a: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600" b="1" dirty="0" smtClean="0">
                <a:solidFill>
                  <a:srgbClr val="CCECFF"/>
                </a:solidFill>
              </a:rPr>
              <a:t/>
            </a:r>
            <a:br>
              <a:rPr lang="el-GR" sz="2600" b="1" dirty="0" smtClean="0">
                <a:solidFill>
                  <a:srgbClr val="CCECFF"/>
                </a:solidFill>
              </a:rPr>
            </a:br>
            <a:r>
              <a:rPr lang="el-GR" sz="3200" b="1" dirty="0" smtClean="0">
                <a:solidFill>
                  <a:schemeClr val="tx1"/>
                </a:solidFill>
              </a:rPr>
              <a:t>Προσωπικά Δεδομένα</a:t>
            </a:r>
            <a:br>
              <a:rPr lang="el-GR" sz="3200" b="1" dirty="0" smtClean="0">
                <a:solidFill>
                  <a:schemeClr val="tx1"/>
                </a:solidFill>
              </a:rPr>
            </a:br>
            <a:r>
              <a:rPr lang="el-GR" sz="3200" b="1" dirty="0" smtClean="0">
                <a:solidFill>
                  <a:schemeClr val="tx1"/>
                </a:solidFill>
              </a:rPr>
              <a:t>Νέο Νομικό Πλαίσιο – Ευρωπαϊκός Κανονισμός (ΕΕ) 679/2016</a:t>
            </a:r>
            <a:r>
              <a:rPr lang="en-US" sz="3200" b="1" dirty="0" smtClean="0">
                <a:solidFill>
                  <a:schemeClr val="tx1"/>
                </a:solidFill>
              </a:rPr>
              <a:t>: </a:t>
            </a:r>
            <a:r>
              <a:rPr lang="el-GR" sz="3200" b="1" dirty="0" smtClean="0">
                <a:solidFill>
                  <a:schemeClr val="tx1"/>
                </a:solidFill>
              </a:rPr>
              <a:t>Πρακτική Εφαρμογή και Δικαστική Διάσταση </a:t>
            </a:r>
            <a:r>
              <a:rPr lang="el-GR" sz="3200" b="1" dirty="0" smtClean="0">
                <a:solidFill>
                  <a:schemeClr val="tx1">
                    <a:lumMod val="95000"/>
                  </a:schemeClr>
                </a:solidFill>
              </a:rPr>
              <a:t/>
            </a:r>
            <a:br>
              <a:rPr lang="el-GR" sz="3200" b="1" dirty="0" smtClean="0">
                <a:solidFill>
                  <a:schemeClr val="tx1">
                    <a:lumMod val="95000"/>
                  </a:schemeClr>
                </a:solidFill>
              </a:rPr>
            </a:br>
            <a:r>
              <a:rPr lang="el-GR" sz="3600" dirty="0" smtClean="0">
                <a:solidFill>
                  <a:srgbClr val="CCECFF"/>
                </a:solidFill>
              </a:rPr>
              <a:t/>
            </a:r>
            <a:br>
              <a:rPr lang="el-GR" sz="3600" dirty="0" smtClean="0">
                <a:solidFill>
                  <a:srgbClr val="CCECFF"/>
                </a:solidFill>
              </a:rPr>
            </a:br>
            <a:r>
              <a:rPr lang="en-US" sz="3600" dirty="0" smtClean="0">
                <a:solidFill>
                  <a:srgbClr val="CCECFF"/>
                </a:solidFill>
              </a:rPr>
              <a:t/>
            </a:r>
            <a:br>
              <a:rPr lang="en-US" sz="3600" dirty="0" smtClean="0">
                <a:solidFill>
                  <a:srgbClr val="CCECFF"/>
                </a:solidFill>
              </a:rPr>
            </a:br>
            <a:endParaRPr lang="el-GR" sz="3200" dirty="0" smtClean="0">
              <a:solidFill>
                <a:srgbClr val="CCECFF"/>
              </a:solidFill>
            </a:endParaRPr>
          </a:p>
        </p:txBody>
      </p:sp>
      <p:sp>
        <p:nvSpPr>
          <p:cNvPr id="2051" name="Rectangle 3"/>
          <p:cNvSpPr>
            <a:spLocks noGrp="1" noChangeArrowheads="1"/>
          </p:cNvSpPr>
          <p:nvPr>
            <p:ph type="subTitle" idx="1"/>
          </p:nvPr>
        </p:nvSpPr>
        <p:spPr>
          <a:xfrm>
            <a:off x="539750" y="4149725"/>
            <a:ext cx="8208714" cy="1800225"/>
          </a:xfrm>
          <a:effectLst>
            <a:outerShdw dist="35921" dir="2700000" algn="ctr" rotWithShape="0">
              <a:schemeClr val="bg2"/>
            </a:outerShdw>
          </a:effectLst>
        </p:spPr>
        <p:txBody>
          <a:bodyPr/>
          <a:lstStyle/>
          <a:p>
            <a:pPr algn="l" eaLnBrk="1" hangingPunct="1">
              <a:defRPr/>
            </a:pPr>
            <a:r>
              <a:rPr lang="el-GR" sz="2400" b="1" dirty="0" smtClean="0"/>
              <a:t>Γραφείο Επιτρόπου Προστασίας</a:t>
            </a:r>
          </a:p>
          <a:p>
            <a:pPr algn="l" eaLnBrk="1" hangingPunct="1">
              <a:defRPr/>
            </a:pPr>
            <a:r>
              <a:rPr lang="el-GR" sz="2400" b="1" dirty="0" smtClean="0"/>
              <a:t>Δεδομένων Προσωπικού Χαρακτήρα    </a:t>
            </a:r>
          </a:p>
          <a:p>
            <a:pPr algn="l" eaLnBrk="1" hangingPunct="1">
              <a:defRPr/>
            </a:pPr>
            <a:r>
              <a:rPr lang="el-GR" sz="2400" dirty="0" smtClean="0"/>
              <a:t>      </a:t>
            </a:r>
          </a:p>
          <a:p>
            <a:pPr algn="l" eaLnBrk="1" hangingPunct="1">
              <a:defRPr/>
            </a:pPr>
            <a:r>
              <a:rPr lang="el-GR" sz="2400" dirty="0" smtClean="0"/>
              <a:t>                                                          7 </a:t>
            </a:r>
            <a:r>
              <a:rPr lang="el-GR" sz="2200" dirty="0" smtClean="0"/>
              <a:t>Δεκεμβρίου 2017</a:t>
            </a:r>
          </a:p>
          <a:p>
            <a:pPr algn="l" eaLnBrk="1" hangingPunct="1">
              <a:defRPr/>
            </a:pPr>
            <a:endParaRPr lang="el-GR" sz="2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548680"/>
            <a:ext cx="8569325" cy="792758"/>
          </a:xfrm>
        </p:spPr>
        <p:txBody>
          <a:bodyPr/>
          <a:lstStyle/>
          <a:p>
            <a:pPr>
              <a:defRPr/>
            </a:pPr>
            <a:r>
              <a:rPr lang="el-GR" sz="2200" b="1" dirty="0" smtClean="0">
                <a:solidFill>
                  <a:srgbClr val="FFC000"/>
                </a:solidFill>
              </a:rPr>
              <a:t> </a:t>
            </a:r>
            <a:r>
              <a:rPr lang="el-GR" sz="2100" b="1" dirty="0" smtClean="0">
                <a:solidFill>
                  <a:srgbClr val="FFC000"/>
                </a:solidFill>
              </a:rPr>
              <a:t>Πότε είναι νόμιμη η επεξεργασία προσωπικών δεδομένων  </a:t>
            </a:r>
            <a:br>
              <a:rPr lang="el-GR" sz="2100" b="1" dirty="0" smtClean="0">
                <a:solidFill>
                  <a:srgbClr val="FFC000"/>
                </a:solidFill>
              </a:rPr>
            </a:br>
            <a:r>
              <a:rPr lang="el-GR" sz="2100" b="1" dirty="0" smtClean="0">
                <a:solidFill>
                  <a:srgbClr val="FFC000"/>
                </a:solidFill>
              </a:rPr>
              <a:t> που αφορούν ποινικές καταδίκες και αδικήματα (Άρθρο 10)</a:t>
            </a: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1196975"/>
            <a:ext cx="8424862" cy="4822825"/>
          </a:xfrm>
        </p:spPr>
        <p:txBody>
          <a:bodyPr/>
          <a:lstStyle/>
          <a:p>
            <a:pPr>
              <a:defRPr/>
            </a:pPr>
            <a:r>
              <a:rPr lang="el-GR" sz="2200" dirty="0" smtClean="0"/>
              <a:t>Για επαγγέλματα που επιβάλλει ο νόμος π.χ. για αποφυγή εργοδότησης ατόμων σε σχολεία που καταδικάστηκαν για αδικήματα σεξουαλικής φύσης  / ατόμων που καταδικάστηκαν για ξέπλυμα βρώμικου χρήματος σε Τράπεζα</a:t>
            </a:r>
            <a:r>
              <a:rPr lang="en-US" sz="2200" dirty="0" smtClean="0"/>
              <a:t>, </a:t>
            </a:r>
            <a:r>
              <a:rPr lang="el-GR" sz="2200" dirty="0" smtClean="0"/>
              <a:t>Αστυνομία</a:t>
            </a:r>
          </a:p>
          <a:p>
            <a:pPr>
              <a:defRPr/>
            </a:pPr>
            <a:r>
              <a:rPr lang="el-GR" sz="2200" dirty="0" smtClean="0"/>
              <a:t>Ο εργοδότης μπορεί να ζητήσει από τον υπάλληλο Πιστοποιητικό Λευκού Ποινικού Μητρώου ακόμα και όταν δεν προβλέπεται από νόμο, </a:t>
            </a:r>
            <a:r>
              <a:rPr lang="el-GR" sz="2200" u="sng" dirty="0" smtClean="0"/>
              <a:t>δεδομένου ότι έχει συνάφεια με το σκοπό που επιδιώκει</a:t>
            </a:r>
          </a:p>
          <a:p>
            <a:pPr>
              <a:defRPr/>
            </a:pPr>
            <a:r>
              <a:rPr lang="el-GR" sz="2200" dirty="0" smtClean="0"/>
              <a:t>Ο εργοδότης </a:t>
            </a:r>
            <a:r>
              <a:rPr lang="el-GR" sz="2200" u="sng" dirty="0" smtClean="0"/>
              <a:t>δεν</a:t>
            </a:r>
            <a:r>
              <a:rPr lang="el-GR" sz="2200" dirty="0" smtClean="0"/>
              <a:t> μπορεί να ζητήσει Πιστοποιητικό Λευκού Ποινικού Μητρώου χωρίς τη συγκατάθεση του ατόμου, η οποία πρέπει να δίνεται ελεύθερα </a:t>
            </a:r>
          </a:p>
          <a:p>
            <a:pPr>
              <a:defRPr/>
            </a:pPr>
            <a:r>
              <a:rPr lang="el-GR" sz="2200" dirty="0" smtClean="0"/>
              <a:t>Αρχείο προηγούμενων καταδικών τηρείται μόνο από την Αστυνομία</a:t>
            </a:r>
          </a:p>
          <a:p>
            <a:pPr>
              <a:defRPr/>
            </a:pPr>
            <a:endParaRPr lang="el-GR" sz="2200" dirty="0" smtClean="0"/>
          </a:p>
          <a:p>
            <a:pPr>
              <a:defRPr/>
            </a:pPr>
            <a:endParaRPr lang="el-GR" sz="2200" dirty="0" smtClean="0"/>
          </a:p>
          <a:p>
            <a:pPr>
              <a:buFontTx/>
              <a:buNone/>
              <a:defRPr/>
            </a:pPr>
            <a:endParaRPr lang="el-GR" sz="2000" dirty="0" smtClean="0"/>
          </a:p>
          <a:p>
            <a:pPr>
              <a:buFontTx/>
              <a:buNone/>
              <a:defRPr/>
            </a:pPr>
            <a:endParaRPr lang="el-GR" sz="2000" dirty="0" smtClean="0"/>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969CC5DC-B10E-4489-ACB0-9D5C7EA3CDBA}" type="slidenum">
              <a:rPr lang="el-GR" altLang="en-US" sz="1400" smtClean="0">
                <a:latin typeface="Arial" charset="0"/>
              </a:rPr>
              <a:pPr>
                <a:spcBef>
                  <a:spcPct val="0"/>
                </a:spcBef>
                <a:buClrTx/>
                <a:buSzTx/>
                <a:buFontTx/>
                <a:buNone/>
                <a:defRPr/>
              </a:pPr>
              <a:t>10</a:t>
            </a:fld>
            <a:endParaRPr lang="el-GR" altLang="en-US" sz="1400" smtClean="0">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042FF866-24F9-4ED5-836A-F426CADE69BB}" type="slidenum">
              <a:rPr lang="el-GR" altLang="en-US" sz="1400" smtClean="0">
                <a:latin typeface="Arial" charset="0"/>
              </a:rPr>
              <a:pPr>
                <a:spcBef>
                  <a:spcPct val="0"/>
                </a:spcBef>
                <a:buClrTx/>
                <a:buSzTx/>
                <a:buFontTx/>
                <a:buNone/>
                <a:defRPr/>
              </a:pPr>
              <a:t>11</a:t>
            </a:fld>
            <a:endParaRPr lang="el-GR" altLang="en-US" sz="1400" smtClean="0">
              <a:latin typeface="Arial" charset="0"/>
            </a:endParaRPr>
          </a:p>
        </p:txBody>
      </p:sp>
      <p:sp>
        <p:nvSpPr>
          <p:cNvPr id="6147" name="Rectangle 3"/>
          <p:cNvSpPr>
            <a:spLocks noGrp="1" noChangeArrowheads="1"/>
          </p:cNvSpPr>
          <p:nvPr>
            <p:ph type="body" idx="1"/>
          </p:nvPr>
        </p:nvSpPr>
        <p:spPr>
          <a:xfrm>
            <a:off x="251520" y="188640"/>
            <a:ext cx="8569325" cy="6192838"/>
          </a:xfrm>
          <a:effectLst>
            <a:outerShdw dist="35921" dir="2700000" algn="ctr" rotWithShape="0">
              <a:schemeClr val="bg2"/>
            </a:outerShdw>
          </a:effectLst>
        </p:spPr>
        <p:txBody>
          <a:bodyPr/>
          <a:lstStyle/>
          <a:p>
            <a:pPr algn="ctr">
              <a:buFontTx/>
              <a:buNone/>
              <a:defRPr/>
            </a:pPr>
            <a:r>
              <a:rPr lang="el-GR" sz="2400" b="1" dirty="0" smtClean="0">
                <a:solidFill>
                  <a:srgbClr val="FFC000"/>
                </a:solidFill>
                <a:effectLst>
                  <a:outerShdw blurRad="38100" dist="38100" dir="2700000" algn="tl">
                    <a:srgbClr val="000000">
                      <a:alpha val="43137"/>
                    </a:srgbClr>
                  </a:outerShdw>
                </a:effectLst>
              </a:rPr>
              <a:t>Ενδυνάμωση υφιστάμενων δικαιωμάτων  και δημιουργία νέων</a:t>
            </a:r>
          </a:p>
          <a:p>
            <a:pPr lvl="3" algn="ctr">
              <a:buFontTx/>
              <a:buNone/>
              <a:defRPr/>
            </a:pPr>
            <a:endParaRPr lang="el-GR" sz="1200" b="1" dirty="0" smtClean="0">
              <a:solidFill>
                <a:srgbClr val="FFC000"/>
              </a:solidFill>
              <a:effectLst>
                <a:outerShdw blurRad="38100" dist="38100" dir="2700000" algn="tl">
                  <a:srgbClr val="000000">
                    <a:alpha val="43137"/>
                  </a:srgbClr>
                </a:outerShdw>
              </a:effectLst>
            </a:endParaRPr>
          </a:p>
          <a:p>
            <a:pPr>
              <a:defRPr/>
            </a:pPr>
            <a:r>
              <a:rPr lang="el-GR" sz="2000" b="1" dirty="0" smtClean="0">
                <a:solidFill>
                  <a:srgbClr val="FFFF00"/>
                </a:solidFill>
                <a:effectLst>
                  <a:outerShdw blurRad="38100" dist="38100" dir="2700000" algn="tl">
                    <a:srgbClr val="000000">
                      <a:alpha val="43137"/>
                    </a:srgbClr>
                  </a:outerShdw>
                </a:effectLst>
              </a:rPr>
              <a:t>Δικαίωμα ενημέρωσης</a:t>
            </a:r>
            <a:r>
              <a:rPr lang="en-US" sz="2000" b="1" dirty="0" smtClean="0">
                <a:solidFill>
                  <a:srgbClr val="FFFF00"/>
                </a:solidFill>
                <a:effectLst>
                  <a:outerShdw blurRad="38100" dist="38100" dir="2700000" algn="tl">
                    <a:srgbClr val="000000">
                      <a:alpha val="43137"/>
                    </a:srgbClr>
                  </a:outerShdw>
                </a:effectLst>
              </a:rPr>
              <a:t> </a:t>
            </a:r>
            <a:r>
              <a:rPr lang="el-GR" sz="2000" b="1" dirty="0" smtClean="0">
                <a:effectLst>
                  <a:outerShdw blurRad="38100" dist="38100" dir="2700000" algn="tl">
                    <a:srgbClr val="000000">
                      <a:alpha val="43137"/>
                    </a:srgbClr>
                  </a:outerShdw>
                </a:effectLst>
              </a:rPr>
              <a:t>(Άρθρα 12 – 14) </a:t>
            </a:r>
          </a:p>
          <a:p>
            <a:pPr lvl="2">
              <a:defRPr/>
            </a:pPr>
            <a:endParaRPr lang="el-GR" sz="1200" b="1" dirty="0" smtClean="0">
              <a:solidFill>
                <a:srgbClr val="FFFF00"/>
              </a:solidFill>
              <a:effectLst>
                <a:outerShdw blurRad="38100" dist="38100" dir="2700000" algn="tl">
                  <a:srgbClr val="000000">
                    <a:alpha val="43137"/>
                  </a:srgbClr>
                </a:outerShdw>
              </a:effectLst>
            </a:endParaRPr>
          </a:p>
          <a:p>
            <a:pPr>
              <a:defRPr/>
            </a:pPr>
            <a:r>
              <a:rPr lang="el-GR" sz="2000" b="1" dirty="0" smtClean="0">
                <a:solidFill>
                  <a:srgbClr val="FFFF00"/>
                </a:solidFill>
                <a:effectLst>
                  <a:outerShdw blurRad="38100" dist="38100" dir="2700000" algn="tl">
                    <a:srgbClr val="000000">
                      <a:alpha val="43137"/>
                    </a:srgbClr>
                  </a:outerShdw>
                </a:effectLst>
              </a:rPr>
              <a:t>Δικαίωμα πρόσβασης</a:t>
            </a:r>
            <a:r>
              <a:rPr lang="el-GR" sz="2000" b="1" dirty="0" smtClean="0">
                <a:effectLst>
                  <a:outerShdw blurRad="38100" dist="38100" dir="2700000" algn="tl">
                    <a:srgbClr val="000000">
                      <a:alpha val="43137"/>
                    </a:srgbClr>
                  </a:outerShdw>
                </a:effectLst>
              </a:rPr>
              <a:t> (Άρθρο 15)</a:t>
            </a:r>
          </a:p>
          <a:p>
            <a:pPr lvl="2">
              <a:defRPr/>
            </a:pPr>
            <a:endParaRPr lang="el-GR" sz="1200" b="1" dirty="0" smtClean="0">
              <a:solidFill>
                <a:srgbClr val="FFFF00"/>
              </a:solidFill>
              <a:effectLst>
                <a:outerShdw blurRad="38100" dist="38100" dir="2700000" algn="tl">
                  <a:srgbClr val="000000">
                    <a:alpha val="43137"/>
                  </a:srgbClr>
                </a:outerShdw>
              </a:effectLst>
            </a:endParaRPr>
          </a:p>
          <a:p>
            <a:pPr>
              <a:defRPr/>
            </a:pPr>
            <a:r>
              <a:rPr lang="el-GR" sz="2000" b="1" dirty="0" smtClean="0">
                <a:solidFill>
                  <a:srgbClr val="FFFF00"/>
                </a:solidFill>
                <a:effectLst>
                  <a:outerShdw blurRad="38100" dist="38100" dir="2700000" algn="tl">
                    <a:srgbClr val="000000">
                      <a:alpha val="43137"/>
                    </a:srgbClr>
                  </a:outerShdw>
                </a:effectLst>
              </a:rPr>
              <a:t>Δικαίωμα</a:t>
            </a:r>
            <a:r>
              <a:rPr lang="el-GR" sz="2000" b="1" dirty="0" smtClean="0">
                <a:effectLst>
                  <a:outerShdw blurRad="38100" dist="38100" dir="2700000" algn="tl">
                    <a:srgbClr val="000000">
                      <a:alpha val="43137"/>
                    </a:srgbClr>
                  </a:outerShdw>
                </a:effectLst>
              </a:rPr>
              <a:t> </a:t>
            </a:r>
            <a:r>
              <a:rPr lang="el-GR" sz="2000" b="1" dirty="0" smtClean="0">
                <a:solidFill>
                  <a:srgbClr val="FFFF00"/>
                </a:solidFill>
                <a:effectLst>
                  <a:outerShdw blurRad="38100" dist="38100" dir="2700000" algn="tl">
                    <a:srgbClr val="000000">
                      <a:alpha val="43137"/>
                    </a:srgbClr>
                  </a:outerShdw>
                </a:effectLst>
              </a:rPr>
              <a:t>διόρθωσης</a:t>
            </a:r>
            <a:r>
              <a:rPr lang="el-GR" sz="2000" b="1" dirty="0" smtClean="0">
                <a:effectLst>
                  <a:outerShdw blurRad="38100" dist="38100" dir="2700000" algn="tl">
                    <a:srgbClr val="000000">
                      <a:alpha val="43137"/>
                    </a:srgbClr>
                  </a:outerShdw>
                </a:effectLst>
              </a:rPr>
              <a:t> (Άρθρο 16) </a:t>
            </a:r>
          </a:p>
          <a:p>
            <a:pPr lvl="2">
              <a:defRPr/>
            </a:pPr>
            <a:endParaRPr lang="el-GR" sz="1200" b="1" dirty="0" smtClean="0">
              <a:solidFill>
                <a:srgbClr val="FFFF00"/>
              </a:solidFill>
              <a:effectLst>
                <a:outerShdw blurRad="38100" dist="38100" dir="2700000" algn="tl">
                  <a:srgbClr val="000000">
                    <a:alpha val="43137"/>
                  </a:srgbClr>
                </a:outerShdw>
              </a:effectLst>
            </a:endParaRPr>
          </a:p>
          <a:p>
            <a:pPr>
              <a:defRPr/>
            </a:pPr>
            <a:r>
              <a:rPr lang="el-GR" sz="2000" b="1" dirty="0" smtClean="0">
                <a:solidFill>
                  <a:srgbClr val="FFFF00"/>
                </a:solidFill>
                <a:effectLst>
                  <a:outerShdw blurRad="38100" dist="38100" dir="2700000" algn="tl">
                    <a:srgbClr val="000000">
                      <a:alpha val="43137"/>
                    </a:srgbClr>
                  </a:outerShdw>
                </a:effectLst>
              </a:rPr>
              <a:t>Δικαίωμα διαγραφής «Δικαίωμα στη λήθη»</a:t>
            </a:r>
            <a:r>
              <a:rPr lang="en-US" sz="2000" b="1" dirty="0" smtClean="0">
                <a:solidFill>
                  <a:srgbClr val="FFFF00"/>
                </a:solidFill>
                <a:effectLst>
                  <a:outerShdw blurRad="38100" dist="38100" dir="2700000" algn="tl">
                    <a:srgbClr val="000000">
                      <a:alpha val="43137"/>
                    </a:srgbClr>
                  </a:outerShdw>
                </a:effectLst>
              </a:rPr>
              <a:t> </a:t>
            </a:r>
            <a:r>
              <a:rPr lang="el-GR" sz="2000" b="1" dirty="0" smtClean="0">
                <a:effectLst>
                  <a:outerShdw blurRad="38100" dist="38100" dir="2700000" algn="tl">
                    <a:srgbClr val="000000">
                      <a:alpha val="43137"/>
                    </a:srgbClr>
                  </a:outerShdw>
                </a:effectLst>
              </a:rPr>
              <a:t>(Άρθρο 17) </a:t>
            </a:r>
          </a:p>
          <a:p>
            <a:pPr lvl="2">
              <a:defRPr/>
            </a:pPr>
            <a:endParaRPr lang="el-GR" sz="1200" b="1" dirty="0" smtClean="0">
              <a:solidFill>
                <a:srgbClr val="FFFF00"/>
              </a:solidFill>
              <a:effectLst>
                <a:outerShdw blurRad="38100" dist="38100" dir="2700000" algn="tl">
                  <a:srgbClr val="000000">
                    <a:alpha val="43137"/>
                  </a:srgbClr>
                </a:outerShdw>
              </a:effectLst>
            </a:endParaRPr>
          </a:p>
          <a:p>
            <a:pPr>
              <a:defRPr/>
            </a:pPr>
            <a:r>
              <a:rPr lang="el-GR" sz="2000" b="1" dirty="0" smtClean="0">
                <a:solidFill>
                  <a:srgbClr val="FFFF00"/>
                </a:solidFill>
                <a:effectLst>
                  <a:outerShdw blurRad="38100" dist="38100" dir="2700000" algn="tl">
                    <a:srgbClr val="000000">
                      <a:alpha val="43137"/>
                    </a:srgbClr>
                  </a:outerShdw>
                </a:effectLst>
              </a:rPr>
              <a:t>Δικαίωμα περιορισμού</a:t>
            </a:r>
            <a:r>
              <a:rPr lang="el-GR" sz="2000" b="1" dirty="0" smtClean="0">
                <a:effectLst>
                  <a:outerShdw blurRad="38100" dist="38100" dir="2700000" algn="tl">
                    <a:srgbClr val="000000">
                      <a:alpha val="43137"/>
                    </a:srgbClr>
                  </a:outerShdw>
                </a:effectLst>
              </a:rPr>
              <a:t> (Άρθρο 18) </a:t>
            </a:r>
          </a:p>
          <a:p>
            <a:pPr lvl="3">
              <a:defRPr/>
            </a:pPr>
            <a:endParaRPr lang="el-GR" sz="800" b="1" dirty="0" smtClean="0">
              <a:solidFill>
                <a:srgbClr val="FFFF00"/>
              </a:solidFill>
              <a:effectLst>
                <a:outerShdw blurRad="38100" dist="38100" dir="2700000" algn="tl">
                  <a:srgbClr val="000000">
                    <a:alpha val="43137"/>
                  </a:srgbClr>
                </a:outerShdw>
              </a:effectLst>
            </a:endParaRPr>
          </a:p>
          <a:p>
            <a:pPr>
              <a:defRPr/>
            </a:pPr>
            <a:r>
              <a:rPr lang="el-GR" sz="2000" b="1" dirty="0" smtClean="0">
                <a:solidFill>
                  <a:srgbClr val="FFFF00"/>
                </a:solidFill>
                <a:effectLst>
                  <a:outerShdw blurRad="38100" dist="38100" dir="2700000" algn="tl">
                    <a:srgbClr val="000000">
                      <a:alpha val="43137"/>
                    </a:srgbClr>
                  </a:outerShdw>
                </a:effectLst>
              </a:rPr>
              <a:t>Δικαίωμα στη φορητότητα των δεδομένων</a:t>
            </a:r>
            <a:r>
              <a:rPr lang="el-GR" sz="2000" b="1" dirty="0" smtClean="0">
                <a:effectLst>
                  <a:outerShdw blurRad="38100" dist="38100" dir="2700000" algn="tl">
                    <a:srgbClr val="000000">
                      <a:alpha val="43137"/>
                    </a:srgbClr>
                  </a:outerShdw>
                </a:effectLst>
              </a:rPr>
              <a:t>  (Άρθρο 20) </a:t>
            </a:r>
          </a:p>
          <a:p>
            <a:pPr lvl="2">
              <a:defRPr/>
            </a:pPr>
            <a:endParaRPr lang="el-GR" sz="1200" b="1" dirty="0" smtClean="0">
              <a:solidFill>
                <a:srgbClr val="FFFF00"/>
              </a:solidFill>
              <a:effectLst>
                <a:outerShdw blurRad="38100" dist="38100" dir="2700000" algn="tl">
                  <a:srgbClr val="000000">
                    <a:alpha val="43137"/>
                  </a:srgbClr>
                </a:outerShdw>
              </a:effectLst>
            </a:endParaRPr>
          </a:p>
          <a:p>
            <a:pPr>
              <a:defRPr/>
            </a:pPr>
            <a:r>
              <a:rPr lang="el-GR" sz="2000" b="1" dirty="0" smtClean="0">
                <a:solidFill>
                  <a:srgbClr val="FFFF00"/>
                </a:solidFill>
                <a:effectLst>
                  <a:outerShdw blurRad="38100" dist="38100" dir="2700000" algn="tl">
                    <a:srgbClr val="000000">
                      <a:alpha val="43137"/>
                    </a:srgbClr>
                  </a:outerShdw>
                </a:effectLst>
              </a:rPr>
              <a:t>Δικαίωμα εναντίωσης</a:t>
            </a:r>
            <a:r>
              <a:rPr lang="el-GR" sz="2000" b="1" dirty="0" smtClean="0">
                <a:effectLst>
                  <a:outerShdw blurRad="38100" dist="38100" dir="2700000" algn="tl">
                    <a:srgbClr val="000000">
                      <a:alpha val="43137"/>
                    </a:srgbClr>
                  </a:outerShdw>
                </a:effectLst>
              </a:rPr>
              <a:t> (Άρθρο 21)</a:t>
            </a:r>
          </a:p>
          <a:p>
            <a:pPr lvl="2">
              <a:defRPr/>
            </a:pPr>
            <a:endParaRPr lang="en-US" sz="1200" b="1" dirty="0" smtClean="0">
              <a:effectLst>
                <a:outerShdw blurRad="38100" dist="38100" dir="2700000" algn="tl">
                  <a:srgbClr val="000000">
                    <a:alpha val="43137"/>
                  </a:srgbClr>
                </a:outerShdw>
              </a:effectLst>
            </a:endParaRPr>
          </a:p>
          <a:p>
            <a:pPr>
              <a:defRPr/>
            </a:pPr>
            <a:r>
              <a:rPr lang="el-GR" sz="2000" b="1" dirty="0" smtClean="0">
                <a:solidFill>
                  <a:srgbClr val="FFFF00"/>
                </a:solidFill>
                <a:effectLst>
                  <a:outerShdw blurRad="38100" dist="38100" dir="2700000" algn="tl">
                    <a:srgbClr val="000000">
                      <a:alpha val="43137"/>
                    </a:srgbClr>
                  </a:outerShdw>
                </a:effectLst>
              </a:rPr>
              <a:t>Δικαίωμα αντίρρησης σε αυτοματοποιημένη απόφαση περιλαμβανομένης της κατάρτισης προφίλ</a:t>
            </a:r>
            <a:r>
              <a:rPr lang="el-GR" sz="2000" b="1" dirty="0" smtClean="0">
                <a:effectLst>
                  <a:outerShdw blurRad="38100" dist="38100" dir="2700000" algn="tl">
                    <a:srgbClr val="000000">
                      <a:alpha val="43137"/>
                    </a:srgbClr>
                  </a:outerShdw>
                </a:effectLst>
              </a:rPr>
              <a:t> (Άρθρο 22)</a:t>
            </a:r>
          </a:p>
          <a:p>
            <a:pPr>
              <a:defRPr/>
            </a:pPr>
            <a:endParaRPr lang="el-GR" sz="2000" b="1" dirty="0" smtClean="0">
              <a:effectLst>
                <a:outerShdw blurRad="38100" dist="38100" dir="2700000" algn="tl">
                  <a:srgbClr val="000000">
                    <a:alpha val="43137"/>
                  </a:srgbClr>
                </a:outerShdw>
              </a:effectLst>
            </a:endParaRPr>
          </a:p>
          <a:p>
            <a:pPr>
              <a:defRPr/>
            </a:pPr>
            <a:endParaRPr lang="el-GR" sz="2000" b="1" dirty="0" smtClean="0">
              <a:effectLst>
                <a:outerShdw blurRad="38100" dist="38100" dir="2700000" algn="tl">
                  <a:srgbClr val="000000">
                    <a:alpha val="43137"/>
                  </a:srgbClr>
                </a:outerShdw>
              </a:effectLst>
            </a:endParaRPr>
          </a:p>
          <a:p>
            <a:pPr>
              <a:defRPr/>
            </a:pPr>
            <a:endParaRPr lang="el-GR" sz="2000" b="1" dirty="0" smtClean="0">
              <a:effectLst>
                <a:outerShdw blurRad="38100" dist="38100" dir="2700000" algn="tl">
                  <a:srgbClr val="000000">
                    <a:alpha val="43137"/>
                  </a:srgbClr>
                </a:outerShdw>
              </a:effectLst>
            </a:endParaRPr>
          </a:p>
          <a:p>
            <a:pPr>
              <a:defRPr/>
            </a:pPr>
            <a:endParaRPr lang="el-GR" sz="2000" b="1" dirty="0" smtClean="0">
              <a:effectLst>
                <a:outerShdw blurRad="38100" dist="38100" dir="2700000" algn="tl">
                  <a:srgbClr val="000000">
                    <a:alpha val="43137"/>
                  </a:srgbClr>
                </a:outerShdw>
              </a:effectLst>
            </a:endParaRPr>
          </a:p>
          <a:p>
            <a:pPr>
              <a:defRPr/>
            </a:pPr>
            <a:endParaRPr lang="el-GR" sz="2000" b="1" dirty="0" smtClean="0">
              <a:solidFill>
                <a:srgbClr val="FFFF00"/>
              </a:solidFill>
              <a:effectLst>
                <a:outerShdw blurRad="38100" dist="38100" dir="2700000" algn="tl">
                  <a:srgbClr val="000000">
                    <a:alpha val="43137"/>
                  </a:srgbClr>
                </a:outerShdw>
              </a:effectLst>
            </a:endParaRPr>
          </a:p>
          <a:p>
            <a:pPr>
              <a:buFontTx/>
              <a:buNone/>
              <a:defRPr/>
            </a:pPr>
            <a:endParaRPr lang="el-GR" sz="2200" dirty="0" smtClean="0">
              <a:effectLst>
                <a:outerShdw blurRad="38100" dist="38100" dir="2700000" algn="tl">
                  <a:srgbClr val="000000">
                    <a:alpha val="43137"/>
                  </a:srgbClr>
                </a:outerShdw>
              </a:effectLst>
            </a:endParaRPr>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6BDD695C-51D3-4227-8A83-076FB52C0469}" type="slidenum">
              <a:rPr lang="el-GR" altLang="en-US" sz="1400" smtClean="0">
                <a:latin typeface="Arial" charset="0"/>
              </a:rPr>
              <a:pPr>
                <a:spcBef>
                  <a:spcPct val="0"/>
                </a:spcBef>
                <a:buClrTx/>
                <a:buSzTx/>
                <a:buFontTx/>
                <a:buNone/>
                <a:defRPr/>
              </a:pPr>
              <a:t>12</a:t>
            </a:fld>
            <a:endParaRPr lang="el-GR" altLang="en-US" sz="1400" smtClean="0">
              <a:latin typeface="Arial" charset="0"/>
            </a:endParaRPr>
          </a:p>
        </p:txBody>
      </p:sp>
      <p:sp>
        <p:nvSpPr>
          <p:cNvPr id="6146" name="Rectangle 2"/>
          <p:cNvSpPr>
            <a:spLocks noGrp="1" noChangeArrowheads="1"/>
          </p:cNvSpPr>
          <p:nvPr>
            <p:ph type="title"/>
          </p:nvPr>
        </p:nvSpPr>
        <p:spPr>
          <a:xfrm>
            <a:off x="539750" y="333375"/>
            <a:ext cx="8424863" cy="503337"/>
          </a:xfrm>
          <a:effectLst>
            <a:outerShdw dist="35921" dir="2700000" algn="ctr" rotWithShape="0">
              <a:schemeClr val="bg2"/>
            </a:outerShdw>
          </a:effectLst>
        </p:spPr>
        <p:txBody>
          <a:bodyPr/>
          <a:lstStyle/>
          <a:p>
            <a:pPr eaLnBrk="1" hangingPunct="1">
              <a:defRPr/>
            </a:pPr>
            <a:r>
              <a:rPr lang="el-GR" sz="2400" b="1" dirty="0" smtClean="0">
                <a:solidFill>
                  <a:srgbClr val="FFC000"/>
                </a:solidFill>
                <a:effectLst>
                  <a:outerShdw blurRad="38100" dist="38100" dir="2700000" algn="tl">
                    <a:srgbClr val="000000">
                      <a:alpha val="43137"/>
                    </a:srgbClr>
                  </a:outerShdw>
                </a:effectLst>
              </a:rPr>
              <a:t>Αυστηρότητες Υποχρεώσεις Υπεύθυνων Επεξεργασίας </a:t>
            </a:r>
          </a:p>
        </p:txBody>
      </p:sp>
      <p:sp>
        <p:nvSpPr>
          <p:cNvPr id="6147" name="Rectangle 3"/>
          <p:cNvSpPr>
            <a:spLocks noGrp="1" noChangeArrowheads="1"/>
          </p:cNvSpPr>
          <p:nvPr>
            <p:ph type="body" idx="1"/>
          </p:nvPr>
        </p:nvSpPr>
        <p:spPr>
          <a:xfrm>
            <a:off x="468313" y="836713"/>
            <a:ext cx="8424167" cy="5616476"/>
          </a:xfrm>
          <a:effectLst>
            <a:outerShdw dist="35921" dir="2700000" algn="ctr" rotWithShape="0">
              <a:schemeClr val="bg2"/>
            </a:outerShdw>
          </a:effectLst>
        </p:spPr>
        <p:txBody>
          <a:bodyPr/>
          <a:lstStyle/>
          <a:p>
            <a:pPr marL="457200" indent="-457200">
              <a:buFont typeface="+mj-lt"/>
              <a:buAutoNum type="arabicPeriod"/>
              <a:defRPr/>
            </a:pPr>
            <a:r>
              <a:rPr lang="el-GR" sz="2000" dirty="0" smtClean="0">
                <a:effectLst>
                  <a:outerShdw blurRad="38100" dist="38100" dir="2700000" algn="tl">
                    <a:srgbClr val="000000">
                      <a:alpha val="43137"/>
                    </a:srgbClr>
                  </a:outerShdw>
                </a:effectLst>
              </a:rPr>
              <a:t>Φέρει το βάρος της απόδειξης όσον αφορά στην</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παροχή συγκατάθεσης  (Άρθρο 7) </a:t>
            </a:r>
          </a:p>
          <a:p>
            <a:pPr marL="1714500" lvl="3" indent="-457200">
              <a:buFont typeface="+mj-lt"/>
              <a:buAutoNum type="arabicPeriod"/>
              <a:defRPr/>
            </a:pPr>
            <a:endParaRPr lang="el-GR" sz="800" dirty="0" smtClean="0">
              <a:effectLst>
                <a:outerShdw blurRad="38100" dist="38100" dir="2700000" algn="tl">
                  <a:srgbClr val="000000">
                    <a:alpha val="43137"/>
                  </a:srgbClr>
                </a:outerShdw>
              </a:effectLst>
            </a:endParaRPr>
          </a:p>
          <a:p>
            <a:pPr marL="457200" indent="-457200">
              <a:buFont typeface="+mj-lt"/>
              <a:buAutoNum type="arabicPeriod"/>
              <a:defRPr/>
            </a:pPr>
            <a:r>
              <a:rPr lang="el-GR" sz="2000" dirty="0" smtClean="0">
                <a:effectLst>
                  <a:outerShdw blurRad="38100" dist="38100" dir="2700000" algn="tl">
                    <a:srgbClr val="000000">
                      <a:alpha val="43137"/>
                    </a:srgbClr>
                  </a:outerShdw>
                </a:effectLst>
              </a:rPr>
              <a:t>Λήψη συγκατάθεσης  για ανήλικους κάτω των 16 σε</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σχέση με τις</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υπηρεσίες της κοινωνίας των πληροφοριών</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(Άρθρο 8)</a:t>
            </a:r>
          </a:p>
          <a:p>
            <a:pPr marL="1714500" lvl="3" indent="-457200">
              <a:buFont typeface="+mj-lt"/>
              <a:buAutoNum type="arabicPeriod"/>
              <a:defRPr/>
            </a:pPr>
            <a:endParaRPr lang="el-GR" sz="800" dirty="0" smtClean="0">
              <a:effectLst>
                <a:outerShdw blurRad="38100" dist="38100" dir="2700000" algn="tl">
                  <a:srgbClr val="000000">
                    <a:alpha val="43137"/>
                  </a:srgbClr>
                </a:outerShdw>
              </a:effectLst>
            </a:endParaRPr>
          </a:p>
          <a:p>
            <a:pPr marL="457200" indent="-457200">
              <a:buFont typeface="+mj-lt"/>
              <a:buAutoNum type="arabicPeriod"/>
              <a:defRPr/>
            </a:pPr>
            <a:r>
              <a:rPr lang="el-GR" sz="2000" dirty="0" smtClean="0">
                <a:effectLst>
                  <a:outerShdw blurRad="38100" dist="38100" dir="2700000" algn="tl">
                    <a:srgbClr val="000000">
                      <a:alpha val="43137"/>
                    </a:srgbClr>
                  </a:outerShdw>
                </a:effectLst>
              </a:rPr>
              <a:t>Υποχρέωση κατασκευαστών στο στάδιο του σχεδιασμού</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και</a:t>
            </a:r>
            <a:r>
              <a:rPr lang="en-US" sz="2000" dirty="0" smtClean="0">
                <a:effectLst>
                  <a:outerShdw blurRad="38100" dist="38100" dir="2700000" algn="tl">
                    <a:srgbClr val="000000">
                      <a:alpha val="43137"/>
                    </a:srgbClr>
                  </a:outerShdw>
                </a:effectLst>
              </a:rPr>
              <a:t> </a:t>
            </a:r>
            <a:r>
              <a:rPr lang="el-GR" sz="2000" dirty="0" err="1" smtClean="0">
                <a:effectLst>
                  <a:outerShdw blurRad="38100" dist="38100" dir="2700000" algn="tl">
                    <a:srgbClr val="000000">
                      <a:alpha val="43137"/>
                    </a:srgbClr>
                  </a:outerShdw>
                </a:effectLst>
              </a:rPr>
              <a:t>εξ΄ορισμού</a:t>
            </a:r>
            <a:r>
              <a:rPr lang="el-GR" sz="2000"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privacy by default and by</a:t>
            </a:r>
            <a:r>
              <a:rPr lang="el-GR" sz="2000"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design</a:t>
            </a:r>
            <a:r>
              <a:rPr lang="el-GR" sz="2000" dirty="0" smtClean="0">
                <a:effectLst>
                  <a:outerShdw blurRad="38100" dist="38100" dir="2700000" algn="tl">
                    <a:srgbClr val="000000">
                      <a:alpha val="43137"/>
                    </a:srgbClr>
                  </a:outerShdw>
                </a:effectLst>
              </a:rPr>
              <a:t>) (Άρθρο 25) </a:t>
            </a:r>
          </a:p>
          <a:p>
            <a:pPr marL="2171700" lvl="4" indent="-457200">
              <a:buFont typeface="+mj-lt"/>
              <a:buAutoNum type="arabicPeriod"/>
              <a:defRPr/>
            </a:pPr>
            <a:endParaRPr lang="el-GR" sz="800" dirty="0" smtClean="0">
              <a:effectLst>
                <a:outerShdw blurRad="38100" dist="38100" dir="2700000" algn="tl">
                  <a:srgbClr val="000000">
                    <a:alpha val="43137"/>
                  </a:srgbClr>
                </a:outerShdw>
              </a:effectLst>
            </a:endParaRPr>
          </a:p>
          <a:p>
            <a:pPr marL="457200" indent="-457200">
              <a:buFont typeface="+mj-lt"/>
              <a:buAutoNum type="arabicPeriod"/>
              <a:defRPr/>
            </a:pPr>
            <a:r>
              <a:rPr lang="el-GR" sz="2000" dirty="0" smtClean="0">
                <a:effectLst>
                  <a:outerShdw blurRad="38100" dist="38100" dir="2700000" algn="tl">
                    <a:srgbClr val="000000">
                      <a:alpha val="43137"/>
                    </a:srgbClr>
                  </a:outerShdw>
                </a:effectLst>
              </a:rPr>
              <a:t>Υποχρέωση καθορισμού ευθυνών μέσω συμφωνίας όταν υπάρχουν από κοινού υπεύθυνοι επεξεργασίας (Άρθρο 26) </a:t>
            </a:r>
          </a:p>
          <a:p>
            <a:pPr marL="2171700" lvl="4" indent="-457200">
              <a:buFont typeface="+mj-lt"/>
              <a:buAutoNum type="arabicPeriod"/>
              <a:defRPr/>
            </a:pPr>
            <a:endParaRPr lang="el-GR" sz="800" dirty="0" smtClean="0">
              <a:effectLst>
                <a:outerShdw blurRad="38100" dist="38100" dir="2700000" algn="tl">
                  <a:srgbClr val="000000">
                    <a:alpha val="43137"/>
                  </a:srgbClr>
                </a:outerShdw>
              </a:effectLst>
            </a:endParaRPr>
          </a:p>
          <a:p>
            <a:pPr marL="457200" indent="-457200">
              <a:buFont typeface="+mj-lt"/>
              <a:buAutoNum type="arabicPeriod"/>
              <a:defRPr/>
            </a:pPr>
            <a:r>
              <a:rPr lang="el-GR" sz="2000" dirty="0" smtClean="0">
                <a:effectLst>
                  <a:outerShdw blurRad="38100" dist="38100" dir="2700000" algn="tl">
                    <a:srgbClr val="000000">
                      <a:alpha val="43137"/>
                    </a:srgbClr>
                  </a:outerShdw>
                </a:effectLst>
              </a:rPr>
              <a:t>Υποχρέωση εκπροσώπησης υπευθύνων επεξεργασίας ή</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εκτελούντων την επεξεργασία μη εγκατεστημένων στην Ένωση</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(Άρθρο 27) </a:t>
            </a:r>
          </a:p>
          <a:p>
            <a:pPr marL="1714500" lvl="3" indent="-457200">
              <a:buFont typeface="+mj-lt"/>
              <a:buAutoNum type="arabicPeriod"/>
              <a:defRPr/>
            </a:pPr>
            <a:endParaRPr lang="el-GR" sz="800" dirty="0" smtClean="0">
              <a:effectLst>
                <a:outerShdw blurRad="38100" dist="38100" dir="2700000" algn="tl">
                  <a:srgbClr val="000000">
                    <a:alpha val="43137"/>
                  </a:srgbClr>
                </a:outerShdw>
              </a:effectLst>
            </a:endParaRPr>
          </a:p>
          <a:p>
            <a:pPr marL="457200" indent="-457200">
              <a:buFont typeface="+mj-lt"/>
              <a:buAutoNum type="arabicPeriod"/>
              <a:defRPr/>
            </a:pPr>
            <a:r>
              <a:rPr lang="el-GR" sz="2000" dirty="0" smtClean="0">
                <a:effectLst>
                  <a:outerShdw blurRad="38100" dist="38100" dir="2700000" algn="tl">
                    <a:srgbClr val="000000">
                      <a:alpha val="43137"/>
                    </a:srgbClr>
                  </a:outerShdw>
                </a:effectLst>
              </a:rPr>
              <a:t>Επιλογή εκτελούντων την επεξεργασία που παρέχουν επαρκείς διαβεβαιώσεις για την εφαρμογή κατάλληλων τεχνικών και οργανωτικών μέτρων (Άρθρο 28)</a:t>
            </a:r>
          </a:p>
          <a:p>
            <a:pPr marL="1714500" lvl="3" indent="-457200">
              <a:buFont typeface="+mj-lt"/>
              <a:buAutoNum type="arabicPeriod"/>
              <a:defRPr/>
            </a:pPr>
            <a:endParaRPr lang="el-GR" sz="800" dirty="0" smtClean="0">
              <a:effectLst>
                <a:outerShdw blurRad="38100" dist="38100" dir="2700000" algn="tl">
                  <a:srgbClr val="000000">
                    <a:alpha val="43137"/>
                  </a:srgbClr>
                </a:outerShdw>
              </a:effectLst>
            </a:endParaRPr>
          </a:p>
          <a:p>
            <a:pPr marL="457200" indent="-457200">
              <a:buFont typeface="+mj-lt"/>
              <a:buAutoNum type="arabicPeriod"/>
              <a:defRPr/>
            </a:pPr>
            <a:r>
              <a:rPr lang="el-GR" sz="2000" dirty="0" smtClean="0">
                <a:effectLst>
                  <a:outerShdw blurRad="38100" dist="38100" dir="2700000" algn="tl">
                    <a:srgbClr val="000000">
                      <a:alpha val="43137"/>
                    </a:srgbClr>
                  </a:outerShdw>
                </a:effectLst>
              </a:rPr>
              <a:t>Τήρηση αρχείων των δραστηριοτήτων επεξεργασίας</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(Άρθρο </a:t>
            </a:r>
            <a:r>
              <a:rPr lang="en-US" sz="2000" dirty="0" smtClean="0">
                <a:effectLst>
                  <a:outerShdw blurRad="38100" dist="38100" dir="2700000" algn="tl">
                    <a:srgbClr val="000000">
                      <a:alpha val="43137"/>
                    </a:srgbClr>
                  </a:outerShdw>
                </a:effectLst>
              </a:rPr>
              <a:t>30</a:t>
            </a:r>
            <a:r>
              <a:rPr lang="el-GR" sz="2000" dirty="0" smtClean="0">
                <a:effectLst>
                  <a:outerShdw blurRad="38100" dist="38100" dir="2700000" algn="tl">
                    <a:srgbClr val="000000">
                      <a:alpha val="43137"/>
                    </a:srgbClr>
                  </a:outerShdw>
                </a:effectLst>
              </a:rPr>
              <a:t>) </a:t>
            </a:r>
          </a:p>
          <a:p>
            <a:pPr marL="457200" indent="-457200">
              <a:buFont typeface="+mj-lt"/>
              <a:buAutoNum type="arabicPeriod"/>
              <a:defRPr/>
            </a:pPr>
            <a:endParaRPr lang="el-GR" sz="2000" dirty="0" smtClean="0">
              <a:effectLst>
                <a:outerShdw blurRad="38100" dist="38100" dir="2700000" algn="tl">
                  <a:srgbClr val="000000">
                    <a:alpha val="43137"/>
                  </a:srgbClr>
                </a:outerShdw>
              </a:effectLst>
            </a:endParaRPr>
          </a:p>
          <a:p>
            <a:pPr marL="457200" indent="-457200">
              <a:buFont typeface="+mj-lt"/>
              <a:buAutoNum type="arabicPeriod"/>
              <a:defRPr/>
            </a:pPr>
            <a:endParaRPr lang="en-US" sz="2100" dirty="0" smtClean="0">
              <a:effectLst>
                <a:outerShdw blurRad="38100" dist="38100" dir="2700000" algn="tl">
                  <a:srgbClr val="000000">
                    <a:alpha val="43137"/>
                  </a:srgbClr>
                </a:outerShdw>
              </a:effectLst>
            </a:endParaRPr>
          </a:p>
          <a:p>
            <a:pPr>
              <a:buNone/>
              <a:defRPr/>
            </a:pPr>
            <a:r>
              <a:rPr lang="el-GR" sz="2800" b="1" dirty="0" smtClean="0">
                <a:solidFill>
                  <a:srgbClr val="FFFF00"/>
                </a:solidFill>
                <a:effectLst>
                  <a:outerShdw blurRad="38100" dist="38100" dir="2700000" algn="tl">
                    <a:srgbClr val="000000">
                      <a:alpha val="43137"/>
                    </a:srgbClr>
                  </a:outerShdw>
                </a:effectLst>
              </a:rPr>
              <a:t/>
            </a:r>
            <a:br>
              <a:rPr lang="el-GR" sz="2800" b="1" dirty="0" smtClean="0">
                <a:solidFill>
                  <a:srgbClr val="FFFF00"/>
                </a:solidFill>
                <a:effectLst>
                  <a:outerShdw blurRad="38100" dist="38100" dir="2700000" algn="tl">
                    <a:srgbClr val="000000">
                      <a:alpha val="43137"/>
                    </a:srgbClr>
                  </a:outerShdw>
                </a:effectLst>
              </a:rPr>
            </a:br>
            <a:r>
              <a:rPr lang="el-GR" sz="2000" b="1" dirty="0" smtClean="0"/>
              <a:t/>
            </a:r>
            <a:br>
              <a:rPr lang="el-GR" sz="2000" b="1" dirty="0" smtClean="0"/>
            </a:br>
            <a:endParaRPr lang="el-GR" sz="2200" dirty="0" smtClean="0">
              <a:effectLst/>
            </a:endParaRPr>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eaLnBrk="1" hangingPunct="1">
              <a:buFontTx/>
              <a:buNone/>
              <a:defRPr/>
            </a:pPr>
            <a:endParaRPr lang="el-GR" sz="1800" dirty="0" smtClean="0"/>
          </a:p>
          <a:p>
            <a:pPr eaLnBrk="1" hangingPunct="1">
              <a:buFontTx/>
              <a:buNone/>
              <a:defRPr/>
            </a:pPr>
            <a:r>
              <a:rPr lang="el-GR" dirty="0" smtClean="0"/>
              <a:t> </a:t>
            </a:r>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404813"/>
            <a:ext cx="8002587" cy="2592387"/>
          </a:xfrm>
        </p:spPr>
        <p:txBody>
          <a:bodyPr/>
          <a:lstStyle/>
          <a:p>
            <a:pPr>
              <a:defRPr/>
            </a:pPr>
            <a:r>
              <a:rPr lang="el-GR" sz="2200" b="1" dirty="0" smtClean="0">
                <a:solidFill>
                  <a:srgbClr val="FFC000"/>
                </a:solidFill>
              </a:rPr>
              <a:t/>
            </a:r>
            <a:br>
              <a:rPr lang="el-GR" sz="2200" b="1" dirty="0" smtClean="0">
                <a:solidFill>
                  <a:srgbClr val="FFC000"/>
                </a:solidFill>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539552" y="404664"/>
            <a:ext cx="8280920" cy="5615137"/>
          </a:xfrm>
        </p:spPr>
        <p:txBody>
          <a:bodyPr/>
          <a:lstStyle/>
          <a:p>
            <a:pPr marL="457200" indent="-457200">
              <a:buFont typeface="+mj-lt"/>
              <a:buAutoNum type="arabicPeriod" startAt="8"/>
              <a:defRPr/>
            </a:pPr>
            <a:r>
              <a:rPr lang="el-GR" sz="2200" dirty="0" smtClean="0">
                <a:effectLst>
                  <a:outerShdw blurRad="38100" dist="38100" dir="2700000" algn="tl">
                    <a:srgbClr val="000000">
                      <a:alpha val="43137"/>
                    </a:srgbClr>
                  </a:outerShdw>
                </a:effectLst>
              </a:rPr>
              <a:t>Υποχρέωση τήρησης της ασφάλειας της επεξεργασίας</a:t>
            </a:r>
            <a:r>
              <a:rPr lang="en-US" sz="2200" dirty="0" smtClean="0">
                <a:effectLst>
                  <a:outerShdw blurRad="38100" dist="38100" dir="2700000" algn="tl">
                    <a:srgbClr val="000000">
                      <a:alpha val="43137"/>
                    </a:srgbClr>
                  </a:outerShdw>
                </a:effectLst>
              </a:rPr>
              <a:t> </a:t>
            </a:r>
            <a:endParaRPr lang="el-GR" sz="2200" dirty="0" smtClean="0">
              <a:effectLst>
                <a:outerShdw blurRad="38100" dist="38100" dir="2700000" algn="tl">
                  <a:srgbClr val="000000">
                    <a:alpha val="43137"/>
                  </a:srgbClr>
                </a:outerShdw>
              </a:effectLst>
            </a:endParaRPr>
          </a:p>
          <a:p>
            <a:pPr marL="457200" indent="-457200">
              <a:buNone/>
              <a:defRPr/>
            </a:pPr>
            <a:r>
              <a:rPr lang="el-GR" sz="2200" dirty="0" smtClean="0">
                <a:effectLst>
                  <a:outerShdw blurRad="38100" dist="38100" dir="2700000" algn="tl">
                    <a:srgbClr val="000000">
                      <a:alpha val="43137"/>
                    </a:srgbClr>
                  </a:outerShdw>
                </a:effectLst>
              </a:rPr>
              <a:t>      (Άρθρο 32) </a:t>
            </a:r>
          </a:p>
          <a:p>
            <a:pPr marL="1714500" lvl="3" indent="-457200">
              <a:buFont typeface="+mj-lt"/>
              <a:buAutoNum type="arabicPeriod" startAt="8"/>
              <a:defRPr/>
            </a:pPr>
            <a:endParaRPr lang="el-GR" sz="1000" dirty="0" smtClean="0">
              <a:effectLst>
                <a:outerShdw blurRad="38100" dist="38100" dir="2700000" algn="tl">
                  <a:srgbClr val="000000">
                    <a:alpha val="43137"/>
                  </a:srgbClr>
                </a:outerShdw>
              </a:effectLst>
            </a:endParaRPr>
          </a:p>
          <a:p>
            <a:pPr marL="457200" indent="-457200">
              <a:buFont typeface="+mj-lt"/>
              <a:buAutoNum type="arabicPeriod" startAt="9"/>
              <a:defRPr/>
            </a:pPr>
            <a:r>
              <a:rPr lang="el-GR" sz="2200" dirty="0" smtClean="0">
                <a:effectLst>
                  <a:outerShdw blurRad="38100" dist="38100" dir="2700000" algn="tl">
                    <a:srgbClr val="000000">
                      <a:alpha val="43137"/>
                    </a:srgbClr>
                  </a:outerShdw>
                </a:effectLst>
              </a:rPr>
              <a:t>Υποχρέωση γνωστοποίησης παραβιάσεων ασφάλειας (Άρθρο </a:t>
            </a:r>
            <a:r>
              <a:rPr lang="en-US" sz="2200" dirty="0" smtClean="0">
                <a:effectLst>
                  <a:outerShdw blurRad="38100" dist="38100" dir="2700000" algn="tl">
                    <a:srgbClr val="000000">
                      <a:alpha val="43137"/>
                    </a:srgbClr>
                  </a:outerShdw>
                </a:effectLst>
              </a:rPr>
              <a:t>33</a:t>
            </a:r>
            <a:r>
              <a:rPr lang="el-GR" sz="2200" dirty="0" smtClean="0">
                <a:effectLst>
                  <a:outerShdw blurRad="38100" dist="38100" dir="2700000" algn="tl">
                    <a:srgbClr val="000000">
                      <a:alpha val="43137"/>
                    </a:srgbClr>
                  </a:outerShdw>
                </a:effectLst>
              </a:rPr>
              <a:t>) </a:t>
            </a:r>
          </a:p>
          <a:p>
            <a:pPr marL="1714500" lvl="3" indent="-457200">
              <a:buFont typeface="+mj-lt"/>
              <a:buAutoNum type="arabicPeriod" startAt="8"/>
              <a:defRPr/>
            </a:pPr>
            <a:endParaRPr lang="el-GR" sz="1000" dirty="0" smtClean="0">
              <a:effectLst>
                <a:outerShdw blurRad="38100" dist="38100" dir="2700000" algn="tl">
                  <a:srgbClr val="000000">
                    <a:alpha val="43137"/>
                  </a:srgbClr>
                </a:outerShdw>
              </a:effectLst>
            </a:endParaRPr>
          </a:p>
          <a:p>
            <a:pPr marL="457200" indent="-457200">
              <a:buFont typeface="+mj-lt"/>
              <a:buAutoNum type="arabicPeriod" startAt="9"/>
              <a:defRPr/>
            </a:pPr>
            <a:r>
              <a:rPr lang="el-GR" sz="2200" dirty="0" smtClean="0">
                <a:effectLst>
                  <a:outerShdw blurRad="38100" dist="38100" dir="2700000" algn="tl">
                    <a:srgbClr val="000000">
                      <a:alpha val="43137"/>
                    </a:srgbClr>
                  </a:outerShdw>
                </a:effectLst>
              </a:rPr>
              <a:t>Υποχρέωση ανακοίνωσης παραβιάσεων ασφάλειας </a:t>
            </a:r>
            <a:r>
              <a:rPr lang="en-US" sz="2200" dirty="0" smtClean="0">
                <a:effectLst>
                  <a:outerShdw blurRad="38100" dist="38100" dir="2700000" algn="tl">
                    <a:srgbClr val="000000">
                      <a:alpha val="43137"/>
                    </a:srgbClr>
                  </a:outerShdw>
                </a:effectLst>
              </a:rPr>
              <a:t>((</a:t>
            </a:r>
            <a:r>
              <a:rPr lang="el-GR" sz="2200" dirty="0" smtClean="0">
                <a:effectLst>
                  <a:outerShdw blurRad="38100" dist="38100" dir="2700000" algn="tl">
                    <a:srgbClr val="000000">
                      <a:alpha val="43137"/>
                    </a:srgbClr>
                  </a:outerShdw>
                </a:effectLst>
              </a:rPr>
              <a:t>Άρθρο 34) </a:t>
            </a:r>
          </a:p>
          <a:p>
            <a:pPr marL="1714500" lvl="3" indent="-457200">
              <a:buFont typeface="+mj-lt"/>
              <a:buAutoNum type="arabicPeriod" startAt="8"/>
              <a:defRPr/>
            </a:pPr>
            <a:endParaRPr lang="el-GR" sz="1000" dirty="0" smtClean="0">
              <a:effectLst>
                <a:outerShdw blurRad="38100" dist="38100" dir="2700000" algn="tl">
                  <a:srgbClr val="000000">
                    <a:alpha val="43137"/>
                  </a:srgbClr>
                </a:outerShdw>
              </a:effectLst>
            </a:endParaRPr>
          </a:p>
          <a:p>
            <a:pPr marL="457200" indent="-457200">
              <a:buFont typeface="+mj-lt"/>
              <a:buAutoNum type="arabicPeriod" startAt="9"/>
              <a:defRPr/>
            </a:pPr>
            <a:r>
              <a:rPr lang="el-GR" sz="2200" dirty="0" smtClean="0">
                <a:effectLst>
                  <a:outerShdw blurRad="38100" dist="38100" dir="2700000" algn="tl">
                    <a:srgbClr val="000000">
                      <a:alpha val="43137"/>
                    </a:srgbClr>
                  </a:outerShdw>
                </a:effectLst>
              </a:rPr>
              <a:t> Εκτίμηση Αντικτύπου</a:t>
            </a:r>
            <a:r>
              <a:rPr lang="en-US" sz="2200" dirty="0" smtClean="0">
                <a:effectLst>
                  <a:outerShdw blurRad="38100" dist="38100" dir="2700000" algn="tl">
                    <a:srgbClr val="000000">
                      <a:alpha val="43137"/>
                    </a:srgbClr>
                  </a:outerShdw>
                </a:effectLst>
              </a:rPr>
              <a:t> </a:t>
            </a:r>
            <a:r>
              <a:rPr lang="el-GR" sz="2200" dirty="0" smtClean="0">
                <a:effectLst>
                  <a:outerShdw blurRad="38100" dist="38100" dir="2700000" algn="tl">
                    <a:srgbClr val="000000">
                      <a:alpha val="43137"/>
                    </a:srgbClr>
                  </a:outerShdw>
                </a:effectLst>
              </a:rPr>
              <a:t>(ΕΑ) (Άρθρο 35) και Προηγούμενη Διαβούλευση (Άρθρο 36) </a:t>
            </a:r>
          </a:p>
          <a:p>
            <a:pPr marL="1714500" lvl="3" indent="-457200">
              <a:buFont typeface="+mj-lt"/>
              <a:buAutoNum type="arabicPeriod" startAt="8"/>
              <a:defRPr/>
            </a:pPr>
            <a:endParaRPr lang="el-GR" sz="1000" dirty="0" smtClean="0">
              <a:effectLst>
                <a:outerShdw blurRad="38100" dist="38100" dir="2700000" algn="tl">
                  <a:srgbClr val="000000">
                    <a:alpha val="43137"/>
                  </a:srgbClr>
                </a:outerShdw>
              </a:effectLst>
            </a:endParaRPr>
          </a:p>
          <a:p>
            <a:pPr marL="457200" indent="-457200">
              <a:buFont typeface="+mj-lt"/>
              <a:buAutoNum type="arabicPeriod" startAt="9"/>
              <a:defRPr/>
            </a:pPr>
            <a:r>
              <a:rPr lang="el-GR" sz="2200" dirty="0" smtClean="0">
                <a:effectLst>
                  <a:outerShdw blurRad="38100" dist="38100" dir="2700000" algn="tl">
                    <a:srgbClr val="000000">
                      <a:alpha val="43137"/>
                    </a:srgbClr>
                  </a:outerShdw>
                </a:effectLst>
              </a:rPr>
              <a:t> Ορισμός Υπεύθυνου Προστασίας Δεδομένων (Άρθρο 37) </a:t>
            </a:r>
          </a:p>
          <a:p>
            <a:pPr marL="2171700" lvl="4" indent="-457200">
              <a:buFont typeface="+mj-lt"/>
              <a:buAutoNum type="arabicPeriod" startAt="8"/>
              <a:defRPr/>
            </a:pPr>
            <a:endParaRPr lang="el-GR" sz="1000" dirty="0" smtClean="0">
              <a:effectLst>
                <a:outerShdw blurRad="38100" dist="38100" dir="2700000" algn="tl">
                  <a:srgbClr val="000000">
                    <a:alpha val="43137"/>
                  </a:srgbClr>
                </a:outerShdw>
              </a:effectLst>
            </a:endParaRPr>
          </a:p>
          <a:p>
            <a:pPr marL="457200" indent="-457200">
              <a:buFont typeface="+mj-lt"/>
              <a:buAutoNum type="arabicPeriod" startAt="9"/>
              <a:defRPr/>
            </a:pPr>
            <a:r>
              <a:rPr lang="el-GR" sz="2200" dirty="0" smtClean="0">
                <a:effectLst>
                  <a:outerShdw blurRad="38100" dist="38100" dir="2700000" algn="tl">
                    <a:srgbClr val="000000">
                      <a:alpha val="43137"/>
                    </a:srgbClr>
                  </a:outerShdw>
                </a:effectLst>
              </a:rPr>
              <a:t>Τήρηση κώδικα δεοντολογίας (Άρθρα 40 – 41) </a:t>
            </a:r>
          </a:p>
          <a:p>
            <a:pPr marL="1714500" lvl="3" indent="-457200">
              <a:buFont typeface="+mj-lt"/>
              <a:buAutoNum type="arabicPeriod" startAt="8"/>
              <a:defRPr/>
            </a:pPr>
            <a:endParaRPr lang="el-GR" sz="1000" dirty="0" smtClean="0">
              <a:effectLst>
                <a:outerShdw blurRad="38100" dist="38100" dir="2700000" algn="tl">
                  <a:srgbClr val="000000">
                    <a:alpha val="43137"/>
                  </a:srgbClr>
                </a:outerShdw>
              </a:effectLst>
            </a:endParaRPr>
          </a:p>
          <a:p>
            <a:pPr marL="457200" indent="-457200">
              <a:buFont typeface="+mj-lt"/>
              <a:buAutoNum type="arabicPeriod" startAt="9"/>
              <a:defRPr/>
            </a:pPr>
            <a:r>
              <a:rPr lang="el-GR" sz="2200" dirty="0" smtClean="0">
                <a:effectLst>
                  <a:outerShdw blurRad="38100" dist="38100" dir="2700000" algn="tl">
                    <a:srgbClr val="000000">
                      <a:alpha val="43137"/>
                    </a:srgbClr>
                  </a:outerShdw>
                </a:effectLst>
              </a:rPr>
              <a:t> Πιστοποίηση</a:t>
            </a:r>
            <a:r>
              <a:rPr lang="en-US" sz="2200" dirty="0" smtClean="0">
                <a:effectLst>
                  <a:outerShdw blurRad="38100" dist="38100" dir="2700000" algn="tl">
                    <a:srgbClr val="000000">
                      <a:alpha val="43137"/>
                    </a:srgbClr>
                  </a:outerShdw>
                </a:effectLst>
              </a:rPr>
              <a:t> </a:t>
            </a:r>
            <a:r>
              <a:rPr lang="el-GR" sz="2200" dirty="0" smtClean="0">
                <a:effectLst>
                  <a:outerShdw blurRad="38100" dist="38100" dir="2700000" algn="tl">
                    <a:srgbClr val="000000">
                      <a:alpha val="43137"/>
                    </a:srgbClr>
                  </a:outerShdw>
                </a:effectLst>
              </a:rPr>
              <a:t>(Άρθρα 42-43) </a:t>
            </a:r>
          </a:p>
          <a:p>
            <a:pPr marL="1714500" lvl="3" indent="-457200">
              <a:buFont typeface="+mj-lt"/>
              <a:buAutoNum type="arabicPeriod" startAt="8"/>
              <a:defRPr/>
            </a:pPr>
            <a:endParaRPr lang="el-GR" sz="2200" dirty="0" smtClean="0">
              <a:effectLst>
                <a:outerShdw blurRad="38100" dist="38100" dir="2700000" algn="tl">
                  <a:srgbClr val="000000">
                    <a:alpha val="43137"/>
                  </a:srgbClr>
                </a:outerShdw>
              </a:effectLst>
            </a:endParaRPr>
          </a:p>
          <a:p>
            <a:pPr marL="457200" indent="-457200">
              <a:buNone/>
              <a:defRPr/>
            </a:pPr>
            <a:endParaRPr lang="el-GR" sz="1900" dirty="0" smtClean="0">
              <a:effectLst>
                <a:outerShdw blurRad="38100" dist="38100" dir="2700000" algn="tl">
                  <a:srgbClr val="000000">
                    <a:alpha val="43137"/>
                  </a:srgbClr>
                </a:outerShdw>
              </a:effectLst>
            </a:endParaRPr>
          </a:p>
          <a:p>
            <a:pPr marL="1714500" lvl="3" indent="-457200">
              <a:buNone/>
              <a:defRPr/>
            </a:pPr>
            <a:r>
              <a:rPr lang="el-GR" sz="1200" dirty="0" smtClean="0"/>
              <a:t>     </a:t>
            </a:r>
          </a:p>
          <a:p>
            <a:pPr marL="457200" indent="-457200">
              <a:buNone/>
              <a:defRPr/>
            </a:pPr>
            <a:r>
              <a:rPr lang="el-GR" sz="2400" dirty="0" smtClean="0"/>
              <a:t>     </a:t>
            </a:r>
            <a:endParaRPr lang="el-GR" sz="2000" dirty="0" smtClean="0">
              <a:effectLst>
                <a:outerShdw blurRad="38100" dist="38100" dir="2700000" algn="tl">
                  <a:srgbClr val="000000">
                    <a:alpha val="43137"/>
                  </a:srgbClr>
                </a:outerShdw>
              </a:effectLst>
            </a:endParaRPr>
          </a:p>
          <a:p>
            <a:pPr marL="457200" indent="-457200">
              <a:buFontTx/>
              <a:buNone/>
              <a:defRPr/>
            </a:pPr>
            <a:endParaRPr lang="el-GR" sz="2200" dirty="0" smtClean="0">
              <a:effectLst>
                <a:outerShdw blurRad="38100" dist="38100" dir="2700000" algn="tl">
                  <a:srgbClr val="000000">
                    <a:alpha val="43137"/>
                  </a:srgbClr>
                </a:outerShdw>
              </a:effectLst>
            </a:endParaRPr>
          </a:p>
          <a:p>
            <a:pPr marL="457200" indent="-457200">
              <a:buNone/>
              <a:defRPr/>
            </a:pPr>
            <a:r>
              <a:rPr lang="el-GR" sz="2200" dirty="0" smtClean="0">
                <a:effectLst>
                  <a:outerShdw blurRad="38100" dist="38100" dir="2700000" algn="tl">
                    <a:srgbClr val="000000">
                      <a:alpha val="43137"/>
                    </a:srgbClr>
                  </a:outerShdw>
                </a:effectLst>
              </a:rPr>
              <a:t/>
            </a:r>
            <a:br>
              <a:rPr lang="el-GR" sz="2200" dirty="0" smtClean="0">
                <a:effectLst>
                  <a:outerShdw blurRad="38100" dist="38100" dir="2700000" algn="tl">
                    <a:srgbClr val="000000">
                      <a:alpha val="43137"/>
                    </a:srgbClr>
                  </a:outerShdw>
                </a:effectLst>
              </a:rPr>
            </a:br>
            <a:endParaRPr lang="el-GR" sz="2200" dirty="0" smtClean="0">
              <a:effectLst>
                <a:outerShdw blurRad="38100" dist="38100" dir="2700000" algn="tl">
                  <a:srgbClr val="000000">
                    <a:alpha val="43137"/>
                  </a:srgbClr>
                </a:outerShdw>
              </a:effectLst>
            </a:endParaRPr>
          </a:p>
          <a:p>
            <a:pPr>
              <a:buFontTx/>
              <a:buNone/>
              <a:defRPr/>
            </a:pPr>
            <a:endParaRPr lang="el-GR" sz="2200" dirty="0" smtClean="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3B0B1BF0-52CF-457D-9E8C-8A57DCD94E8B}" type="slidenum">
              <a:rPr lang="el-GR" smtClean="0"/>
              <a:pPr>
                <a:defRPr/>
              </a:pPr>
              <a:t>13</a:t>
            </a:fld>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404813"/>
            <a:ext cx="8002587" cy="2592387"/>
          </a:xfrm>
        </p:spPr>
        <p:txBody>
          <a:bodyPr/>
          <a:lstStyle/>
          <a:p>
            <a:pPr>
              <a:defRPr/>
            </a:pPr>
            <a:r>
              <a:rPr lang="el-GR" sz="2200" b="1" dirty="0" smtClean="0">
                <a:solidFill>
                  <a:srgbClr val="FFC000"/>
                </a:solidFill>
              </a:rPr>
              <a:t/>
            </a:r>
            <a:br>
              <a:rPr lang="el-GR" sz="2200" b="1" dirty="0" smtClean="0">
                <a:solidFill>
                  <a:srgbClr val="FFC000"/>
                </a:solidFill>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251520" y="404664"/>
            <a:ext cx="8712968" cy="5615137"/>
          </a:xfrm>
        </p:spPr>
        <p:txBody>
          <a:bodyPr/>
          <a:lstStyle/>
          <a:p>
            <a:pPr marL="1714500" lvl="3" indent="-457200">
              <a:buFont typeface="+mj-lt"/>
              <a:buAutoNum type="arabicPeriod" startAt="8"/>
              <a:defRPr/>
            </a:pPr>
            <a:endParaRPr lang="el-GR" sz="700" dirty="0" smtClean="0">
              <a:effectLst>
                <a:outerShdw blurRad="38100" dist="38100" dir="2700000" algn="tl">
                  <a:srgbClr val="000000">
                    <a:alpha val="43137"/>
                  </a:srgbClr>
                </a:outerShdw>
              </a:effectLst>
            </a:endParaRPr>
          </a:p>
          <a:p>
            <a:pPr marL="457200" indent="-457200">
              <a:buFont typeface="+mj-lt"/>
              <a:buAutoNum type="arabicPeriod" startAt="15"/>
              <a:defRPr/>
            </a:pPr>
            <a:r>
              <a:rPr lang="el-GR" sz="2200" dirty="0" smtClean="0">
                <a:effectLst>
                  <a:outerShdw blurRad="38100" dist="38100" dir="2700000" algn="tl">
                    <a:srgbClr val="000000">
                      <a:alpha val="43137"/>
                    </a:srgbClr>
                  </a:outerShdw>
                </a:effectLst>
              </a:rPr>
              <a:t> Άδεια για διαβίβαση προσωπικών δεδομένων σε τρίτες χώρες: </a:t>
            </a:r>
          </a:p>
          <a:p>
            <a:pPr marL="457200" indent="-457200">
              <a:buNone/>
              <a:defRPr/>
            </a:pPr>
            <a:r>
              <a:rPr lang="el-GR" sz="2200" dirty="0" smtClean="0">
                <a:effectLst>
                  <a:outerShdw blurRad="38100" dist="38100" dir="2700000" algn="tl">
                    <a:srgbClr val="000000">
                      <a:alpha val="43137"/>
                    </a:srgbClr>
                  </a:outerShdw>
                </a:effectLst>
              </a:rPr>
              <a:t>     Όταν ο υπεύθυνος επεξεργασίας επιλέξει ως νομική βάση για τη διαβίβαση </a:t>
            </a:r>
            <a:r>
              <a:rPr lang="el-GR" sz="2200" b="1" dirty="0" smtClean="0">
                <a:effectLst>
                  <a:outerShdw blurRad="38100" dist="38100" dir="2700000" algn="tl">
                    <a:srgbClr val="000000">
                      <a:alpha val="43137"/>
                    </a:srgbClr>
                  </a:outerShdw>
                </a:effectLst>
              </a:rPr>
              <a:t>συμβατικές ρήτρες που θα ετοιμάσει και θα εγκριθούν από το Γραφείο μου</a:t>
            </a:r>
            <a:r>
              <a:rPr lang="el-GR" sz="2200" dirty="0" smtClean="0">
                <a:effectLst>
                  <a:outerShdw blurRad="38100" dist="38100" dir="2700000" algn="tl">
                    <a:srgbClr val="000000">
                      <a:alpha val="43137"/>
                    </a:srgbClr>
                  </a:outerShdw>
                </a:effectLst>
              </a:rPr>
              <a:t> </a:t>
            </a:r>
          </a:p>
          <a:p>
            <a:pPr marL="1714500" lvl="3" indent="-457200">
              <a:buNone/>
              <a:defRPr/>
            </a:pPr>
            <a:endParaRPr lang="el-GR" sz="1000" dirty="0" smtClean="0">
              <a:effectLst>
                <a:outerShdw blurRad="38100" dist="38100" dir="2700000" algn="tl">
                  <a:srgbClr val="000000">
                    <a:alpha val="43137"/>
                  </a:srgbClr>
                </a:outerShdw>
              </a:effectLst>
            </a:endParaRPr>
          </a:p>
          <a:p>
            <a:pPr marL="457200" indent="-457200">
              <a:buFont typeface="Wingdings" pitchFamily="2" charset="2"/>
              <a:buChar char="Ø"/>
              <a:defRPr/>
            </a:pPr>
            <a:r>
              <a:rPr lang="el-GR" sz="2200" b="1" dirty="0" smtClean="0">
                <a:solidFill>
                  <a:srgbClr val="FFFF00"/>
                </a:solidFill>
                <a:effectLst>
                  <a:outerShdw blurRad="38100" dist="38100" dir="2700000" algn="tl">
                    <a:srgbClr val="000000">
                      <a:alpha val="43137"/>
                    </a:srgbClr>
                  </a:outerShdw>
                </a:effectLst>
              </a:rPr>
              <a:t>επιτρέπεται και ΧΩΡΙΣ ΑΔΕΙΑ </a:t>
            </a:r>
            <a:r>
              <a:rPr lang="el-GR" sz="2200" dirty="0" smtClean="0">
                <a:effectLst>
                  <a:outerShdw blurRad="38100" dist="38100" dir="2700000" algn="tl">
                    <a:srgbClr val="000000">
                      <a:alpha val="43137"/>
                    </a:srgbClr>
                  </a:outerShdw>
                </a:effectLst>
              </a:rPr>
              <a:t>εάν επιλέξει:</a:t>
            </a:r>
          </a:p>
          <a:p>
            <a:pPr marL="457200" indent="-457200">
              <a:buFont typeface="Wingdings" pitchFamily="2" charset="2"/>
              <a:buChar char="v"/>
              <a:defRPr/>
            </a:pPr>
            <a:r>
              <a:rPr lang="el-GR" sz="2200" dirty="0" smtClean="0">
                <a:effectLst>
                  <a:outerShdw blurRad="38100" dist="38100" dir="2700000" algn="tl">
                    <a:srgbClr val="000000">
                      <a:alpha val="43137"/>
                    </a:srgbClr>
                  </a:outerShdw>
                </a:effectLst>
              </a:rPr>
              <a:t>τυποποιημένες ρήτρες που εκδίδονται από το Γραφείο μου και εγκρίνονται από την Επιτροπή ή</a:t>
            </a:r>
          </a:p>
          <a:p>
            <a:pPr>
              <a:buFont typeface="Wingdings" pitchFamily="2" charset="2"/>
              <a:buChar char="v"/>
              <a:defRPr/>
            </a:pPr>
            <a:r>
              <a:rPr lang="el-GR" sz="2200" dirty="0" smtClean="0">
                <a:effectLst>
                  <a:outerShdw blurRad="38100" dist="38100" dir="2700000" algn="tl">
                    <a:srgbClr val="000000">
                      <a:alpha val="43137"/>
                    </a:srgbClr>
                  </a:outerShdw>
                </a:effectLst>
              </a:rPr>
              <a:t>  κώδικα δεοντολογίας που εγκρίνεται από το Γραφείο μου  </a:t>
            </a:r>
          </a:p>
          <a:p>
            <a:pPr>
              <a:buFontTx/>
              <a:buNone/>
              <a:defRPr/>
            </a:pPr>
            <a:r>
              <a:rPr lang="el-GR" sz="2200" dirty="0" smtClean="0">
                <a:effectLst>
                  <a:outerShdw blurRad="38100" dist="38100" dir="2700000" algn="tl">
                    <a:srgbClr val="000000">
                      <a:alpha val="43137"/>
                    </a:srgbClr>
                  </a:outerShdw>
                </a:effectLst>
              </a:rPr>
              <a:t>      ή από το Συμβούλιο Προστασίας Δεδομένων, εάν αφορά </a:t>
            </a:r>
          </a:p>
          <a:p>
            <a:pPr>
              <a:buFontTx/>
              <a:buNone/>
              <a:defRPr/>
            </a:pPr>
            <a:r>
              <a:rPr lang="el-GR" sz="2200" dirty="0" smtClean="0">
                <a:effectLst>
                  <a:outerShdw blurRad="38100" dist="38100" dir="2700000" algn="tl">
                    <a:srgbClr val="000000">
                      <a:alpha val="43137"/>
                    </a:srgbClr>
                  </a:outerShdw>
                </a:effectLst>
              </a:rPr>
              <a:t>      διάφορα </a:t>
            </a:r>
            <a:r>
              <a:rPr lang="el-GR" sz="2200" dirty="0" err="1" smtClean="0">
                <a:effectLst>
                  <a:outerShdw blurRad="38100" dist="38100" dir="2700000" algn="tl">
                    <a:srgbClr val="000000">
                      <a:alpha val="43137"/>
                    </a:srgbClr>
                  </a:outerShdw>
                </a:effectLst>
              </a:rPr>
              <a:t>κμ</a:t>
            </a:r>
            <a:r>
              <a:rPr lang="el-GR" sz="2200" dirty="0" smtClean="0">
                <a:effectLst>
                  <a:outerShdw blurRad="38100" dist="38100" dir="2700000" algn="tl">
                    <a:srgbClr val="000000">
                      <a:alpha val="43137"/>
                    </a:srgbClr>
                  </a:outerShdw>
                </a:effectLst>
              </a:rPr>
              <a:t> ή  </a:t>
            </a:r>
          </a:p>
          <a:p>
            <a:pPr>
              <a:buFont typeface="Wingdings" pitchFamily="2" charset="2"/>
              <a:buChar char="v"/>
              <a:defRPr/>
            </a:pPr>
            <a:r>
              <a:rPr lang="el-GR" sz="2200" dirty="0" smtClean="0">
                <a:effectLst>
                  <a:outerShdw blurRad="38100" dist="38100" dir="2700000" algn="tl">
                    <a:srgbClr val="000000">
                      <a:alpha val="43137"/>
                    </a:srgbClr>
                  </a:outerShdw>
                </a:effectLst>
              </a:rPr>
              <a:t>  μηχανισμό πιστοποίησης που εγκρίνεται από το Γραφείο μου ή</a:t>
            </a:r>
          </a:p>
          <a:p>
            <a:pPr>
              <a:buNone/>
              <a:defRPr/>
            </a:pPr>
            <a:r>
              <a:rPr lang="el-GR" sz="2200" dirty="0" smtClean="0">
                <a:effectLst>
                  <a:outerShdw blurRad="38100" dist="38100" dir="2700000" algn="tl">
                    <a:srgbClr val="000000">
                      <a:alpha val="43137"/>
                    </a:srgbClr>
                  </a:outerShdw>
                </a:effectLst>
              </a:rPr>
              <a:t>      τον εθνικό οργανισμό πιστοποίησης ή και από τους δύο</a:t>
            </a:r>
          </a:p>
          <a:p>
            <a:pPr marL="457200" indent="-457200">
              <a:buFont typeface="+mj-lt"/>
              <a:buAutoNum type="arabicPeriod" startAt="8"/>
              <a:defRPr/>
            </a:pPr>
            <a:endParaRPr lang="el-GR" sz="1900" dirty="0" smtClean="0">
              <a:effectLst>
                <a:outerShdw blurRad="38100" dist="38100" dir="2700000" algn="tl">
                  <a:srgbClr val="000000">
                    <a:alpha val="43137"/>
                  </a:srgbClr>
                </a:outerShdw>
              </a:effectLst>
            </a:endParaRPr>
          </a:p>
          <a:p>
            <a:pPr marL="457200" indent="-457200">
              <a:buFont typeface="+mj-lt"/>
              <a:buAutoNum type="arabicPeriod" startAt="8"/>
              <a:defRPr/>
            </a:pPr>
            <a:endParaRPr lang="el-GR" sz="1900" dirty="0" smtClean="0">
              <a:effectLst>
                <a:outerShdw blurRad="38100" dist="38100" dir="2700000" algn="tl">
                  <a:srgbClr val="000000">
                    <a:alpha val="43137"/>
                  </a:srgbClr>
                </a:outerShdw>
              </a:effectLst>
            </a:endParaRPr>
          </a:p>
          <a:p>
            <a:pPr marL="1714500" lvl="3" indent="-457200">
              <a:buNone/>
              <a:defRPr/>
            </a:pPr>
            <a:r>
              <a:rPr lang="el-GR" sz="1200" dirty="0" smtClean="0"/>
              <a:t>     </a:t>
            </a:r>
          </a:p>
          <a:p>
            <a:pPr marL="457200" indent="-457200">
              <a:buNone/>
              <a:defRPr/>
            </a:pPr>
            <a:r>
              <a:rPr lang="el-GR" sz="2400" dirty="0" smtClean="0"/>
              <a:t>     </a:t>
            </a:r>
            <a:endParaRPr lang="el-GR" sz="2000" dirty="0" smtClean="0">
              <a:effectLst>
                <a:outerShdw blurRad="38100" dist="38100" dir="2700000" algn="tl">
                  <a:srgbClr val="000000">
                    <a:alpha val="43137"/>
                  </a:srgbClr>
                </a:outerShdw>
              </a:effectLst>
            </a:endParaRPr>
          </a:p>
          <a:p>
            <a:pPr marL="457200" indent="-457200">
              <a:buFontTx/>
              <a:buNone/>
              <a:defRPr/>
            </a:pPr>
            <a:endParaRPr lang="el-GR" sz="2200" dirty="0" smtClean="0">
              <a:effectLst>
                <a:outerShdw blurRad="38100" dist="38100" dir="2700000" algn="tl">
                  <a:srgbClr val="000000">
                    <a:alpha val="43137"/>
                  </a:srgbClr>
                </a:outerShdw>
              </a:effectLst>
            </a:endParaRPr>
          </a:p>
          <a:p>
            <a:pPr marL="457200" indent="-457200">
              <a:buNone/>
              <a:defRPr/>
            </a:pPr>
            <a:r>
              <a:rPr lang="el-GR" sz="2200" dirty="0" smtClean="0">
                <a:effectLst>
                  <a:outerShdw blurRad="38100" dist="38100" dir="2700000" algn="tl">
                    <a:srgbClr val="000000">
                      <a:alpha val="43137"/>
                    </a:srgbClr>
                  </a:outerShdw>
                </a:effectLst>
              </a:rPr>
              <a:t/>
            </a:r>
            <a:br>
              <a:rPr lang="el-GR" sz="2200" dirty="0" smtClean="0">
                <a:effectLst>
                  <a:outerShdw blurRad="38100" dist="38100" dir="2700000" algn="tl">
                    <a:srgbClr val="000000">
                      <a:alpha val="43137"/>
                    </a:srgbClr>
                  </a:outerShdw>
                </a:effectLst>
              </a:rPr>
            </a:br>
            <a:endParaRPr lang="el-GR" sz="2200" dirty="0" smtClean="0">
              <a:effectLst>
                <a:outerShdw blurRad="38100" dist="38100" dir="2700000" algn="tl">
                  <a:srgbClr val="000000">
                    <a:alpha val="43137"/>
                  </a:srgbClr>
                </a:outerShdw>
              </a:effectLst>
            </a:endParaRPr>
          </a:p>
          <a:p>
            <a:pPr>
              <a:buFontTx/>
              <a:buNone/>
              <a:defRPr/>
            </a:pPr>
            <a:endParaRPr lang="el-GR" sz="2200" dirty="0" smtClean="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3B0B1BF0-52CF-457D-9E8C-8A57DCD94E8B}" type="slidenum">
              <a:rPr lang="el-GR" smtClean="0"/>
              <a:pPr>
                <a:defRPr/>
              </a:pPr>
              <a:t>14</a:t>
            </a:fld>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1341438"/>
            <a:ext cx="8424863" cy="1223962"/>
          </a:xfrm>
        </p:spPr>
        <p:txBody>
          <a:bodyPr/>
          <a:lstStyle/>
          <a:p>
            <a:pPr algn="ctr">
              <a:defRPr/>
            </a:pPr>
            <a:r>
              <a:rPr lang="el-GR" sz="2400" b="1" dirty="0" smtClean="0">
                <a:solidFill>
                  <a:srgbClr val="FFFF00"/>
                </a:solidFill>
                <a:effectLst>
                  <a:outerShdw blurRad="38100" dist="38100" dir="2700000" algn="tl">
                    <a:srgbClr val="000000">
                      <a:alpha val="43137"/>
                    </a:srgbClr>
                  </a:outerShdw>
                </a:effectLst>
                <a:latin typeface="+mn-lt"/>
                <a:ea typeface="+mn-ea"/>
                <a:cs typeface="+mn-cs"/>
              </a:rPr>
              <a:t>Κυριότερες υποχρεώσεις και ευθύνες </a:t>
            </a:r>
            <a:br>
              <a:rPr lang="el-GR" sz="2400" b="1" dirty="0" smtClean="0">
                <a:solidFill>
                  <a:srgbClr val="FFFF00"/>
                </a:solidFill>
                <a:effectLst>
                  <a:outerShdw blurRad="38100" dist="38100" dir="2700000" algn="tl">
                    <a:srgbClr val="000000">
                      <a:alpha val="43137"/>
                    </a:srgbClr>
                  </a:outerShdw>
                </a:effectLst>
                <a:latin typeface="+mn-lt"/>
                <a:ea typeface="+mn-ea"/>
                <a:cs typeface="+mn-cs"/>
              </a:rPr>
            </a:br>
            <a:r>
              <a:rPr lang="el-GR" sz="2400" b="1" dirty="0" smtClean="0">
                <a:solidFill>
                  <a:srgbClr val="FFFF00"/>
                </a:solidFill>
                <a:effectLst>
                  <a:outerShdw blurRad="38100" dist="38100" dir="2700000" algn="tl">
                    <a:srgbClr val="000000">
                      <a:alpha val="43137"/>
                    </a:srgbClr>
                  </a:outerShdw>
                </a:effectLst>
                <a:latin typeface="+mn-lt"/>
                <a:ea typeface="+mn-ea"/>
                <a:cs typeface="+mn-cs"/>
              </a:rPr>
              <a:t>εκτελούντα την επεξεργασία </a:t>
            </a:r>
            <a:r>
              <a:rPr lang="el-GR" sz="2400" b="1" dirty="0" smtClean="0">
                <a:solidFill>
                  <a:srgbClr val="FFC000"/>
                </a:solidFill>
              </a:rPr>
              <a:t/>
            </a:r>
            <a:br>
              <a:rPr lang="el-GR" sz="2400" b="1" dirty="0" smtClean="0">
                <a:solidFill>
                  <a:srgbClr val="FFC000"/>
                </a:solidFill>
              </a:rPr>
            </a:br>
            <a:r>
              <a:rPr lang="el-GR" sz="2400" b="1" dirty="0" smtClean="0"/>
              <a:t/>
            </a:r>
            <a:br>
              <a:rPr lang="el-GR" sz="24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179512" y="836613"/>
            <a:ext cx="8569201" cy="5183187"/>
          </a:xfrm>
        </p:spPr>
        <p:txBody>
          <a:bodyPr/>
          <a:lstStyle/>
          <a:p>
            <a:pPr lvl="3">
              <a:buFont typeface="Wingdings" pitchFamily="2" charset="2"/>
              <a:buChar char="Ø"/>
              <a:defRPr/>
            </a:pPr>
            <a:endParaRPr lang="el-GR" sz="800" dirty="0" smtClean="0"/>
          </a:p>
          <a:p>
            <a:pPr>
              <a:buFont typeface="Wingdings" pitchFamily="2" charset="2"/>
              <a:buChar char="Ø"/>
              <a:defRPr/>
            </a:pPr>
            <a:r>
              <a:rPr lang="el-GR" sz="2000" dirty="0" smtClean="0"/>
              <a:t>Συνάπτεται συμφωνία/σύμβαση μεταξύ του υπεύθυνου επεξεργασίας και του εκτελούντα, για καθορισμό υποχρεώσεων/ευθυνών (άρθρο 28)</a:t>
            </a:r>
          </a:p>
          <a:p>
            <a:pPr lvl="3">
              <a:buFont typeface="Wingdings" pitchFamily="2" charset="2"/>
              <a:buChar char="Ø"/>
              <a:defRPr/>
            </a:pPr>
            <a:endParaRPr lang="el-GR" sz="800" dirty="0" smtClean="0"/>
          </a:p>
          <a:p>
            <a:pPr>
              <a:buFont typeface="Wingdings" pitchFamily="2" charset="2"/>
              <a:buChar char="Ø"/>
              <a:defRPr/>
            </a:pPr>
            <a:r>
              <a:rPr lang="el-GR" sz="2000" dirty="0" smtClean="0"/>
              <a:t>Ο εκτελών επεξεργάζεται τα δεδομένα </a:t>
            </a:r>
            <a:r>
              <a:rPr lang="el-GR" sz="2000" u="sng" dirty="0" smtClean="0"/>
              <a:t>μόνο βάσει καταγεγραμμένων εντολών του υπεύθυνου</a:t>
            </a:r>
            <a:r>
              <a:rPr lang="el-GR" sz="2000" dirty="0" smtClean="0"/>
              <a:t> (άρθρο 28)</a:t>
            </a:r>
            <a:endParaRPr lang="el-GR" sz="1200" dirty="0" smtClean="0"/>
          </a:p>
          <a:p>
            <a:pPr lvl="4">
              <a:buNone/>
              <a:defRPr/>
            </a:pPr>
            <a:endParaRPr lang="el-GR" sz="800" dirty="0" smtClean="0"/>
          </a:p>
          <a:p>
            <a:pPr>
              <a:buFont typeface="Wingdings" pitchFamily="2" charset="2"/>
              <a:buChar char="Ø"/>
              <a:defRPr/>
            </a:pPr>
            <a:r>
              <a:rPr lang="el-GR" sz="2000" dirty="0" smtClean="0"/>
              <a:t>Τηρεί αρχείο καταγραφής δραστηριοτήτων επεξεργασίας (άρθρο 30)</a:t>
            </a:r>
          </a:p>
          <a:p>
            <a:pPr lvl="3">
              <a:buFont typeface="Wingdings" pitchFamily="2" charset="2"/>
              <a:buChar char="Ø"/>
              <a:defRPr/>
            </a:pPr>
            <a:endParaRPr lang="el-GR" sz="800" dirty="0" smtClean="0"/>
          </a:p>
          <a:p>
            <a:pPr>
              <a:buFont typeface="Wingdings" pitchFamily="2" charset="2"/>
              <a:buChar char="Ø"/>
              <a:defRPr/>
            </a:pPr>
            <a:r>
              <a:rPr lang="el-GR" sz="2000" dirty="0" smtClean="0"/>
              <a:t>Λαμβάνει κατάλληλα τεχνικά και οργανωτικά μέτρα για τη διασφάλιση της επεξεργασίας (άρθρο 32)</a:t>
            </a:r>
          </a:p>
          <a:p>
            <a:pPr lvl="2">
              <a:buFontTx/>
              <a:buNone/>
              <a:defRPr/>
            </a:pPr>
            <a:endParaRPr lang="el-GR" sz="1200" dirty="0" smtClean="0"/>
          </a:p>
          <a:p>
            <a:pPr>
              <a:buFont typeface="Wingdings" pitchFamily="2" charset="2"/>
              <a:buChar char="Ø"/>
              <a:defRPr/>
            </a:pPr>
            <a:r>
              <a:rPr lang="el-GR" sz="2000" dirty="0" smtClean="0"/>
              <a:t>Ενημερώνει τον υπεύθυνο επεξεργασίας σε περίπτωση παραβίασης δεδομένων (άρθρο 33)</a:t>
            </a:r>
          </a:p>
          <a:p>
            <a:pPr lvl="3">
              <a:buFont typeface="Wingdings" pitchFamily="2" charset="2"/>
              <a:buChar char="Ø"/>
              <a:defRPr/>
            </a:pPr>
            <a:endParaRPr lang="el-GR" sz="800" dirty="0" smtClean="0"/>
          </a:p>
          <a:p>
            <a:pPr>
              <a:buFont typeface="Wingdings" pitchFamily="2" charset="2"/>
              <a:buChar char="Ø"/>
              <a:defRPr/>
            </a:pPr>
            <a:r>
              <a:rPr lang="el-GR" sz="2000" dirty="0" smtClean="0"/>
              <a:t>Διορίζει ΥΠΔ (άρθρο 37)</a:t>
            </a:r>
          </a:p>
          <a:p>
            <a:pPr lvl="4">
              <a:buFontTx/>
              <a:buNone/>
              <a:defRPr/>
            </a:pPr>
            <a:endParaRPr lang="el-GR" sz="800" dirty="0" smtClean="0"/>
          </a:p>
          <a:p>
            <a:pPr>
              <a:buFont typeface="Wingdings" pitchFamily="2" charset="2"/>
              <a:buChar char="Ø"/>
              <a:defRPr/>
            </a:pPr>
            <a:r>
              <a:rPr lang="el-GR" sz="2000" dirty="0" smtClean="0"/>
              <a:t>Υπόκειται στον έλεγχο της εποπτικής αρχής (άρθρα 57-58)</a:t>
            </a:r>
          </a:p>
          <a:p>
            <a:pPr lvl="2">
              <a:buFont typeface="Wingdings" pitchFamily="2" charset="2"/>
              <a:buChar char="Ø"/>
              <a:defRPr/>
            </a:pPr>
            <a:endParaRPr lang="el-GR" sz="1200" dirty="0" smtClean="0"/>
          </a:p>
          <a:p>
            <a:pPr>
              <a:buFont typeface="Wingdings" pitchFamily="2" charset="2"/>
              <a:buChar char="Ø"/>
              <a:defRPr/>
            </a:pPr>
            <a:r>
              <a:rPr lang="el-GR" sz="2000" dirty="0" smtClean="0"/>
              <a:t>Υπόκειται σε κυρώσεις (άρθρα 82-84)</a:t>
            </a:r>
          </a:p>
          <a:p>
            <a:pPr>
              <a:buFont typeface="Wingdings" pitchFamily="2" charset="2"/>
              <a:buChar char="Ø"/>
              <a:defRPr/>
            </a:pPr>
            <a:endParaRPr lang="el-GR" sz="2000" dirty="0" smtClean="0"/>
          </a:p>
          <a:p>
            <a:pPr lvl="3">
              <a:buFont typeface="Wingdings" pitchFamily="2" charset="2"/>
              <a:buChar char="Ø"/>
              <a:defRPr/>
            </a:pPr>
            <a:endParaRPr lang="el-GR" sz="800" dirty="0" smtClean="0"/>
          </a:p>
          <a:p>
            <a:pPr>
              <a:buFontTx/>
              <a:buNone/>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42880FDA-A7FC-4085-B5D2-FCF54E6436F9}" type="slidenum">
              <a:rPr lang="el-GR" smtClean="0"/>
              <a:pPr>
                <a:defRPr/>
              </a:pPr>
              <a:t>15</a:t>
            </a:fld>
            <a:endParaRPr 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908050"/>
            <a:ext cx="8424863" cy="1657350"/>
          </a:xfrm>
        </p:spPr>
        <p:txBody>
          <a:bodyPr/>
          <a:lstStyle/>
          <a:p>
            <a:pPr>
              <a:defRPr/>
            </a:pPr>
            <a:r>
              <a:rPr lang="el-GR" sz="2400" b="1" dirty="0" smtClean="0">
                <a:solidFill>
                  <a:srgbClr val="FFC000"/>
                </a:solidFill>
                <a:effectLst>
                  <a:outerShdw blurRad="38100" dist="38100" dir="2700000" algn="tl">
                    <a:srgbClr val="000000">
                      <a:alpha val="43137"/>
                    </a:srgbClr>
                  </a:outerShdw>
                </a:effectLst>
                <a:latin typeface="+mn-lt"/>
                <a:ea typeface="+mn-ea"/>
                <a:cs typeface="+mn-cs"/>
              </a:rPr>
              <a:t>                      </a:t>
            </a:r>
            <a:r>
              <a:rPr lang="el-GR" sz="2600" b="1" dirty="0" smtClean="0">
                <a:solidFill>
                  <a:srgbClr val="FFC000"/>
                </a:solidFill>
                <a:effectLst>
                  <a:outerShdw blurRad="38100" dist="38100" dir="2700000" algn="tl">
                    <a:srgbClr val="000000">
                      <a:alpha val="43137"/>
                    </a:srgbClr>
                  </a:outerShdw>
                </a:effectLst>
                <a:latin typeface="+mn-lt"/>
                <a:ea typeface="+mn-ea"/>
                <a:cs typeface="+mn-cs"/>
              </a:rPr>
              <a:t>Διοικητικά πρόστιμα</a:t>
            </a:r>
            <a:r>
              <a:rPr lang="el-GR" sz="2600" b="1" dirty="0" smtClean="0"/>
              <a:t/>
            </a:r>
            <a:br>
              <a:rPr lang="el-GR" sz="26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836613"/>
            <a:ext cx="8353425" cy="5183187"/>
          </a:xfrm>
        </p:spPr>
        <p:txBody>
          <a:bodyPr/>
          <a:lstStyle/>
          <a:p>
            <a:pPr>
              <a:defRPr/>
            </a:pPr>
            <a:r>
              <a:rPr lang="el-GR" sz="2100" dirty="0" smtClean="0"/>
              <a:t>Αυστηρότατα πρόστιμα, </a:t>
            </a:r>
            <a:r>
              <a:rPr lang="el-GR" sz="2100" b="1" dirty="0" smtClean="0">
                <a:solidFill>
                  <a:srgbClr val="FFFF00"/>
                </a:solidFill>
              </a:rPr>
              <a:t>με ανώτατο όριο: €10.000.000 ή 2% του παγκόσμιου κύκλου εργασιών </a:t>
            </a:r>
            <a:r>
              <a:rPr lang="el-GR" sz="2100" dirty="0" smtClean="0"/>
              <a:t>για παραβιάσεις που αφορούν, μεταξύ άλλων:</a:t>
            </a:r>
          </a:p>
          <a:p>
            <a:pPr>
              <a:buFont typeface="Wingdings" pitchFamily="2" charset="2"/>
              <a:buChar char="v"/>
              <a:defRPr/>
            </a:pPr>
            <a:r>
              <a:rPr lang="el-GR" sz="2100" dirty="0" smtClean="0"/>
              <a:t> στις υποχρεώσεις σχετικά με την συγκατάθεση ανηλίκων </a:t>
            </a:r>
          </a:p>
          <a:p>
            <a:pPr>
              <a:buFont typeface="Wingdings" pitchFamily="2" charset="2"/>
              <a:buChar char="v"/>
              <a:defRPr/>
            </a:pPr>
            <a:r>
              <a:rPr lang="el-GR" sz="2100" dirty="0" smtClean="0"/>
              <a:t> στις υποχρεώσεις του υπεύθυνου επεξεργασίας σχετικά με την εκτέλεση καθηκόντων του ΥΠΔ</a:t>
            </a:r>
          </a:p>
          <a:p>
            <a:pPr>
              <a:buFont typeface="Wingdings" pitchFamily="2" charset="2"/>
              <a:buChar char="v"/>
              <a:defRPr/>
            </a:pPr>
            <a:r>
              <a:rPr lang="el-GR" sz="2100" dirty="0" smtClean="0"/>
              <a:t> στην προστασία των προσωπικών δεδομένων από τον  σχεδιασμό και εξ ορισμού </a:t>
            </a:r>
          </a:p>
          <a:p>
            <a:pPr>
              <a:defRPr/>
            </a:pPr>
            <a:r>
              <a:rPr lang="el-GR" sz="2100" b="1" dirty="0" smtClean="0">
                <a:solidFill>
                  <a:srgbClr val="FFFF00"/>
                </a:solidFill>
              </a:rPr>
              <a:t>Το ανώτατο όριο είναι €20.000.000 ή 4% του παγκόσμιου κύκλου εργασιών </a:t>
            </a:r>
            <a:r>
              <a:rPr lang="el-GR" sz="2100" dirty="0" smtClean="0"/>
              <a:t>για παραβιάσεις των υποχρεώσεων που σχετίζονται, μεταξύ άλλων:</a:t>
            </a:r>
          </a:p>
          <a:p>
            <a:pPr>
              <a:buFont typeface="Wingdings" pitchFamily="2" charset="2"/>
              <a:buChar char="v"/>
              <a:defRPr/>
            </a:pPr>
            <a:r>
              <a:rPr lang="el-GR" sz="2100" dirty="0" smtClean="0"/>
              <a:t>με τις βασικές αρχές επεξεργασίας</a:t>
            </a:r>
          </a:p>
          <a:p>
            <a:pPr>
              <a:buFont typeface="Wingdings" pitchFamily="2" charset="2"/>
              <a:buChar char="v"/>
              <a:defRPr/>
            </a:pPr>
            <a:r>
              <a:rPr lang="el-GR" sz="2100" dirty="0" smtClean="0"/>
              <a:t>τα δικαιώματα των φυσικών προσώπων </a:t>
            </a:r>
          </a:p>
          <a:p>
            <a:pPr>
              <a:buFont typeface="Wingdings" pitchFamily="2" charset="2"/>
              <a:buChar char="v"/>
              <a:defRPr/>
            </a:pPr>
            <a:r>
              <a:rPr lang="el-GR" sz="2100" dirty="0" smtClean="0"/>
              <a:t>την μη παροχή πρόσβασης στην ΑΠΔΠΧ, προκειμένου να είναι σε θέση να ασκήσει τις εποπτικές της αρμοδιότητες, </a:t>
            </a:r>
            <a:endParaRPr lang="el-GR" sz="2100" b="1" dirty="0" smtClean="0">
              <a:solidFill>
                <a:srgbClr val="FFFF00"/>
              </a:solidFill>
            </a:endParaRPr>
          </a:p>
          <a:p>
            <a:pPr lvl="2">
              <a:buFont typeface="Wingdings" pitchFamily="2" charset="2"/>
              <a:buChar char="Ø"/>
              <a:defRPr/>
            </a:pPr>
            <a:endParaRPr lang="el-GR" sz="2100" dirty="0" smtClean="0"/>
          </a:p>
          <a:p>
            <a:pPr lvl="3">
              <a:buFont typeface="Wingdings" pitchFamily="2" charset="2"/>
              <a:buChar char="Ø"/>
              <a:defRPr/>
            </a:pPr>
            <a:endParaRPr lang="el-GR" sz="2100" dirty="0" smtClean="0"/>
          </a:p>
          <a:p>
            <a:pPr>
              <a:buFontTx/>
              <a:buNone/>
              <a:defRPr/>
            </a:pPr>
            <a:endParaRPr lang="el-GR" sz="2100" dirty="0" smtClean="0"/>
          </a:p>
          <a:p>
            <a:pPr>
              <a:buFontTx/>
              <a:buNone/>
              <a:defRPr/>
            </a:pPr>
            <a:endParaRPr lang="el-GR" sz="2100" dirty="0" smtClean="0"/>
          </a:p>
          <a:p>
            <a:pPr lvl="3">
              <a:buFont typeface="Wingdings" pitchFamily="2" charset="2"/>
              <a:buChar char="Ø"/>
              <a:defRPr/>
            </a:pPr>
            <a:endParaRPr lang="el-GR" sz="800" dirty="0" smtClean="0"/>
          </a:p>
          <a:p>
            <a:pPr>
              <a:buFontTx/>
              <a:buNone/>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9290B35D-344C-4398-874E-EAA7965C7E28}" type="slidenum">
              <a:rPr lang="el-GR" smtClean="0"/>
              <a:pPr>
                <a:defRPr/>
              </a:pPr>
              <a:t>16</a:t>
            </a:fld>
            <a:endParaRPr 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557338"/>
            <a:ext cx="8748712" cy="143986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400" b="1" dirty="0" smtClean="0">
                <a:solidFill>
                  <a:srgbClr val="FFC000"/>
                </a:solidFill>
              </a:rPr>
              <a:t>Εποπτική αρχή </a:t>
            </a:r>
            <a:r>
              <a:rPr lang="en-US" sz="2400" b="1" dirty="0" smtClean="0">
                <a:solidFill>
                  <a:srgbClr val="FFC000"/>
                </a:solidFill>
              </a:rPr>
              <a:t> </a:t>
            </a:r>
            <a:r>
              <a:rPr lang="el-GR" sz="2400" b="1" dirty="0" smtClean="0"/>
              <a:t/>
            </a:r>
            <a:br>
              <a:rPr lang="el-GR" sz="24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980728"/>
            <a:ext cx="8497887" cy="5039072"/>
          </a:xfrm>
        </p:spPr>
        <p:txBody>
          <a:bodyPr/>
          <a:lstStyle/>
          <a:p>
            <a:pPr>
              <a:defRPr/>
            </a:pPr>
            <a:r>
              <a:rPr lang="el-GR" sz="2000" dirty="0" smtClean="0"/>
              <a:t>Ανεξάρτητη, χωρίς εξωτερικές επιρροές, δεν ζητεί ούτε λαμβάνει οδηγίες από κανέναν</a:t>
            </a:r>
          </a:p>
          <a:p>
            <a:pPr lvl="3">
              <a:defRPr/>
            </a:pPr>
            <a:endParaRPr lang="el-GR" sz="800" dirty="0" smtClean="0"/>
          </a:p>
          <a:p>
            <a:pPr>
              <a:defRPr/>
            </a:pPr>
            <a:r>
              <a:rPr lang="el-GR" sz="2000" dirty="0" smtClean="0"/>
              <a:t>Τα μέλη της διορίζονται με διαφανή διαδικασία και απέχουν από κάθε πράξη ασυμβίβαστη προς τα καθήκοντά τους</a:t>
            </a:r>
          </a:p>
          <a:p>
            <a:pPr lvl="3">
              <a:defRPr/>
            </a:pPr>
            <a:endParaRPr lang="el-GR" sz="800" dirty="0" smtClean="0"/>
          </a:p>
          <a:p>
            <a:pPr>
              <a:defRPr/>
            </a:pPr>
            <a:r>
              <a:rPr lang="el-GR" sz="2000" dirty="0" smtClean="0"/>
              <a:t>Διαθέτει τους απαραίτητους ανθρώπινους, τεχνικούς και οικονομικούς πόρους και τις αναγκαίες εγκαταστάσεις και υποδομές</a:t>
            </a:r>
          </a:p>
          <a:p>
            <a:pPr lvl="3">
              <a:defRPr/>
            </a:pPr>
            <a:endParaRPr lang="el-GR" sz="800" dirty="0" smtClean="0"/>
          </a:p>
          <a:p>
            <a:pPr>
              <a:defRPr/>
            </a:pPr>
            <a:r>
              <a:rPr lang="el-GR" sz="2000" dirty="0" smtClean="0"/>
              <a:t>Διαθέτει δικούς της υπαλλήλους</a:t>
            </a:r>
          </a:p>
          <a:p>
            <a:pPr lvl="3">
              <a:defRPr/>
            </a:pPr>
            <a:endParaRPr lang="el-GR" sz="800" dirty="0" smtClean="0"/>
          </a:p>
          <a:p>
            <a:pPr>
              <a:defRPr/>
            </a:pPr>
            <a:r>
              <a:rPr lang="el-GR" sz="2000" dirty="0" smtClean="0"/>
              <a:t>Υπόκειται σε οικονομικό έλεγχο ο οποίος δεν επηρεάζει την ανεξαρτησία της και διαθέτει δικό της ετήσιο προϋπολογισμό</a:t>
            </a:r>
          </a:p>
          <a:p>
            <a:pPr lvl="3">
              <a:defRPr/>
            </a:pPr>
            <a:endParaRPr lang="el-GR" sz="800" dirty="0" smtClean="0"/>
          </a:p>
          <a:p>
            <a:pPr>
              <a:defRPr/>
            </a:pPr>
            <a:r>
              <a:rPr lang="el-GR" sz="2000" dirty="0" smtClean="0"/>
              <a:t>Τα μέλη και οι υπάλληλοι δεσμεύονται από το επαγγελματικό απόρρητο κατά τη διάρκεια της θητείας και μετά το πέρας αυτής</a:t>
            </a:r>
          </a:p>
          <a:p>
            <a:pPr lvl="3">
              <a:defRPr/>
            </a:pPr>
            <a:endParaRPr lang="el-GR" sz="800" dirty="0" smtClean="0"/>
          </a:p>
          <a:p>
            <a:pPr>
              <a:defRPr/>
            </a:pPr>
            <a:r>
              <a:rPr lang="el-GR" sz="2000" dirty="0" smtClean="0"/>
              <a:t>Δια νόμου προβλέπεται η σύσταση της εποπτικής αρχής, τα προσόντα, η διάρκεια θητείας των μελών </a:t>
            </a:r>
            <a:r>
              <a:rPr lang="el-GR" sz="2000" i="1" dirty="0" smtClean="0"/>
              <a:t>(δεν πρέπει να είναι μικρότερη από 4 χρόνια)</a:t>
            </a:r>
            <a:endParaRPr lang="el-GR" sz="2000" dirty="0" smtClean="0"/>
          </a:p>
          <a:p>
            <a:pPr lvl="1">
              <a:buFont typeface="Wingdings" pitchFamily="2" charset="2"/>
              <a:buChar char="v"/>
              <a:defRPr/>
            </a:pPr>
            <a:endParaRPr lang="el-GR" sz="2000" dirty="0" smtClean="0">
              <a:ea typeface="+mn-ea"/>
            </a:endParaRPr>
          </a:p>
        </p:txBody>
      </p:sp>
      <p:sp>
        <p:nvSpPr>
          <p:cNvPr id="4" name="Slide Number Placeholder 3"/>
          <p:cNvSpPr>
            <a:spLocks noGrp="1"/>
          </p:cNvSpPr>
          <p:nvPr>
            <p:ph type="sldNum" sz="quarter" idx="12"/>
          </p:nvPr>
        </p:nvSpPr>
        <p:spPr/>
        <p:txBody>
          <a:bodyPr/>
          <a:lstStyle/>
          <a:p>
            <a:pPr>
              <a:defRPr/>
            </a:pPr>
            <a:fld id="{EE146D11-9898-4D6E-9DC3-67A2081E24CA}" type="slidenum">
              <a:rPr lang="el-GR" smtClean="0"/>
              <a:pPr>
                <a:defRPr/>
              </a:pPr>
              <a:t>17</a:t>
            </a:fld>
            <a:endParaRPr lang="el-G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1268413"/>
            <a:ext cx="8172450" cy="1728787"/>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400" b="1" dirty="0" smtClean="0">
                <a:solidFill>
                  <a:srgbClr val="FFC000"/>
                </a:solidFill>
              </a:rPr>
              <a:t>Εξουσίες Επιτρόπου </a:t>
            </a:r>
            <a:r>
              <a:rPr lang="en-US" sz="2400" b="1" dirty="0" smtClean="0">
                <a:solidFill>
                  <a:srgbClr val="FFC000"/>
                </a:solidFill>
              </a:rPr>
              <a:t>(</a:t>
            </a:r>
            <a:r>
              <a:rPr lang="el-GR" sz="2400" b="1" dirty="0" smtClean="0">
                <a:solidFill>
                  <a:srgbClr val="FFC000"/>
                </a:solidFill>
              </a:rPr>
              <a:t>Άρθρο 58</a:t>
            </a:r>
            <a:r>
              <a:rPr lang="en-US" sz="2400" b="1" dirty="0" smtClean="0">
                <a:solidFill>
                  <a:srgbClr val="FFC000"/>
                </a:solidFill>
              </a:rPr>
              <a:t>)</a:t>
            </a:r>
            <a:r>
              <a:rPr lang="el-GR" sz="2000" b="1" dirty="0" smtClean="0">
                <a:solidFill>
                  <a:srgbClr val="FFC000"/>
                </a:solidFill>
              </a:rPr>
              <a:t/>
            </a:r>
            <a:br>
              <a:rPr lang="el-GR" sz="2000" b="1" dirty="0" smtClean="0">
                <a:solidFill>
                  <a:srgbClr val="FFC000"/>
                </a:solidFill>
              </a:rPr>
            </a:b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836613"/>
            <a:ext cx="8064500" cy="5183187"/>
          </a:xfrm>
        </p:spPr>
        <p:txBody>
          <a:bodyPr/>
          <a:lstStyle/>
          <a:p>
            <a:pPr>
              <a:buFont typeface="Wingdings" pitchFamily="2" charset="2"/>
              <a:buChar char="Ø"/>
              <a:defRPr/>
            </a:pPr>
            <a:r>
              <a:rPr lang="el-GR" sz="2400" dirty="0" smtClean="0">
                <a:solidFill>
                  <a:srgbClr val="FFFF00"/>
                </a:solidFill>
              </a:rPr>
              <a:t>Εισάγονται αυξημένες εξουσίες </a:t>
            </a:r>
          </a:p>
          <a:p>
            <a:pPr lvl="3">
              <a:buFontTx/>
              <a:buNone/>
              <a:defRPr/>
            </a:pPr>
            <a:r>
              <a:rPr lang="el-GR" sz="1200" dirty="0" smtClean="0">
                <a:solidFill>
                  <a:srgbClr val="FFFF00"/>
                </a:solidFill>
              </a:rPr>
              <a:t>    </a:t>
            </a:r>
            <a:endParaRPr lang="el-GR" sz="1200" dirty="0" smtClean="0"/>
          </a:p>
          <a:p>
            <a:pPr>
              <a:defRPr/>
            </a:pPr>
            <a:r>
              <a:rPr lang="el-GR" sz="2400" dirty="0" smtClean="0"/>
              <a:t>Εγκρίνει πιστοποιητικά και κριτήρια πιστοποίησης</a:t>
            </a:r>
          </a:p>
          <a:p>
            <a:pPr>
              <a:defRPr/>
            </a:pPr>
            <a:r>
              <a:rPr lang="el-GR" sz="2400" dirty="0" smtClean="0"/>
              <a:t>Προβαίνει σε επανεξέταση των πιστοποιήσεων</a:t>
            </a:r>
          </a:p>
          <a:p>
            <a:pPr>
              <a:defRPr/>
            </a:pPr>
            <a:r>
              <a:rPr lang="el-GR" sz="2400" dirty="0" smtClean="0"/>
              <a:t>Παρέχει διαπίστευση σε φορείς πιστοποίησης</a:t>
            </a:r>
          </a:p>
          <a:p>
            <a:pPr>
              <a:defRPr/>
            </a:pPr>
            <a:r>
              <a:rPr lang="el-GR" sz="2400" dirty="0" smtClean="0"/>
              <a:t>Εκδίδει γνώμες για σχέδια κωδίκων δεοντολογίας και τα εγκρίνει</a:t>
            </a:r>
          </a:p>
          <a:p>
            <a:pPr>
              <a:defRPr/>
            </a:pPr>
            <a:r>
              <a:rPr lang="el-GR" sz="2400" dirty="0" smtClean="0"/>
              <a:t>Εγκρίνει δεσμευτικούς εταιρικούς κανόνες</a:t>
            </a:r>
          </a:p>
          <a:p>
            <a:pPr>
              <a:defRPr/>
            </a:pPr>
            <a:r>
              <a:rPr lang="el-GR" sz="2400" dirty="0" smtClean="0"/>
              <a:t>Εγκρίνει τυποποιημένες ρήτρες</a:t>
            </a:r>
          </a:p>
          <a:p>
            <a:pPr lvl="2">
              <a:buFontTx/>
              <a:buNone/>
              <a:defRPr/>
            </a:pPr>
            <a:endParaRPr lang="el-GR" sz="1600" dirty="0" smtClean="0"/>
          </a:p>
          <a:p>
            <a:pPr>
              <a:buFont typeface="Wingdings" pitchFamily="2" charset="2"/>
              <a:buChar char="Ø"/>
              <a:defRPr/>
            </a:pPr>
            <a:r>
              <a:rPr lang="el-GR" sz="2400" dirty="0" smtClean="0">
                <a:solidFill>
                  <a:srgbClr val="FFFF00"/>
                </a:solidFill>
              </a:rPr>
              <a:t>Επιβάλλει αυξημένα διοικητικά πρόστιμα (Άρθρο 83)</a:t>
            </a:r>
          </a:p>
          <a:p>
            <a:pPr>
              <a:buFontTx/>
              <a:buNone/>
              <a:defRPr/>
            </a:pPr>
            <a:r>
              <a:rPr lang="el-GR" sz="2400" dirty="0" smtClean="0"/>
              <a:t>    </a:t>
            </a:r>
          </a:p>
          <a:p>
            <a:pPr lvl="1">
              <a:buFont typeface="Wingdings" pitchFamily="2" charset="2"/>
              <a:buChar char="v"/>
              <a:defRPr/>
            </a:pPr>
            <a:endParaRPr lang="el-GR" sz="1800" dirty="0" smtClean="0">
              <a:ea typeface="+mn-ea"/>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18</a:t>
            </a:fld>
            <a:endParaRPr lang="el-G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268413"/>
            <a:ext cx="8604448" cy="1728787"/>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400" b="1" dirty="0" smtClean="0">
                <a:solidFill>
                  <a:srgbClr val="FFC000"/>
                </a:solidFill>
              </a:rPr>
              <a:t>Πρακτική Εφαρμογή Κανονισμού από τα   </a:t>
            </a:r>
            <a:br>
              <a:rPr lang="el-GR" sz="2400" b="1" dirty="0" smtClean="0">
                <a:solidFill>
                  <a:srgbClr val="FFC000"/>
                </a:solidFill>
              </a:rPr>
            </a:br>
            <a:r>
              <a:rPr lang="el-GR" sz="2400" b="1" dirty="0" smtClean="0">
                <a:solidFill>
                  <a:srgbClr val="FFC000"/>
                </a:solidFill>
              </a:rPr>
              <a:t>                              Δικαστήρια</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251520" y="980728"/>
            <a:ext cx="8424168" cy="5039072"/>
          </a:xfrm>
        </p:spPr>
        <p:txBody>
          <a:bodyPr/>
          <a:lstStyle/>
          <a:p>
            <a:pPr>
              <a:buFont typeface="Wingdings" pitchFamily="2" charset="2"/>
              <a:buChar char="Ø"/>
              <a:defRPr/>
            </a:pPr>
            <a:r>
              <a:rPr lang="el-GR" sz="2400" b="1" dirty="0" smtClean="0">
                <a:solidFill>
                  <a:srgbClr val="FFFF00"/>
                </a:solidFill>
              </a:rPr>
              <a:t>Επεξεργασία ειδικών κατηγοριών δεδομένων προσωπικού χαρακτήρα (Άρθρο 9(2) (στ))</a:t>
            </a:r>
          </a:p>
          <a:p>
            <a:pPr>
              <a:buNone/>
              <a:defRPr/>
            </a:pPr>
            <a:r>
              <a:rPr lang="el-GR" sz="2400" dirty="0" smtClean="0"/>
              <a:t>    Η επεξεργασία προσωπικών δεδομένων που αποκαλύπτουν </a:t>
            </a:r>
            <a:r>
              <a:rPr lang="el-GR" sz="2400" b="1" dirty="0" smtClean="0"/>
              <a:t>τη φυλετική ή </a:t>
            </a:r>
            <a:r>
              <a:rPr lang="el-GR" sz="2400" b="1" dirty="0" err="1" smtClean="0"/>
              <a:t>εθνοτική</a:t>
            </a:r>
            <a:r>
              <a:rPr lang="el-GR" sz="2400" b="1" dirty="0" smtClean="0"/>
              <a:t> καταγωγή, τα πολιτικά φρονήματα, τις θρησκευτικές ή φιλοσοφικές πεποιθήσεις ή τη συμμετοχή σε συνδικαλιστική οργάνωση, γενετικά δεδομένα, βιομετρικά δεδομένα, δεδομένα που αφορούν στην υγεία ή στη σεξουαλική ζωή φυσικού προσώπου ή τον γενετήσιο προσανατολισμό</a:t>
            </a:r>
            <a:r>
              <a:rPr lang="el-GR" sz="2400" dirty="0" smtClean="0"/>
              <a:t>, επιτρέπεται όταν:</a:t>
            </a:r>
          </a:p>
          <a:p>
            <a:pPr>
              <a:buNone/>
              <a:defRPr/>
            </a:pPr>
            <a:r>
              <a:rPr lang="el-GR" sz="2400" dirty="0" smtClean="0">
                <a:solidFill>
                  <a:srgbClr val="FFFF00"/>
                </a:solidFill>
              </a:rPr>
              <a:t>  </a:t>
            </a:r>
            <a:r>
              <a:rPr lang="el-GR" sz="2400" dirty="0" smtClean="0">
                <a:solidFill>
                  <a:schemeClr val="tx2"/>
                </a:solidFill>
              </a:rPr>
              <a:t> «είναι απαραίτητη για τη θεμελίωση, άσκηση ή υποστήριξη νομικών αξιώσεων ή όταν τα δικαστήρια ενεργούν υπό τη δικαιοδοτική τους ιδιότητα»</a:t>
            </a: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19</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8ABF4C79-A332-4305-B70E-7C39E3BB9295}" type="slidenum">
              <a:rPr lang="el-GR" altLang="en-US" sz="1400" smtClean="0">
                <a:latin typeface="Arial" charset="0"/>
              </a:rPr>
              <a:pPr>
                <a:spcBef>
                  <a:spcPct val="0"/>
                </a:spcBef>
                <a:buClrTx/>
                <a:buSzTx/>
                <a:buFontTx/>
                <a:buNone/>
                <a:defRPr/>
              </a:pPr>
              <a:t>2</a:t>
            </a:fld>
            <a:endParaRPr lang="el-GR" altLang="en-US" sz="1400" smtClean="0">
              <a:latin typeface="Arial" charset="0"/>
            </a:endParaRPr>
          </a:p>
        </p:txBody>
      </p:sp>
      <p:sp>
        <p:nvSpPr>
          <p:cNvPr id="6146" name="Rectangle 2"/>
          <p:cNvSpPr>
            <a:spLocks noGrp="1" noChangeArrowheads="1"/>
          </p:cNvSpPr>
          <p:nvPr>
            <p:ph type="title"/>
          </p:nvPr>
        </p:nvSpPr>
        <p:spPr>
          <a:xfrm>
            <a:off x="827088" y="292100"/>
            <a:ext cx="7859712" cy="1192684"/>
          </a:xfrm>
          <a:effectLst>
            <a:outerShdw dist="35921" dir="2700000" algn="ctr" rotWithShape="0">
              <a:schemeClr val="bg2"/>
            </a:outerShdw>
          </a:effectLst>
        </p:spPr>
        <p:txBody>
          <a:bodyPr/>
          <a:lstStyle/>
          <a:p>
            <a:pPr algn="ctr" eaLnBrk="1" hangingPunct="1">
              <a:defRPr/>
            </a:pPr>
            <a:r>
              <a:rPr lang="el-GR" sz="3200" b="1" dirty="0" smtClean="0">
                <a:solidFill>
                  <a:srgbClr val="FFC000"/>
                </a:solidFill>
              </a:rPr>
              <a:t>Πρωτογενές Δίκαιο</a:t>
            </a:r>
          </a:p>
        </p:txBody>
      </p:sp>
      <p:sp>
        <p:nvSpPr>
          <p:cNvPr id="6147" name="Rectangle 3"/>
          <p:cNvSpPr>
            <a:spLocks noGrp="1" noChangeArrowheads="1"/>
          </p:cNvSpPr>
          <p:nvPr>
            <p:ph type="body" idx="1"/>
          </p:nvPr>
        </p:nvSpPr>
        <p:spPr>
          <a:xfrm>
            <a:off x="827088" y="1412777"/>
            <a:ext cx="7859712" cy="4968974"/>
          </a:xfrm>
          <a:effectLst>
            <a:outerShdw dist="35921" dir="2700000" algn="ctr" rotWithShape="0">
              <a:schemeClr val="bg2"/>
            </a:outerShdw>
          </a:effectLst>
        </p:spPr>
        <p:txBody>
          <a:bodyPr/>
          <a:lstStyle/>
          <a:p>
            <a:pPr eaLnBrk="1" hangingPunct="1">
              <a:buFontTx/>
              <a:buNone/>
              <a:defRPr/>
            </a:pPr>
            <a:r>
              <a:rPr lang="el-GR" sz="2800" dirty="0" smtClean="0">
                <a:effectLst>
                  <a:outerShdw blurRad="38100" dist="38100" dir="2700000" algn="tl">
                    <a:srgbClr val="000000">
                      <a:alpha val="43137"/>
                    </a:srgbClr>
                  </a:outerShdw>
                </a:effectLst>
                <a:latin typeface="+mj-lt"/>
              </a:rPr>
              <a:t>Σύμβαση Ανθρωπίνων Δικαιωμάτων </a:t>
            </a:r>
            <a:r>
              <a:rPr lang="el-GR" sz="2800" dirty="0" err="1" smtClean="0">
                <a:effectLst>
                  <a:outerShdw blurRad="38100" dist="38100" dir="2700000" algn="tl">
                    <a:srgbClr val="000000">
                      <a:alpha val="43137"/>
                    </a:srgbClr>
                  </a:outerShdw>
                </a:effectLst>
                <a:latin typeface="+mj-lt"/>
              </a:rPr>
              <a:t>ΣτΕ</a:t>
            </a:r>
            <a:endParaRPr lang="el-GR" sz="2800" dirty="0" smtClean="0">
              <a:effectLst>
                <a:outerShdw blurRad="38100" dist="38100" dir="2700000" algn="tl">
                  <a:srgbClr val="000000">
                    <a:alpha val="43137"/>
                  </a:srgbClr>
                </a:outerShdw>
              </a:effectLst>
              <a:latin typeface="+mj-lt"/>
            </a:endParaRPr>
          </a:p>
          <a:p>
            <a:pPr eaLnBrk="1" hangingPunct="1">
              <a:defRPr/>
            </a:pPr>
            <a:r>
              <a:rPr lang="el-GR" sz="2800" dirty="0" smtClean="0">
                <a:effectLst>
                  <a:outerShdw blurRad="38100" dist="38100" dir="2700000" algn="tl">
                    <a:srgbClr val="000000">
                      <a:alpha val="43137"/>
                    </a:srgbClr>
                  </a:outerShdw>
                </a:effectLst>
                <a:latin typeface="+mj-lt"/>
              </a:rPr>
              <a:t>Άρθρο 8: ιδιωτική &amp; οικογενειακή ζωή </a:t>
            </a:r>
          </a:p>
          <a:p>
            <a:pPr lvl="2" eaLnBrk="1" hangingPunct="1">
              <a:buFontTx/>
              <a:buNone/>
              <a:defRPr/>
            </a:pPr>
            <a:endParaRPr lang="el-GR" sz="2000" dirty="0" smtClean="0">
              <a:effectLst>
                <a:outerShdw blurRad="38100" dist="38100" dir="2700000" algn="tl">
                  <a:srgbClr val="000000">
                    <a:alpha val="43137"/>
                  </a:srgbClr>
                </a:outerShdw>
              </a:effectLst>
              <a:latin typeface="+mj-lt"/>
            </a:endParaRPr>
          </a:p>
          <a:p>
            <a:pPr eaLnBrk="1" hangingPunct="1">
              <a:buFontTx/>
              <a:buNone/>
              <a:defRPr/>
            </a:pPr>
            <a:r>
              <a:rPr lang="el-GR" sz="2800" dirty="0" smtClean="0">
                <a:effectLst>
                  <a:outerShdw blurRad="38100" dist="38100" dir="2700000" algn="tl">
                    <a:srgbClr val="000000">
                      <a:alpha val="43137"/>
                    </a:srgbClr>
                  </a:outerShdw>
                </a:effectLst>
                <a:latin typeface="+mj-lt"/>
              </a:rPr>
              <a:t>Σύνταγμα ΚΔ</a:t>
            </a:r>
          </a:p>
          <a:p>
            <a:pPr eaLnBrk="1" hangingPunct="1">
              <a:buFont typeface="Arial" pitchFamily="34" charset="0"/>
              <a:buChar char="•"/>
              <a:defRPr/>
            </a:pPr>
            <a:r>
              <a:rPr lang="el-GR" sz="2800" dirty="0" smtClean="0">
                <a:effectLst>
                  <a:outerShdw blurRad="38100" dist="38100" dir="2700000" algn="tl">
                    <a:srgbClr val="000000">
                      <a:alpha val="43137"/>
                    </a:srgbClr>
                  </a:outerShdw>
                </a:effectLst>
                <a:latin typeface="+mj-lt"/>
              </a:rPr>
              <a:t>Άρθρο 15: ιδιωτική &amp; οικογενειακή ζωή</a:t>
            </a:r>
          </a:p>
          <a:p>
            <a:pPr lvl="2" eaLnBrk="1" hangingPunct="1">
              <a:buFontTx/>
              <a:buNone/>
              <a:defRPr/>
            </a:pPr>
            <a:endParaRPr lang="el-GR" sz="2000" dirty="0" smtClean="0">
              <a:effectLst>
                <a:outerShdw blurRad="38100" dist="38100" dir="2700000" algn="tl">
                  <a:srgbClr val="000000">
                    <a:alpha val="43137"/>
                  </a:srgbClr>
                </a:outerShdw>
              </a:effectLst>
              <a:latin typeface="+mj-lt"/>
            </a:endParaRPr>
          </a:p>
          <a:p>
            <a:pPr eaLnBrk="1" hangingPunct="1">
              <a:buFontTx/>
              <a:buNone/>
              <a:defRPr/>
            </a:pPr>
            <a:r>
              <a:rPr lang="el-GR" sz="2800" dirty="0" smtClean="0">
                <a:effectLst>
                  <a:outerShdw blurRad="38100" dist="38100" dir="2700000" algn="tl">
                    <a:srgbClr val="000000">
                      <a:alpha val="43137"/>
                    </a:srgbClr>
                  </a:outerShdw>
                </a:effectLst>
                <a:latin typeface="+mj-lt"/>
              </a:rPr>
              <a:t>Χάρτης θεμελιωδών Δικαιωμάτων ΕΕ</a:t>
            </a:r>
          </a:p>
          <a:p>
            <a:pPr eaLnBrk="1" hangingPunct="1">
              <a:buFont typeface="Arial" pitchFamily="34" charset="0"/>
              <a:buChar char="•"/>
              <a:defRPr/>
            </a:pPr>
            <a:r>
              <a:rPr lang="el-GR" sz="2800" dirty="0" smtClean="0">
                <a:effectLst>
                  <a:outerShdw blurRad="38100" dist="38100" dir="2700000" algn="tl">
                    <a:srgbClr val="000000">
                      <a:alpha val="43137"/>
                    </a:srgbClr>
                  </a:outerShdw>
                </a:effectLst>
                <a:latin typeface="+mj-lt"/>
              </a:rPr>
              <a:t>Άρθρο 7: ιδιωτική &amp; οικογενειακή ζωή</a:t>
            </a:r>
          </a:p>
          <a:p>
            <a:pPr eaLnBrk="1" hangingPunct="1">
              <a:buFont typeface="Arial" pitchFamily="34" charset="0"/>
              <a:buChar char="•"/>
              <a:defRPr/>
            </a:pPr>
            <a:r>
              <a:rPr lang="el-GR" sz="2800" dirty="0" smtClean="0">
                <a:effectLst>
                  <a:outerShdw blurRad="38100" dist="38100" dir="2700000" algn="tl">
                    <a:srgbClr val="000000">
                      <a:alpha val="43137"/>
                    </a:srgbClr>
                  </a:outerShdw>
                </a:effectLst>
                <a:latin typeface="+mj-lt"/>
              </a:rPr>
              <a:t>Άρθρο 8: προστασία προσωπικών δεδομένων </a:t>
            </a:r>
          </a:p>
          <a:p>
            <a:pPr eaLnBrk="1" hangingPunct="1">
              <a:buFont typeface="Arial" pitchFamily="34" charset="0"/>
              <a:buChar char="•"/>
              <a:defRPr/>
            </a:pPr>
            <a:endParaRPr lang="el-GR" dirty="0" smtClean="0"/>
          </a:p>
          <a:p>
            <a:pPr eaLnBrk="1" hangingPunct="1">
              <a:buFontTx/>
              <a:buNone/>
              <a:defRPr/>
            </a:pPr>
            <a:endParaRPr lang="el-GR" dirty="0" smtClean="0"/>
          </a:p>
          <a:p>
            <a:pPr eaLnBrk="1" hangingPunct="1">
              <a:buFontTx/>
              <a:buNone/>
              <a:defRPr/>
            </a:pPr>
            <a:endParaRPr lang="el-GR" sz="3000" dirty="0" smtClean="0"/>
          </a:p>
          <a:p>
            <a:pPr eaLnBrk="1" hangingPunct="1">
              <a:buFontTx/>
              <a:buNone/>
              <a:defRPr/>
            </a:pPr>
            <a:r>
              <a:rPr lang="el-GR" sz="3000"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268413"/>
            <a:ext cx="8604448" cy="1728787"/>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560" y="620688"/>
            <a:ext cx="8280920" cy="5399112"/>
          </a:xfrm>
        </p:spPr>
        <p:txBody>
          <a:bodyPr/>
          <a:lstStyle/>
          <a:p>
            <a:pPr>
              <a:buFont typeface="Wingdings" pitchFamily="2" charset="2"/>
              <a:buChar char="Ø"/>
              <a:defRPr/>
            </a:pPr>
            <a:r>
              <a:rPr lang="el-GR" sz="2400" b="1" dirty="0" smtClean="0">
                <a:solidFill>
                  <a:srgbClr val="FFFF00"/>
                </a:solidFill>
              </a:rPr>
              <a:t>Ορισμός Υπεύθυνου Προστασίας Δεδομένων (ΥΠΔ) (Άρθρο 37, </a:t>
            </a:r>
            <a:r>
              <a:rPr lang="el-GR" sz="2400" b="1" dirty="0" err="1" smtClean="0">
                <a:solidFill>
                  <a:srgbClr val="FFFF00"/>
                </a:solidFill>
              </a:rPr>
              <a:t>Πρ</a:t>
            </a:r>
            <a:r>
              <a:rPr lang="el-GR" sz="2400" b="1" dirty="0" smtClean="0">
                <a:solidFill>
                  <a:srgbClr val="FFFF00"/>
                </a:solidFill>
              </a:rPr>
              <a:t>. 97)</a:t>
            </a:r>
          </a:p>
          <a:p>
            <a:pPr>
              <a:buNone/>
              <a:defRPr/>
            </a:pPr>
            <a:r>
              <a:rPr lang="el-GR" sz="2400" dirty="0" smtClean="0"/>
              <a:t>    </a:t>
            </a:r>
          </a:p>
          <a:p>
            <a:pPr>
              <a:buFont typeface="Wingdings" pitchFamily="2" charset="2"/>
              <a:buChar char="v"/>
              <a:defRPr/>
            </a:pPr>
            <a:r>
              <a:rPr lang="el-GR" sz="2400" dirty="0" smtClean="0">
                <a:solidFill>
                  <a:schemeClr val="tx2"/>
                </a:solidFill>
              </a:rPr>
              <a:t> Τα δικαστήρια </a:t>
            </a:r>
            <a:r>
              <a:rPr lang="el-GR" sz="2400" b="1" dirty="0" smtClean="0">
                <a:solidFill>
                  <a:schemeClr val="tx2"/>
                </a:solidFill>
              </a:rPr>
              <a:t>που ενεργούν στο πλαίσιο της δικαιοδοτικής τους αρμοδιότητας</a:t>
            </a:r>
            <a:r>
              <a:rPr lang="el-GR" sz="2400" dirty="0" smtClean="0">
                <a:solidFill>
                  <a:schemeClr val="tx2"/>
                </a:solidFill>
              </a:rPr>
              <a:t>, δεν έχουν υποχρέωση ορισμού ΥΠΔ</a:t>
            </a:r>
          </a:p>
          <a:p>
            <a:pPr>
              <a:buFont typeface="Wingdings" pitchFamily="2" charset="2"/>
              <a:buChar char="v"/>
              <a:defRPr/>
            </a:pPr>
            <a:endParaRPr lang="el-GR" sz="2400" dirty="0" smtClean="0">
              <a:solidFill>
                <a:schemeClr val="tx2"/>
              </a:solidFill>
            </a:endParaRPr>
          </a:p>
          <a:p>
            <a:pPr>
              <a:buFont typeface="Wingdings" pitchFamily="2" charset="2"/>
              <a:buChar char="v"/>
              <a:defRPr/>
            </a:pPr>
            <a:r>
              <a:rPr lang="el-GR" sz="2400" dirty="0" smtClean="0">
                <a:solidFill>
                  <a:schemeClr val="tx2"/>
                </a:solidFill>
              </a:rPr>
              <a:t> Τα δικαστήρια ως υπεύθυνος επεξεργασίας έχουν τέτοια  υποχρέωση</a:t>
            </a:r>
          </a:p>
          <a:p>
            <a:pPr>
              <a:buNone/>
              <a:defRPr/>
            </a:pPr>
            <a:endParaRPr lang="el-GR" sz="2400" dirty="0" smtClean="0">
              <a:solidFill>
                <a:schemeClr val="tx2"/>
              </a:solidFill>
            </a:endParaRPr>
          </a:p>
          <a:p>
            <a:pPr>
              <a:buNone/>
              <a:defRPr/>
            </a:pPr>
            <a:endParaRPr lang="el-GR" sz="2400" dirty="0" smtClean="0">
              <a:solidFill>
                <a:schemeClr val="tx2"/>
              </a:solidFill>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20</a:t>
            </a:fld>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268413"/>
            <a:ext cx="8604448" cy="1728787"/>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560" y="332656"/>
            <a:ext cx="8280920" cy="5687144"/>
          </a:xfrm>
        </p:spPr>
        <p:txBody>
          <a:bodyPr/>
          <a:lstStyle/>
          <a:p>
            <a:pPr>
              <a:buFont typeface="Wingdings" pitchFamily="2" charset="2"/>
              <a:buChar char="Ø"/>
              <a:defRPr/>
            </a:pPr>
            <a:r>
              <a:rPr lang="el-GR" sz="2400" b="1" dirty="0" smtClean="0">
                <a:solidFill>
                  <a:srgbClr val="FFFF00"/>
                </a:solidFill>
              </a:rPr>
              <a:t>Διαβιβάσεις ή κοινοποιήσεις που δεν επιτρέπονται από το δίκαιο της Ένωσης (Άρθρο 48)</a:t>
            </a:r>
          </a:p>
          <a:p>
            <a:pPr>
              <a:buNone/>
              <a:defRPr/>
            </a:pPr>
            <a:r>
              <a:rPr lang="el-GR" sz="2400" dirty="0" smtClean="0"/>
              <a:t>    </a:t>
            </a:r>
          </a:p>
          <a:p>
            <a:pPr>
              <a:buNone/>
              <a:defRPr/>
            </a:pPr>
            <a:r>
              <a:rPr lang="el-GR" sz="2400" dirty="0" smtClean="0"/>
              <a:t>    Απόφαση δικαστηρίου και απόφαση διοικητικής αρχής τρίτης χώρας που απαιτεί από υπεύθυνο επεξεργασίας ή εκτελούντα την επεξεργασία να διαβιβάσει ή να κοινοποιήσει προσωπικά δεδομένα μπορεί να αναγνωρισθεί ή να είναι εκτελεστή, </a:t>
            </a:r>
            <a:r>
              <a:rPr lang="el-GR" sz="2400" b="1" dirty="0" smtClean="0"/>
              <a:t>μόνο</a:t>
            </a:r>
            <a:r>
              <a:rPr lang="el-GR" sz="2400" dirty="0" smtClean="0"/>
              <a:t> εάν βασίζεται σε διεθνή συμφωνία, όπως σύμβαση αμοιβαίας δικαστικής συνδρομής, που ισχύει μεταξύ της αιτούσας τρίτης χώρας και της Ένωσης ή κράτους μέλους, με την επιφύλαξη άλλων λόγων διαβίβασης σύμφωνα με τον Κανονισμό</a:t>
            </a:r>
            <a:r>
              <a:rPr lang="en-US" sz="2400" dirty="0" smtClean="0"/>
              <a:t> </a:t>
            </a:r>
            <a:r>
              <a:rPr lang="el-GR" sz="2400" dirty="0" smtClean="0"/>
              <a:t>π.χ. </a:t>
            </a:r>
            <a:r>
              <a:rPr lang="en-US" sz="2400" dirty="0" smtClean="0"/>
              <a:t>FATCA, </a:t>
            </a:r>
            <a:r>
              <a:rPr lang="el-GR" sz="2400" dirty="0" smtClean="0"/>
              <a:t>διμερείς συμφωνίες νομικής ή δικαστικής αρωγής</a:t>
            </a:r>
            <a:endParaRPr lang="el-GR" sz="2400" dirty="0" smtClean="0">
              <a:solidFill>
                <a:schemeClr val="tx2"/>
              </a:solidFill>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21</a:t>
            </a:fld>
            <a:endParaRPr 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268413"/>
            <a:ext cx="8604448" cy="1728787"/>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536" y="332656"/>
            <a:ext cx="8496944" cy="5687144"/>
          </a:xfrm>
        </p:spPr>
        <p:txBody>
          <a:bodyPr/>
          <a:lstStyle/>
          <a:p>
            <a:pPr>
              <a:buFont typeface="Wingdings" pitchFamily="2" charset="2"/>
              <a:buChar char="Ø"/>
              <a:defRPr/>
            </a:pPr>
            <a:r>
              <a:rPr lang="el-GR" sz="2400" b="1" dirty="0" smtClean="0">
                <a:solidFill>
                  <a:srgbClr val="FFFF00"/>
                </a:solidFill>
              </a:rPr>
              <a:t>Αρμοδιότητα (Άρθρο 55, Προοίμιο 20)</a:t>
            </a:r>
          </a:p>
          <a:p>
            <a:pPr>
              <a:buNone/>
              <a:defRPr/>
            </a:pPr>
            <a:r>
              <a:rPr lang="el-GR" sz="2400" dirty="0" smtClean="0"/>
              <a:t>    </a:t>
            </a:r>
          </a:p>
          <a:p>
            <a:pPr>
              <a:buNone/>
              <a:defRPr/>
            </a:pPr>
            <a:r>
              <a:rPr lang="el-GR" sz="2400" dirty="0" smtClean="0">
                <a:solidFill>
                  <a:schemeClr val="tx2"/>
                </a:solidFill>
              </a:rPr>
              <a:t>    </a:t>
            </a:r>
            <a:r>
              <a:rPr lang="el-GR" sz="2400" dirty="0" smtClean="0"/>
              <a:t>Οι εποπτικές αρχές δεν είναι αρμόδιες να ελέγχουν πράξεις επεξεργασίας οι οποίες διενεργούνται από δικαστήρια </a:t>
            </a:r>
            <a:r>
              <a:rPr lang="el-GR" sz="2400" b="1" dirty="0" smtClean="0"/>
              <a:t>στο πλαίσιο της δικαιοδοτικής τους αρμοδιότητας</a:t>
            </a:r>
            <a:r>
              <a:rPr lang="el-GR" sz="2400" dirty="0" smtClean="0"/>
              <a:t>, προκειμένου να διασφαλίζεται η ανεξαρτησία των δικαστικών λειτουργών κατά την άσκηση των δικαιοδοτικών τους καθηκόντων, περιλαμβανομένης της λήψης αποφάσεων</a:t>
            </a:r>
          </a:p>
          <a:p>
            <a:pPr>
              <a:buNone/>
              <a:defRPr/>
            </a:pPr>
            <a:endParaRPr lang="el-GR" sz="2400" dirty="0" smtClean="0">
              <a:solidFill>
                <a:schemeClr val="tx2"/>
              </a:solidFill>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22</a:t>
            </a:fld>
            <a:endParaRPr lang="el-G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48681"/>
            <a:ext cx="8172450" cy="2448520"/>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332656"/>
            <a:ext cx="8064500" cy="5687144"/>
          </a:xfrm>
        </p:spPr>
        <p:txBody>
          <a:bodyPr/>
          <a:lstStyle/>
          <a:p>
            <a:pPr>
              <a:buFont typeface="Wingdings" pitchFamily="2" charset="2"/>
              <a:buChar char="Ø"/>
              <a:defRPr/>
            </a:pPr>
            <a:r>
              <a:rPr lang="el-GR" sz="2400" b="1" dirty="0" smtClean="0">
                <a:solidFill>
                  <a:srgbClr val="FFFF00"/>
                </a:solidFill>
              </a:rPr>
              <a:t>Δικαίωμα πραγματικής δικαστικής προσφυγής κατά αρχής ελέγχου (Άρθρο 78, </a:t>
            </a:r>
            <a:r>
              <a:rPr lang="el-GR" sz="2400" b="1" dirty="0" err="1" smtClean="0">
                <a:solidFill>
                  <a:srgbClr val="FFFF00"/>
                </a:solidFill>
              </a:rPr>
              <a:t>Πρ</a:t>
            </a:r>
            <a:r>
              <a:rPr lang="el-GR" sz="2400" b="1" dirty="0" smtClean="0">
                <a:solidFill>
                  <a:srgbClr val="FFFF00"/>
                </a:solidFill>
              </a:rPr>
              <a:t>. 143)</a:t>
            </a:r>
          </a:p>
          <a:p>
            <a:pPr lvl="1">
              <a:buFont typeface="Wingdings" pitchFamily="2" charset="2"/>
              <a:buChar char="Ø"/>
              <a:defRPr/>
            </a:pPr>
            <a:endParaRPr lang="el-GR" sz="2000" b="1" dirty="0" smtClean="0">
              <a:solidFill>
                <a:srgbClr val="FFFF00"/>
              </a:solidFill>
            </a:endParaRPr>
          </a:p>
          <a:p>
            <a:pPr>
              <a:buFont typeface="Wingdings" pitchFamily="2" charset="2"/>
              <a:buChar char="v"/>
              <a:defRPr/>
            </a:pPr>
            <a:r>
              <a:rPr lang="el-GR" sz="2000" dirty="0" smtClean="0"/>
              <a:t>Κάθε φυσικό ή νομικό πρόσωπο έχει δικαίωμα πραγματικής δικαστικής προσφυγής κατά νομικά δεσμευτικής απόφασης εποπτικής αρχής που το αφορά</a:t>
            </a:r>
          </a:p>
          <a:p>
            <a:pPr lvl="2">
              <a:buFont typeface="Wingdings" pitchFamily="2" charset="2"/>
              <a:buChar char="v"/>
              <a:defRPr/>
            </a:pPr>
            <a:endParaRPr lang="el-GR" sz="1200" dirty="0" smtClean="0"/>
          </a:p>
          <a:p>
            <a:pPr>
              <a:buFont typeface="Wingdings" pitchFamily="2" charset="2"/>
              <a:buChar char="v"/>
              <a:defRPr/>
            </a:pPr>
            <a:r>
              <a:rPr lang="el-GR" sz="2000" dirty="0" smtClean="0"/>
              <a:t> Οι αποφάσεις αυτές αφορούν ειδικότερα (α) την άσκηση των εξουσιών έρευνας, (β) των διορθωτικών και </a:t>
            </a:r>
            <a:r>
              <a:rPr lang="el-GR" sz="2000" dirty="0" err="1" smtClean="0"/>
              <a:t>αδειοδοτικών</a:t>
            </a:r>
            <a:r>
              <a:rPr lang="el-GR" sz="2000" dirty="0" smtClean="0"/>
              <a:t> εξουσιών από την εποπτική αρχή, (γ) τις περιπτώσεις στις οποίες οι καταγγελίες κρίνονται απαράδεκτες ή απορρίπτονται και (δ) όταν η εποπτική αρχή δεν εξετάσει την καταγγελία φυσικού προσώπου ή δεν το ενημερώσει εντός 3 μηνών για την πρόοδο ή την έκβαση της καταγγελίας</a:t>
            </a:r>
          </a:p>
          <a:p>
            <a:pPr>
              <a:buNone/>
              <a:defRPr/>
            </a:pPr>
            <a:r>
              <a:rPr lang="el-GR" sz="2000" dirty="0" smtClean="0"/>
              <a:t>    Π.χ. </a:t>
            </a:r>
            <a:r>
              <a:rPr lang="el-GR" sz="2000" dirty="0" smtClean="0"/>
              <a:t>Προσφυγή </a:t>
            </a:r>
            <a:r>
              <a:rPr lang="el-GR" sz="2000" dirty="0" smtClean="0"/>
              <a:t>ενώπιον του Διοικητικού Δικαστηρίου για απόφαση της Επιτρόπου να μην εξετάσει παράπονο</a:t>
            </a:r>
          </a:p>
          <a:p>
            <a:pPr>
              <a:buNone/>
              <a:defRPr/>
            </a:pPr>
            <a:r>
              <a:rPr lang="el-GR" sz="2000" dirty="0" smtClean="0"/>
              <a:t>    Π.χ</a:t>
            </a:r>
            <a:r>
              <a:rPr lang="el-GR" sz="2000" dirty="0" smtClean="0"/>
              <a:t>. </a:t>
            </a:r>
            <a:r>
              <a:rPr lang="el-GR" sz="2000" dirty="0" smtClean="0"/>
              <a:t>Προσφυγή παραπονούμενου εναντίον απόφασης της Επιτρόπου υπέρ του καθ’ ου το παράπονο </a:t>
            </a: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23</a:t>
            </a:fld>
            <a:endParaRPr lang="el-G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48681"/>
            <a:ext cx="8172450" cy="2448520"/>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548680"/>
            <a:ext cx="8064500" cy="5471120"/>
          </a:xfrm>
        </p:spPr>
        <p:txBody>
          <a:bodyPr/>
          <a:lstStyle/>
          <a:p>
            <a:pPr>
              <a:buFont typeface="Wingdings" pitchFamily="2" charset="2"/>
              <a:buChar char="Ø"/>
              <a:defRPr/>
            </a:pPr>
            <a:r>
              <a:rPr lang="el-GR" sz="2000" dirty="0" smtClean="0"/>
              <a:t>Οι διαδικασίες κατά εποπτικής αρχής κινούνται ενώπιον των δικαστηρίων του </a:t>
            </a:r>
            <a:r>
              <a:rPr lang="el-GR" sz="2000" dirty="0" err="1" smtClean="0"/>
              <a:t>κμ</a:t>
            </a:r>
            <a:r>
              <a:rPr lang="el-GR" sz="2000" dirty="0" smtClean="0"/>
              <a:t> στο οποίο είναι εγκατεστημένη η εποπτική αρχή</a:t>
            </a:r>
          </a:p>
          <a:p>
            <a:pPr lvl="7">
              <a:buNone/>
              <a:defRPr/>
            </a:pPr>
            <a:endParaRPr lang="el-GR" dirty="0" smtClean="0"/>
          </a:p>
          <a:p>
            <a:pPr>
              <a:buFont typeface="Wingdings" pitchFamily="2" charset="2"/>
              <a:buChar char="Ø"/>
              <a:defRPr/>
            </a:pPr>
            <a:r>
              <a:rPr lang="el-GR" sz="2000" dirty="0" smtClean="0"/>
              <a:t>Ωστόσο, το δικαίωμα πραγματικής προσφυγής </a:t>
            </a:r>
            <a:r>
              <a:rPr lang="el-GR" sz="2000" b="1" dirty="0" smtClean="0"/>
              <a:t>δεν καλύπτει μέτρα εποπτικών αρχών που δεν είναι νομικώς δεσμευτικά, όπως οι γνωμοδοτήσεις ή οι συμβουλές που παρέχονται από την εποπτική αρχή</a:t>
            </a:r>
          </a:p>
          <a:p>
            <a:pPr>
              <a:buNone/>
              <a:defRPr/>
            </a:pPr>
            <a:endParaRPr lang="el-GR" sz="2000" b="1" dirty="0" smtClean="0"/>
          </a:p>
          <a:p>
            <a:pPr>
              <a:buFont typeface="Wingdings" pitchFamily="2" charset="2"/>
              <a:buChar char="Ø"/>
              <a:defRPr/>
            </a:pPr>
            <a:r>
              <a:rPr lang="el-GR" sz="2000" dirty="0" smtClean="0"/>
              <a:t>Στο πλαίσιο των δικαστικών προσφυγών, τα εθνικά δικαστήρια που θεωρούν ότι μια απόφαση επί του ζητήματος είναι αναγκαία για την έκδοση της δικής τους απόφασης μπορούν </a:t>
            </a:r>
            <a:r>
              <a:rPr lang="el-GR" sz="2000" b="1" i="1" dirty="0" smtClean="0"/>
              <a:t>ή, στην περίπτωση που προβλέπεται στο άρθρο 267  της Συνθήκης Λειτουργίας της ΕΕ υποχρεούνται,</a:t>
            </a:r>
            <a:r>
              <a:rPr lang="el-GR" sz="2000" dirty="0" smtClean="0"/>
              <a:t> να ζητήσουν από το Δικαστήριο της Ευρωπαϊκής Ένωσης (Δικαστήριο) την έκδοση προδικαστικής απόφασης για την ερμηνεία του δικαίου της Ένωσης</a:t>
            </a: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24</a:t>
            </a:fld>
            <a:endParaRPr lang="el-G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48681"/>
            <a:ext cx="8172450" cy="2448520"/>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Font typeface="Wingdings" pitchFamily="2" charset="2"/>
              <a:buChar char="Ø"/>
              <a:defRPr/>
            </a:pPr>
            <a:r>
              <a:rPr lang="el-GR" sz="2000" dirty="0" smtClean="0"/>
              <a:t>Όταν μια απόφαση εποπτικής αρχής η οποία εφαρμόζει απόφαση του Συμβουλίου Προστασίας Δεδομένων προσβληθεί ενώπιον εθνικού δικαστηρίου </a:t>
            </a:r>
            <a:r>
              <a:rPr lang="el-GR" sz="2000" b="1" dirty="0" smtClean="0"/>
              <a:t>και αμφισβητηθεί το κύρος της απόφασης του Συμβουλίου Προστασίας Δεδομένων</a:t>
            </a:r>
            <a:r>
              <a:rPr lang="el-GR" sz="2000" dirty="0" smtClean="0"/>
              <a:t>, το εθνικό δικαστήριο </a:t>
            </a:r>
            <a:r>
              <a:rPr lang="el-GR" sz="2000" b="1" dirty="0" smtClean="0"/>
              <a:t>δεν έχει αρμοδιότητα να κηρύξει άκυρη την απόφαση του Συμβουλίου Προστασίας Δεδομένων</a:t>
            </a:r>
          </a:p>
          <a:p>
            <a:pPr lvl="2">
              <a:buNone/>
              <a:defRPr/>
            </a:pPr>
            <a:r>
              <a:rPr lang="el-GR" sz="1200" b="1" dirty="0" smtClean="0"/>
              <a:t>     </a:t>
            </a:r>
          </a:p>
          <a:p>
            <a:pPr>
              <a:buNone/>
              <a:defRPr/>
            </a:pPr>
            <a:r>
              <a:rPr lang="el-GR" sz="2000" b="1" dirty="0" smtClean="0"/>
              <a:t>     Σε τέτοια περίπτωση, οφείλει να παραπέμψει το ζήτημα του κύρους της απόφασης του Συμβουλίου Προστασίας Δεδομένων στο Δικαστήριο σύμφωνα με το άρθρο 267 ΣΛΕΕ</a:t>
            </a:r>
          </a:p>
          <a:p>
            <a:pPr lvl="2">
              <a:buNone/>
              <a:defRPr/>
            </a:pPr>
            <a:endParaRPr lang="el-GR" sz="1200" dirty="0" smtClean="0"/>
          </a:p>
          <a:p>
            <a:pPr>
              <a:buFont typeface="Wingdings" pitchFamily="2" charset="2"/>
              <a:buChar char="v"/>
              <a:defRPr/>
            </a:pPr>
            <a:r>
              <a:rPr lang="el-GR" sz="2000" dirty="0" smtClean="0"/>
              <a:t>Η μόνη περίπτωση που εθνικό δικαστήριο </a:t>
            </a:r>
            <a:r>
              <a:rPr lang="el-GR" sz="2000" b="1" dirty="0" smtClean="0"/>
              <a:t>δεν μπορεί να παραπέμψει το ζήτημα του κύρους μιας απόφασης του Συμβουλίου Προστασίας Δεδομένων κατόπιν αιτήματος φυσικού ή νομικού προσώπου,</a:t>
            </a:r>
            <a:r>
              <a:rPr lang="el-GR" sz="2000" dirty="0" smtClean="0"/>
              <a:t> είναι όταν το φυσικό/νομικό πρόσωπο είχε τη δυνατότητα να ασκήσει προσφυγή ακυρώσεως κατά της απόφασης, ιδίως εάν η απόφαση το αφορούσε άμεσα και ατομικά, αλλά δεν το έπραξε εντός της προθεσμίας που προβλέπεται από το άρθρο 263 της ΣΛΕΕ </a:t>
            </a: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25</a:t>
            </a:fld>
            <a:endParaRPr lang="el-G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9"/>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Font typeface="Wingdings" pitchFamily="2" charset="2"/>
              <a:buChar char="Ø"/>
              <a:defRPr/>
            </a:pPr>
            <a:r>
              <a:rPr lang="el-GR" sz="2200" b="1" dirty="0" smtClean="0">
                <a:solidFill>
                  <a:srgbClr val="FFFF00"/>
                </a:solidFill>
              </a:rPr>
              <a:t>Δικαίωμα πραγματικής δικαστικής προσφυγής κατά υπεύθυνου επεξεργασίας ή εκτελούντος την επεξεργασία (Άρθρο 79, Προοίμιο 145)</a:t>
            </a:r>
          </a:p>
          <a:p>
            <a:pPr>
              <a:buFont typeface="Wingdings" pitchFamily="2" charset="2"/>
              <a:buChar char="v"/>
              <a:defRPr/>
            </a:pPr>
            <a:r>
              <a:rPr lang="en-US" sz="2400" dirty="0" smtClean="0"/>
              <a:t> </a:t>
            </a:r>
            <a:r>
              <a:rPr lang="el-GR" sz="2100" dirty="0" smtClean="0"/>
              <a:t>Η διαδικασία κατά υπεύθυνου ή εκτελούντος κινείται ενώπιον των δικαστηρίων του </a:t>
            </a:r>
            <a:r>
              <a:rPr lang="el-GR" sz="2100" dirty="0" err="1" smtClean="0"/>
              <a:t>κμ</a:t>
            </a:r>
            <a:r>
              <a:rPr lang="el-GR" sz="2100" dirty="0" smtClean="0"/>
              <a:t> στο οποίο είναι εγκατεστημένος ο υπεύθυνος ή ο εκτελών </a:t>
            </a:r>
          </a:p>
          <a:p>
            <a:pPr lvl="4">
              <a:defRPr/>
            </a:pPr>
            <a:endParaRPr lang="el-GR" sz="900" dirty="0" smtClean="0"/>
          </a:p>
          <a:p>
            <a:pPr>
              <a:buFont typeface="Wingdings" pitchFamily="2" charset="2"/>
              <a:buChar char="v"/>
              <a:defRPr/>
            </a:pPr>
            <a:r>
              <a:rPr lang="el-GR" sz="2100" dirty="0" smtClean="0"/>
              <a:t> Εναλλακτικά, η διαδικασία μπορεί να κινηθεί ενώπιον των δικαστηρίων του </a:t>
            </a:r>
            <a:r>
              <a:rPr lang="el-GR" sz="2100" dirty="0" err="1" smtClean="0"/>
              <a:t>κμ</a:t>
            </a:r>
            <a:r>
              <a:rPr lang="el-GR" sz="2100" dirty="0" smtClean="0"/>
              <a:t> που το φυσικό πρόσωπο έχει τη συνήθη διαμονή του</a:t>
            </a:r>
          </a:p>
          <a:p>
            <a:pPr lvl="3">
              <a:buFont typeface="Wingdings" pitchFamily="2" charset="2"/>
              <a:buChar char="v"/>
              <a:defRPr/>
            </a:pPr>
            <a:endParaRPr lang="el-GR" sz="900" dirty="0" smtClean="0"/>
          </a:p>
          <a:p>
            <a:pPr>
              <a:buFont typeface="Wingdings" pitchFamily="2" charset="2"/>
              <a:buChar char="v"/>
              <a:defRPr/>
            </a:pPr>
            <a:r>
              <a:rPr lang="el-GR" sz="2100" dirty="0" smtClean="0"/>
              <a:t> Εάν όμως</a:t>
            </a:r>
            <a:r>
              <a:rPr lang="el-GR" sz="2100" dirty="0" smtClean="0">
                <a:solidFill>
                  <a:srgbClr val="FF0000"/>
                </a:solidFill>
              </a:rPr>
              <a:t> </a:t>
            </a:r>
            <a:r>
              <a:rPr lang="el-GR" sz="2100" dirty="0" smtClean="0"/>
              <a:t>ο υπεύθυνος ή ο εκτελών είναι δημόσια αρχή </a:t>
            </a:r>
            <a:r>
              <a:rPr lang="el-GR" sz="2100" dirty="0" err="1" smtClean="0"/>
              <a:t>κμ</a:t>
            </a:r>
            <a:r>
              <a:rPr lang="el-GR" sz="2100" dirty="0" smtClean="0"/>
              <a:t> που ενεργεί στο πλαίσιο της άσκησης των δημόσιων εξουσιών της, η διαδικασία μπορεί μόνο να κινηθεί ενώπιον των δικαστηρίων του </a:t>
            </a:r>
            <a:r>
              <a:rPr lang="el-GR" sz="2100" dirty="0" err="1" smtClean="0"/>
              <a:t>κμ</a:t>
            </a:r>
            <a:r>
              <a:rPr lang="el-GR" sz="2100" dirty="0" smtClean="0"/>
              <a:t> στο οποίο είναι εγκατεστημένος ο υπεύθυνος ή ο εκτελών </a:t>
            </a:r>
          </a:p>
          <a:p>
            <a:pPr>
              <a:buNone/>
              <a:defRPr/>
            </a:pPr>
            <a:r>
              <a:rPr lang="el-GR" sz="2100" dirty="0" smtClean="0"/>
              <a:t>    (Υπερέχει δηλαδή η εγκατάσταση του υπεύθυνου επεξεργασίας ή του εκτελούντος την επεξεργασία έναντι της διαμονής του φυσικού προσώπου)</a:t>
            </a:r>
          </a:p>
          <a:p>
            <a:pPr>
              <a:buFont typeface="Wingdings" pitchFamily="2" charset="2"/>
              <a:buChar char="Ø"/>
              <a:defRPr/>
            </a:pPr>
            <a:endParaRPr lang="el-GR" sz="2400" dirty="0" smtClean="0">
              <a:solidFill>
                <a:srgbClr val="FFFF00"/>
              </a:solidFill>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26</a:t>
            </a:fld>
            <a:endParaRPr lang="el-G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9"/>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536" y="260648"/>
            <a:ext cx="8496944" cy="5759152"/>
          </a:xfrm>
        </p:spPr>
        <p:txBody>
          <a:bodyPr/>
          <a:lstStyle/>
          <a:p>
            <a:pPr>
              <a:buFont typeface="Wingdings" pitchFamily="2" charset="2"/>
              <a:buChar char="Ø"/>
              <a:defRPr/>
            </a:pPr>
            <a:r>
              <a:rPr lang="el-GR" sz="2200" b="1" dirty="0" smtClean="0">
                <a:solidFill>
                  <a:srgbClr val="FFFF00"/>
                </a:solidFill>
              </a:rPr>
              <a:t>Αναστολή των διαδικασιών</a:t>
            </a:r>
            <a:r>
              <a:rPr lang="en-US" sz="2200" b="1" dirty="0" smtClean="0">
                <a:solidFill>
                  <a:srgbClr val="FFFF00"/>
                </a:solidFill>
              </a:rPr>
              <a:t> </a:t>
            </a:r>
            <a:r>
              <a:rPr lang="el-GR" sz="2200" b="1" dirty="0" smtClean="0">
                <a:solidFill>
                  <a:srgbClr val="FFFF00"/>
                </a:solidFill>
              </a:rPr>
              <a:t>(Άρθρο </a:t>
            </a:r>
            <a:r>
              <a:rPr lang="en-US" sz="2200" b="1" dirty="0" smtClean="0">
                <a:solidFill>
                  <a:srgbClr val="FFFF00"/>
                </a:solidFill>
              </a:rPr>
              <a:t>81</a:t>
            </a:r>
            <a:r>
              <a:rPr lang="el-GR" sz="2200" b="1" dirty="0" smtClean="0">
                <a:solidFill>
                  <a:srgbClr val="FFFF00"/>
                </a:solidFill>
              </a:rPr>
              <a:t>, </a:t>
            </a:r>
            <a:r>
              <a:rPr lang="el-GR" sz="2200" b="1" dirty="0" err="1" smtClean="0">
                <a:solidFill>
                  <a:srgbClr val="FFFF00"/>
                </a:solidFill>
              </a:rPr>
              <a:t>Πρ</a:t>
            </a:r>
            <a:r>
              <a:rPr lang="el-GR" sz="2200" b="1" dirty="0" smtClean="0">
                <a:solidFill>
                  <a:srgbClr val="FFFF00"/>
                </a:solidFill>
              </a:rPr>
              <a:t>. 144)</a:t>
            </a:r>
          </a:p>
          <a:p>
            <a:pPr>
              <a:buFont typeface="Wingdings" pitchFamily="2" charset="2"/>
              <a:buChar char="v"/>
              <a:defRPr/>
            </a:pPr>
            <a:r>
              <a:rPr lang="en-US" sz="2400" dirty="0" smtClean="0"/>
              <a:t> </a:t>
            </a:r>
            <a:r>
              <a:rPr lang="el-GR" sz="2000" dirty="0" smtClean="0"/>
              <a:t>Όταν αρμόδιο δικαστήριο </a:t>
            </a:r>
            <a:r>
              <a:rPr lang="el-GR" sz="2000" dirty="0" err="1" smtClean="0"/>
              <a:t>κμ</a:t>
            </a:r>
            <a:r>
              <a:rPr lang="el-GR" sz="2000" dirty="0" smtClean="0"/>
              <a:t> πληροφορηθεί ότι διαδικασίες σχετικά με το ίδιο αντικείμενο που αφορά επεξεργασία από τον ίδιο υπεύθυνο ή εκτελούντα εκκρεμούν σε δικαστήριο άλλου </a:t>
            </a:r>
            <a:r>
              <a:rPr lang="el-GR" sz="2000" dirty="0" err="1" smtClean="0"/>
              <a:t>κμ</a:t>
            </a:r>
            <a:r>
              <a:rPr lang="el-GR" sz="2000" dirty="0" smtClean="0"/>
              <a:t>, </a:t>
            </a:r>
            <a:r>
              <a:rPr lang="el-GR" sz="2000" b="1" dirty="0" smtClean="0"/>
              <a:t>επικοινωνεί με το αρμόδιο δικαστήριο αυτού του άλλου </a:t>
            </a:r>
            <a:r>
              <a:rPr lang="el-GR" sz="2000" b="1" dirty="0" err="1" smtClean="0"/>
              <a:t>κμ</a:t>
            </a:r>
            <a:r>
              <a:rPr lang="el-GR" sz="2000" b="1" dirty="0" smtClean="0"/>
              <a:t> για να επιβεβαιώσει την ύπαρξη τέτοιων διαδικασιών</a:t>
            </a:r>
          </a:p>
          <a:p>
            <a:pPr lvl="2">
              <a:buFont typeface="Wingdings" pitchFamily="2" charset="2"/>
              <a:buChar char="v"/>
              <a:defRPr/>
            </a:pPr>
            <a:endParaRPr lang="el-GR" sz="1200" b="1" dirty="0" smtClean="0"/>
          </a:p>
          <a:p>
            <a:pPr>
              <a:buFont typeface="Wingdings" pitchFamily="2" charset="2"/>
              <a:buChar char="v"/>
            </a:pPr>
            <a:r>
              <a:rPr lang="el-GR" sz="2000" dirty="0" smtClean="0"/>
              <a:t>Αν η συναφής διαδικασία εκκρεμεί ενώπιον δικαστηρίου σε άλλο </a:t>
            </a:r>
            <a:r>
              <a:rPr lang="el-GR" sz="2000" dirty="0" err="1" smtClean="0"/>
              <a:t>κμ</a:t>
            </a:r>
            <a:r>
              <a:rPr lang="el-GR" sz="2000" dirty="0" smtClean="0"/>
              <a:t>, κάθε δικαστήριο εκτός εκείνου που έχει επιληφθεί πρώτο δύναται:</a:t>
            </a:r>
          </a:p>
          <a:p>
            <a:pPr>
              <a:buNone/>
            </a:pPr>
            <a:r>
              <a:rPr lang="el-GR" sz="2000" dirty="0" smtClean="0"/>
              <a:t>    (α) </a:t>
            </a:r>
            <a:r>
              <a:rPr lang="el-GR" sz="2000" b="1" dirty="0" smtClean="0"/>
              <a:t>να αναστείλει τις οικείες διαδικασίες ή</a:t>
            </a:r>
          </a:p>
          <a:p>
            <a:pPr>
              <a:buNone/>
            </a:pPr>
            <a:r>
              <a:rPr lang="el-GR" sz="2000" dirty="0" smtClean="0"/>
              <a:t>    (β) </a:t>
            </a:r>
            <a:r>
              <a:rPr lang="el-GR" sz="2000" b="1" dirty="0" smtClean="0"/>
              <a:t>κατόπιν αιτήσεως ενός εκ των διαδίκων, να απεκδυθεί της αρμοδιότητάς του υπέρ του δικαστηρίου που έχει επιληφθεί πρώτο,</a:t>
            </a:r>
            <a:r>
              <a:rPr lang="el-GR" sz="2000" dirty="0" smtClean="0"/>
              <a:t> εφόσον το εν λόγω δικαστήριο έχει δικαιοδοσία για την εν λόγω διαδικασία και το δίκαιό του επιτρέπει τη </a:t>
            </a:r>
            <a:r>
              <a:rPr lang="el-GR" sz="2000" dirty="0" err="1" smtClean="0"/>
              <a:t>συνεκδίκαση</a:t>
            </a:r>
            <a:r>
              <a:rPr lang="el-GR" sz="2000" dirty="0" smtClean="0"/>
              <a:t> αυτών των </a:t>
            </a:r>
            <a:r>
              <a:rPr lang="el-GR" sz="2000" b="1" dirty="0" smtClean="0">
                <a:solidFill>
                  <a:schemeClr val="accent1"/>
                </a:solidFill>
              </a:rPr>
              <a:t>συναφών διαδικασιών* </a:t>
            </a:r>
          </a:p>
          <a:p>
            <a:pPr>
              <a:buNone/>
            </a:pPr>
            <a:r>
              <a:rPr lang="el-GR" sz="2000" dirty="0" smtClean="0"/>
              <a:t>    </a:t>
            </a:r>
            <a:r>
              <a:rPr lang="el-GR" sz="2000" b="1" dirty="0" smtClean="0">
                <a:solidFill>
                  <a:srgbClr val="00B0F0"/>
                </a:solidFill>
              </a:rPr>
              <a:t>*</a:t>
            </a:r>
            <a:r>
              <a:rPr lang="el-GR" sz="2000" dirty="0" smtClean="0">
                <a:solidFill>
                  <a:srgbClr val="00B0F0"/>
                </a:solidFill>
              </a:rPr>
              <a:t> </a:t>
            </a:r>
            <a:r>
              <a:rPr lang="el-GR" sz="2000" i="1" dirty="0" smtClean="0"/>
              <a:t>διαδικασίες</a:t>
            </a:r>
            <a:r>
              <a:rPr lang="el-GR" sz="2000" i="1" dirty="0" smtClean="0">
                <a:solidFill>
                  <a:srgbClr val="00B0F0"/>
                </a:solidFill>
              </a:rPr>
              <a:t> </a:t>
            </a:r>
            <a:r>
              <a:rPr lang="el-GR" sz="2000" i="1" dirty="0" smtClean="0"/>
              <a:t>που συνδέονται μεταξύ τους τόσο στενά, ώστε να υπάρχει συμφέρον να εκδικαστούν και να κριθούν από κοινού, για να αποφευχθεί ο κίνδυνος έκδοσης ασυμβίβαστων μεταξύ τους αποφάσεων, όπως θα συνέβαινε εάν οι υποθέσεις εκδικάζονταν χωριστά</a:t>
            </a:r>
            <a:endParaRPr lang="el-GR" sz="2000" b="1" i="1" dirty="0" smtClean="0">
              <a:solidFill>
                <a:srgbClr val="FFFF00"/>
              </a:solidFill>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27</a:t>
            </a:fld>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9"/>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Font typeface="Wingdings" pitchFamily="2" charset="2"/>
              <a:buChar char="Ø"/>
              <a:defRPr/>
            </a:pPr>
            <a:r>
              <a:rPr lang="el-GR" sz="2400" b="1" dirty="0" smtClean="0">
                <a:solidFill>
                  <a:srgbClr val="FFFF00"/>
                </a:solidFill>
              </a:rPr>
              <a:t>Δικαίωμα αποζημίωσης και ευθύνη (Άρθρο 82, </a:t>
            </a:r>
            <a:r>
              <a:rPr lang="el-GR" sz="2400" b="1" dirty="0" err="1" smtClean="0">
                <a:solidFill>
                  <a:srgbClr val="FFFF00"/>
                </a:solidFill>
              </a:rPr>
              <a:t>Πρ</a:t>
            </a:r>
            <a:r>
              <a:rPr lang="el-GR" sz="2400" b="1" dirty="0" smtClean="0">
                <a:solidFill>
                  <a:srgbClr val="FFFF00"/>
                </a:solidFill>
              </a:rPr>
              <a:t>. 146-147)</a:t>
            </a:r>
          </a:p>
          <a:p>
            <a:pPr>
              <a:buFont typeface="Wingdings" pitchFamily="2" charset="2"/>
              <a:buChar char="v"/>
              <a:defRPr/>
            </a:pPr>
            <a:r>
              <a:rPr lang="en-US" sz="2400" dirty="0" smtClean="0"/>
              <a:t> </a:t>
            </a:r>
            <a:r>
              <a:rPr lang="el-GR" sz="2000" dirty="0" smtClean="0"/>
              <a:t>Κάθε πρόσωπο το οποίο υπέστη </a:t>
            </a:r>
            <a:r>
              <a:rPr lang="el-GR" sz="2000" b="1" dirty="0" smtClean="0"/>
              <a:t>υλική ή μη υλική ζημία </a:t>
            </a:r>
            <a:r>
              <a:rPr lang="el-GR" sz="2000" dirty="0" smtClean="0"/>
              <a:t>ως αποτέλεσμα παραβίασης του Κανονισμού δικαιούται αποζημίωση από τον υπεύθυνο ή τον εκτελούντα για τη ζημία που υπέστη</a:t>
            </a:r>
          </a:p>
          <a:p>
            <a:pPr lvl="2">
              <a:buFont typeface="Wingdings" pitchFamily="2" charset="2"/>
              <a:buChar char="v"/>
              <a:defRPr/>
            </a:pPr>
            <a:endParaRPr lang="el-GR" sz="1200" dirty="0" smtClean="0"/>
          </a:p>
          <a:p>
            <a:pPr>
              <a:buFont typeface="Wingdings" pitchFamily="2" charset="2"/>
              <a:buChar char="v"/>
              <a:defRPr/>
            </a:pPr>
            <a:r>
              <a:rPr lang="el-GR" sz="2000" dirty="0" smtClean="0"/>
              <a:t>Οι δικαστικές διαδικασίες για την άσκηση του δικαιώματος αποζημίωσης μπορούν να υποβληθούν: </a:t>
            </a:r>
          </a:p>
          <a:p>
            <a:pPr>
              <a:buNone/>
              <a:defRPr/>
            </a:pPr>
            <a:r>
              <a:rPr lang="el-GR" sz="2000" dirty="0" smtClean="0"/>
              <a:t>    (α) ενώπιον των δικαστηρίων του </a:t>
            </a:r>
            <a:r>
              <a:rPr lang="el-GR" sz="2000" dirty="0" err="1" smtClean="0"/>
              <a:t>κμ</a:t>
            </a:r>
            <a:r>
              <a:rPr lang="el-GR" sz="2000" dirty="0" smtClean="0"/>
              <a:t> στο οποίο είναι εγκατεστημένος ο υπεύθυνος ή ο εκτελών </a:t>
            </a:r>
          </a:p>
          <a:p>
            <a:pPr>
              <a:buNone/>
              <a:defRPr/>
            </a:pPr>
            <a:r>
              <a:rPr lang="el-GR" sz="2000" dirty="0" smtClean="0"/>
              <a:t>    (β) Εναλλακτικά, η διαδικασία μπορεί να κινηθεί ενώπιον των δικαστηρίων του </a:t>
            </a:r>
            <a:r>
              <a:rPr lang="el-GR" sz="2000" dirty="0" err="1" smtClean="0"/>
              <a:t>κμ</a:t>
            </a:r>
            <a:r>
              <a:rPr lang="el-GR" sz="2000" dirty="0" smtClean="0"/>
              <a:t> που το φυσικό πρόσωπο έχει τη συνήθη διαμονή του</a:t>
            </a:r>
          </a:p>
          <a:p>
            <a:pPr>
              <a:buNone/>
              <a:defRPr/>
            </a:pPr>
            <a:r>
              <a:rPr lang="el-GR" sz="2000" dirty="0" smtClean="0"/>
              <a:t>    (γ) Εάν όμως ο υπεύθυνος ή ο εκτελών είναι δημόσια αρχή </a:t>
            </a:r>
            <a:r>
              <a:rPr lang="el-GR" sz="2000" dirty="0" err="1" smtClean="0"/>
              <a:t>κμ</a:t>
            </a:r>
            <a:r>
              <a:rPr lang="el-GR" sz="2000" dirty="0" smtClean="0"/>
              <a:t> που ενεργεί στο πλαίσιο της άσκησης των δημόσιων εξουσιών της, η διαδικασία μπορεί μόνο να κινηθεί ενώπιον των δικαστηρίων του </a:t>
            </a:r>
            <a:r>
              <a:rPr lang="el-GR" sz="2000" dirty="0" err="1" smtClean="0"/>
              <a:t>κμ</a:t>
            </a:r>
            <a:r>
              <a:rPr lang="el-GR" sz="2000" dirty="0" smtClean="0"/>
              <a:t> στο οποίο είναι εγκατεστημένος ο υπεύθυνος ή ο εκτελών </a:t>
            </a:r>
          </a:p>
          <a:p>
            <a:pPr>
              <a:buFont typeface="Wingdings" pitchFamily="2" charset="2"/>
              <a:buChar char="v"/>
              <a:defRPr/>
            </a:pPr>
            <a:endParaRPr lang="el-GR" sz="2100" b="1" dirty="0" smtClean="0">
              <a:solidFill>
                <a:srgbClr val="FFFF00"/>
              </a:solidFill>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28</a:t>
            </a:fld>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9"/>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Font typeface="Wingdings" pitchFamily="2" charset="2"/>
              <a:buChar char="v"/>
              <a:defRPr/>
            </a:pPr>
            <a:r>
              <a:rPr lang="el-GR" sz="2400" dirty="0" smtClean="0"/>
              <a:t> </a:t>
            </a:r>
            <a:r>
              <a:rPr lang="el-GR" sz="2200" dirty="0" smtClean="0"/>
              <a:t>Η έννοια της ζημίας ερμηνεύεται διασταλτικά με γνώμονα τη νομολογία του Δικαστηρίου </a:t>
            </a:r>
          </a:p>
          <a:p>
            <a:pPr lvl="2">
              <a:buFont typeface="Wingdings" pitchFamily="2" charset="2"/>
              <a:buChar char="v"/>
              <a:defRPr/>
            </a:pPr>
            <a:endParaRPr lang="el-GR" sz="1400" dirty="0" smtClean="0"/>
          </a:p>
          <a:p>
            <a:pPr>
              <a:buFont typeface="Wingdings" pitchFamily="2" charset="2"/>
              <a:buChar char="v"/>
              <a:defRPr/>
            </a:pPr>
            <a:r>
              <a:rPr lang="el-GR" sz="2200" dirty="0" smtClean="0"/>
              <a:t> Όταν υπεύθυνος και εκτελών παραπέμπονται από κοινού ενώπιον της δικαιοσύνης, η αποζημίωση καταμερίζεται σύμφωνα με την ευθύνη που φέρει ο καθένας για τη ζημία που προκάλεσε η επεξεργασία </a:t>
            </a:r>
          </a:p>
          <a:p>
            <a:pPr lvl="2">
              <a:buFont typeface="Wingdings" pitchFamily="2" charset="2"/>
              <a:buChar char="v"/>
              <a:defRPr/>
            </a:pPr>
            <a:endParaRPr lang="el-GR" sz="1400" dirty="0" smtClean="0"/>
          </a:p>
          <a:p>
            <a:pPr>
              <a:buFont typeface="Wingdings" pitchFamily="2" charset="2"/>
              <a:buChar char="v"/>
              <a:defRPr/>
            </a:pPr>
            <a:r>
              <a:rPr lang="el-GR" sz="2200" dirty="0" smtClean="0"/>
              <a:t> Κάθε υπεύθυνος επεξεργασίας ή εκτελών την επεξεργασία που κατέβαλε πλήρη αποζημίωση μπορεί ακολούθως να προσφύγει κατά άλλων υπευθύνων επεξεργασίας ή εκτελούντων την επεξεργασία που συμμετέχουν στην ίδια επεξεργασία</a:t>
            </a:r>
          </a:p>
          <a:p>
            <a:pPr lvl="2">
              <a:buFont typeface="Wingdings" pitchFamily="2" charset="2"/>
              <a:buChar char="v"/>
              <a:defRPr/>
            </a:pPr>
            <a:endParaRPr lang="el-GR" sz="1400" dirty="0" smtClean="0"/>
          </a:p>
          <a:p>
            <a:pPr>
              <a:buFont typeface="Wingdings" pitchFamily="2" charset="2"/>
              <a:buChar char="v"/>
              <a:defRPr/>
            </a:pPr>
            <a:r>
              <a:rPr lang="el-GR" sz="2200" dirty="0" smtClean="0"/>
              <a:t>Τα εθνικά δικαστήρια θα πρέπει να </a:t>
            </a:r>
            <a:r>
              <a:rPr lang="el-GR" sz="2200" b="1" dirty="0" smtClean="0"/>
              <a:t>λαμβάνουν υπόψη τη σύσταση της εποπτικής αρχής από την οποία προέρχεται το πρόστιμο (</a:t>
            </a:r>
            <a:r>
              <a:rPr lang="el-GR" sz="2200" b="1" dirty="0" err="1" smtClean="0"/>
              <a:t>Πρ</a:t>
            </a:r>
            <a:r>
              <a:rPr lang="el-GR" sz="2200" b="1" dirty="0" smtClean="0"/>
              <a:t>. 151)</a:t>
            </a:r>
            <a:endParaRPr lang="el-GR" sz="2200" b="1" dirty="0" smtClean="0">
              <a:solidFill>
                <a:srgbClr val="FFFF00"/>
              </a:solidFill>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29</a:t>
            </a:fld>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270C2243-7467-4B18-8E26-7A21E3C2B047}" type="slidenum">
              <a:rPr lang="el-GR" altLang="en-US" sz="1400" smtClean="0">
                <a:latin typeface="Arial" charset="0"/>
              </a:rPr>
              <a:pPr>
                <a:spcBef>
                  <a:spcPct val="0"/>
                </a:spcBef>
                <a:buClrTx/>
                <a:buSzTx/>
                <a:buFontTx/>
                <a:buNone/>
                <a:defRPr/>
              </a:pPr>
              <a:t>3</a:t>
            </a:fld>
            <a:endParaRPr lang="el-GR" altLang="en-US" sz="1400" smtClean="0">
              <a:latin typeface="Arial" charset="0"/>
            </a:endParaRPr>
          </a:p>
        </p:txBody>
      </p:sp>
      <p:sp>
        <p:nvSpPr>
          <p:cNvPr id="8194" name="Rectangle 2"/>
          <p:cNvSpPr>
            <a:spLocks noGrp="1" noChangeArrowheads="1"/>
          </p:cNvSpPr>
          <p:nvPr>
            <p:ph type="title"/>
          </p:nvPr>
        </p:nvSpPr>
        <p:spPr>
          <a:xfrm>
            <a:off x="971550" y="260350"/>
            <a:ext cx="6911975" cy="1384300"/>
          </a:xfrm>
          <a:effectLst>
            <a:outerShdw dist="35921" dir="2700000" algn="ctr" rotWithShape="0">
              <a:schemeClr val="bg2"/>
            </a:outerShdw>
          </a:effectLst>
        </p:spPr>
        <p:txBody>
          <a:bodyPr/>
          <a:lstStyle/>
          <a:p>
            <a:pPr eaLnBrk="1" hangingPunct="1">
              <a:defRPr/>
            </a:pPr>
            <a:r>
              <a:rPr lang="el-GR" sz="3200" b="1" dirty="0" smtClean="0">
                <a:solidFill>
                  <a:srgbClr val="FFC000"/>
                </a:solidFill>
              </a:rPr>
              <a:t>Υφιστάμενο Νομικό Πλαίσιο</a:t>
            </a:r>
          </a:p>
        </p:txBody>
      </p:sp>
      <p:sp>
        <p:nvSpPr>
          <p:cNvPr id="8195" name="Rectangle 3"/>
          <p:cNvSpPr>
            <a:spLocks noGrp="1" noChangeArrowheads="1"/>
          </p:cNvSpPr>
          <p:nvPr>
            <p:ph type="body" idx="1"/>
          </p:nvPr>
        </p:nvSpPr>
        <p:spPr>
          <a:xfrm>
            <a:off x="900113" y="1557338"/>
            <a:ext cx="7488237" cy="4967287"/>
          </a:xfrm>
          <a:effectLst>
            <a:outerShdw dist="35921" dir="2700000" algn="ctr" rotWithShape="0">
              <a:schemeClr val="bg2"/>
            </a:outerShdw>
          </a:effectLst>
        </p:spPr>
        <p:txBody>
          <a:bodyPr/>
          <a:lstStyle/>
          <a:p>
            <a:pPr eaLnBrk="1" hangingPunct="1">
              <a:defRPr/>
            </a:pPr>
            <a:r>
              <a:rPr lang="el-GR" sz="2800" dirty="0" smtClean="0">
                <a:effectLst>
                  <a:outerShdw blurRad="38100" dist="38100" dir="2700000" algn="tl">
                    <a:srgbClr val="000000">
                      <a:alpha val="43137"/>
                    </a:srgbClr>
                  </a:outerShdw>
                </a:effectLst>
                <a:latin typeface="+mj-lt"/>
              </a:rPr>
              <a:t>Κυρωτικοί Νόμοι της Σύμβασης 108 και του Πρόσθετου Πρωτοκόλλου της </a:t>
            </a:r>
          </a:p>
          <a:p>
            <a:pPr lvl="3" eaLnBrk="1" hangingPunct="1">
              <a:buFontTx/>
              <a:buNone/>
              <a:defRPr/>
            </a:pPr>
            <a:endParaRPr lang="el-GR" sz="1600" dirty="0" smtClean="0">
              <a:effectLst>
                <a:outerShdw blurRad="38100" dist="38100" dir="2700000" algn="tl">
                  <a:srgbClr val="000000">
                    <a:alpha val="43137"/>
                  </a:srgbClr>
                </a:outerShdw>
              </a:effectLst>
              <a:latin typeface="+mj-lt"/>
            </a:endParaRPr>
          </a:p>
          <a:p>
            <a:pPr eaLnBrk="1" hangingPunct="1">
              <a:defRPr/>
            </a:pPr>
            <a:r>
              <a:rPr lang="el-GR" sz="2800" dirty="0" smtClean="0">
                <a:effectLst>
                  <a:outerShdw blurRad="38100" dist="38100" dir="2700000" algn="tl">
                    <a:srgbClr val="000000">
                      <a:alpha val="43137"/>
                    </a:srgbClr>
                  </a:outerShdw>
                </a:effectLst>
                <a:latin typeface="+mj-lt"/>
              </a:rPr>
              <a:t>Ο περί Επεξεργασίας Δεδομένων Προσωπικού Χαρακτήρα (Προστασία του Ατόμου Νόμος του 2001 </a:t>
            </a:r>
          </a:p>
          <a:p>
            <a:pPr eaLnBrk="1" hangingPunct="1">
              <a:buFontTx/>
              <a:buNone/>
              <a:defRPr/>
            </a:pPr>
            <a:r>
              <a:rPr lang="el-GR" sz="2800" dirty="0" smtClean="0">
                <a:effectLst>
                  <a:outerShdw blurRad="38100" dist="38100" dir="2700000" algn="tl">
                    <a:srgbClr val="000000">
                      <a:alpha val="43137"/>
                    </a:srgbClr>
                  </a:outerShdw>
                </a:effectLst>
                <a:latin typeface="+mj-lt"/>
              </a:rPr>
              <a:t>	(Εναρμονιστικός - Οδηγία 95/46/ΕΚ)</a:t>
            </a:r>
            <a:endParaRPr lang="en-US" sz="2800" dirty="0" smtClean="0">
              <a:effectLst>
                <a:outerShdw blurRad="38100" dist="38100" dir="2700000" algn="tl">
                  <a:srgbClr val="000000">
                    <a:alpha val="43137"/>
                  </a:srgbClr>
                </a:outerShdw>
              </a:effectLst>
              <a:latin typeface="+mj-lt"/>
            </a:endParaRPr>
          </a:p>
          <a:p>
            <a:pPr lvl="2" eaLnBrk="1" hangingPunct="1">
              <a:buFontTx/>
              <a:buNone/>
              <a:defRPr/>
            </a:pPr>
            <a:endParaRPr lang="el-GR" sz="2000" dirty="0" smtClean="0">
              <a:effectLst>
                <a:outerShdw blurRad="38100" dist="38100" dir="2700000" algn="tl">
                  <a:srgbClr val="000000">
                    <a:alpha val="43137"/>
                  </a:srgbClr>
                </a:outerShdw>
              </a:effectLst>
              <a:latin typeface="+mj-lt"/>
            </a:endParaRPr>
          </a:p>
          <a:p>
            <a:pPr eaLnBrk="1" hangingPunct="1">
              <a:buFont typeface="Arial" pitchFamily="34" charset="0"/>
              <a:buChar char="•"/>
              <a:defRPr/>
            </a:pPr>
            <a:r>
              <a:rPr lang="el-GR" sz="2800" dirty="0" smtClean="0">
                <a:effectLst>
                  <a:outerShdw blurRad="38100" dist="38100" dir="2700000" algn="tl">
                    <a:srgbClr val="000000">
                      <a:alpha val="43137"/>
                    </a:srgbClr>
                  </a:outerShdw>
                </a:effectLst>
                <a:latin typeface="+mj-lt"/>
              </a:rPr>
              <a:t>Κανονισμός (ΕΕ) 679/2016 που αντικαθιστά την Οδηγία 95/46/ΕΚ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9"/>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251520" y="404664"/>
            <a:ext cx="8424168" cy="5615136"/>
          </a:xfrm>
        </p:spPr>
        <p:txBody>
          <a:bodyPr/>
          <a:lstStyle/>
          <a:p>
            <a:pPr>
              <a:buNone/>
              <a:defRPr/>
            </a:pPr>
            <a:r>
              <a:rPr lang="el-GR" sz="2400" b="1" dirty="0" smtClean="0">
                <a:solidFill>
                  <a:srgbClr val="FFFF00"/>
                </a:solidFill>
              </a:rPr>
              <a:t>    Προσφυγές αποφάσεων Γραφείου Επιτρόπου</a:t>
            </a:r>
          </a:p>
          <a:p>
            <a:pPr lvl="2">
              <a:buNone/>
              <a:defRPr/>
            </a:pPr>
            <a:endParaRPr lang="el-GR" sz="1600" b="1" dirty="0" smtClean="0">
              <a:solidFill>
                <a:srgbClr val="FFFF00"/>
              </a:solidFill>
            </a:endParaRPr>
          </a:p>
          <a:p>
            <a:pPr>
              <a:buFont typeface="Wingdings" pitchFamily="2" charset="2"/>
              <a:buChar char="v"/>
              <a:defRPr/>
            </a:pPr>
            <a:r>
              <a:rPr lang="en-US" sz="2400" dirty="0" smtClean="0"/>
              <a:t> </a:t>
            </a:r>
            <a:r>
              <a:rPr lang="el-GR" sz="2400" b="1" dirty="0" smtClean="0">
                <a:solidFill>
                  <a:srgbClr val="FFC000"/>
                </a:solidFill>
              </a:rPr>
              <a:t>Υπόθεση Αρ. 156/2010 (Ανώτατο Δικαστήριο)</a:t>
            </a:r>
          </a:p>
          <a:p>
            <a:pPr>
              <a:buFont typeface="Wingdings" pitchFamily="2" charset="2"/>
              <a:buChar char="§"/>
              <a:defRPr/>
            </a:pPr>
            <a:r>
              <a:rPr lang="el-GR" sz="2000" dirty="0" smtClean="0"/>
              <a:t>Αυτεπάγγελτη έρευνα Επιτρόπου για την πρακτική που ακολουθούσαν οι τροχονόμοι του Δήμου Στροβόλου να φωτογραφίζουν τα παράνομα σταθμευμένα οχήματα, παράλληλα με την επίδοση εξώδικης κλήσης, ώστε να έχουν αποδεικτικά στοιχεία σε περίπτωση που οποιοσδήποτε αμφισβητούσε την διάπραξη του αδικήματος</a:t>
            </a:r>
          </a:p>
          <a:p>
            <a:pPr>
              <a:buFont typeface="Wingdings" pitchFamily="2" charset="2"/>
              <a:buChar char="§"/>
              <a:defRPr/>
            </a:pPr>
            <a:r>
              <a:rPr lang="el-GR" sz="2000" b="1" dirty="0" smtClean="0"/>
              <a:t>Η Επίτροπος έκρινε: </a:t>
            </a:r>
          </a:p>
          <a:p>
            <a:pPr>
              <a:buFont typeface="Wingdings" pitchFamily="2" charset="2"/>
              <a:buChar char="§"/>
              <a:defRPr/>
            </a:pPr>
            <a:r>
              <a:rPr lang="el-GR" sz="2000" dirty="0" smtClean="0"/>
              <a:t>Οι περί Εξωδίκου Ρυθμίσεως Αδικημάτων Νόμοι του 1997 και 2000, καθώς και οι περί Εξωδίκου Ρυθμίσεως Αδικημάτων (Εξώδικο Πρόστιμο και Διαδικασία) Κανονισμοί του 2000 (Κ.Δ.Π. 164/2000): </a:t>
            </a:r>
            <a:r>
              <a:rPr lang="el-GR" sz="2000" b="1" dirty="0" smtClean="0"/>
              <a:t>δεν υπάρχει οποιαδήποτε διάταξη που να επιτρέπει τη λήψη φωτογραφίας του οχήματος</a:t>
            </a:r>
            <a:r>
              <a:rPr lang="el-GR" sz="2000" dirty="0" smtClean="0"/>
              <a:t> </a:t>
            </a:r>
          </a:p>
          <a:p>
            <a:pPr>
              <a:buFont typeface="Wingdings" pitchFamily="2" charset="2"/>
              <a:buChar char="§"/>
              <a:defRPr/>
            </a:pPr>
            <a:r>
              <a:rPr lang="el-GR" sz="2000" dirty="0" smtClean="0"/>
              <a:t>Η </a:t>
            </a:r>
            <a:r>
              <a:rPr lang="el-GR" sz="2000" b="1" dirty="0" smtClean="0"/>
              <a:t>μη προβλεπόμενη από το νόμο λήψη και επεξεργασία της φωτογραφίας του οχήματος είναι υπερβολική και αχρείαστη σε σχέση με τον επιδιωκόμενο σκοπό (άρθρο 4(1)(γ) του Νόμου)</a:t>
            </a:r>
            <a:endParaRPr lang="el-GR" sz="2000" dirty="0" smtClean="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30</a:t>
            </a:fld>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9"/>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251520" y="404664"/>
            <a:ext cx="8424168" cy="5615136"/>
          </a:xfrm>
        </p:spPr>
        <p:txBody>
          <a:bodyPr/>
          <a:lstStyle/>
          <a:p>
            <a:pPr>
              <a:buFont typeface="Wingdings" pitchFamily="2" charset="2"/>
              <a:buChar char="§"/>
              <a:defRPr/>
            </a:pPr>
            <a:r>
              <a:rPr lang="el-GR" sz="2200" dirty="0" smtClean="0"/>
              <a:t>Οι αιτητές τερμάτισαν την πρακτική της φωτογράφησης και διέγραψαν το σχετικό ηλεκτρονικό αρχείο. Ζήτησαν όμως να εξεταστεί η δυνατότητα επέκτασης και φύλαξης του ηλεκτρονικού αρχείου που τηρούν σε σχέση με τις εξώδικες καταγγελίες για τροχαία αδικήματα αλλά το αίτημα απορρίφθηκε από την Επίτροπο</a:t>
            </a:r>
          </a:p>
          <a:p>
            <a:pPr lvl="2">
              <a:buFont typeface="Wingdings" pitchFamily="2" charset="2"/>
              <a:buChar char="§"/>
              <a:defRPr/>
            </a:pPr>
            <a:endParaRPr lang="el-GR" sz="1400" dirty="0" smtClean="0"/>
          </a:p>
          <a:p>
            <a:pPr>
              <a:buFont typeface="Wingdings" pitchFamily="2" charset="2"/>
              <a:buChar char="§"/>
              <a:defRPr/>
            </a:pPr>
            <a:r>
              <a:rPr lang="el-GR" sz="2200" dirty="0" smtClean="0"/>
              <a:t>Ο Δήμος προσέφυγε στο Ανώτατο Δικαστήριο</a:t>
            </a:r>
          </a:p>
          <a:p>
            <a:pPr lvl="2">
              <a:buFont typeface="Wingdings" pitchFamily="2" charset="2"/>
              <a:buChar char="§"/>
              <a:defRPr/>
            </a:pPr>
            <a:endParaRPr lang="el-GR" sz="1400" dirty="0" smtClean="0"/>
          </a:p>
          <a:p>
            <a:pPr>
              <a:buFont typeface="Wingdings" pitchFamily="2" charset="2"/>
              <a:buChar char="§"/>
              <a:defRPr/>
            </a:pPr>
            <a:r>
              <a:rPr lang="el-GR" sz="2200" dirty="0" smtClean="0"/>
              <a:t>Οι αιτητές παραδέχτηκαν ότι συνήθως γίνεται δεκτή η μαρτυρία του τροχονόμου, χωρίς να χρειάζεται η προσαγωγή άλλων μέσων απόδειξης</a:t>
            </a:r>
          </a:p>
          <a:p>
            <a:pPr lvl="2">
              <a:buNone/>
              <a:defRPr/>
            </a:pPr>
            <a:r>
              <a:rPr lang="el-GR" sz="1400" dirty="0" smtClean="0"/>
              <a:t>    </a:t>
            </a:r>
          </a:p>
          <a:p>
            <a:pPr>
              <a:buFont typeface="Wingdings" pitchFamily="2" charset="2"/>
              <a:buChar char="§"/>
              <a:defRPr/>
            </a:pPr>
            <a:r>
              <a:rPr lang="el-GR" sz="2200" dirty="0" smtClean="0"/>
              <a:t>Το Ανώτατο απέρριψε την προσφυγή και επικύρωσε την Απόφαση της Επιτρόπου</a:t>
            </a:r>
          </a:p>
          <a:p>
            <a:pPr>
              <a:buFont typeface="Wingdings" pitchFamily="2" charset="2"/>
              <a:buChar char="v"/>
              <a:defRPr/>
            </a:pPr>
            <a:endParaRPr lang="el-GR" sz="2000" dirty="0" smtClean="0"/>
          </a:p>
          <a:p>
            <a:pPr>
              <a:buFont typeface="Wingdings" pitchFamily="2" charset="2"/>
              <a:buChar char="v"/>
              <a:defRPr/>
            </a:pPr>
            <a:endParaRPr lang="el-GR" sz="2100" b="1" dirty="0" smtClean="0">
              <a:solidFill>
                <a:srgbClr val="FFFF00"/>
              </a:solidFill>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31</a:t>
            </a:fld>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9"/>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Font typeface="Wingdings" pitchFamily="2" charset="2"/>
              <a:buChar char="v"/>
              <a:defRPr/>
            </a:pPr>
            <a:r>
              <a:rPr lang="el-GR" sz="2000" b="1" dirty="0" smtClean="0">
                <a:solidFill>
                  <a:srgbClr val="FFC000"/>
                </a:solidFill>
              </a:rPr>
              <a:t>Υπόθεση Αρ. 1720/2010 (Ανώτατο Δικαστήριο)</a:t>
            </a:r>
          </a:p>
          <a:p>
            <a:pPr>
              <a:buFont typeface="Wingdings" pitchFamily="2" charset="2"/>
              <a:buChar char="§"/>
              <a:defRPr/>
            </a:pPr>
            <a:r>
              <a:rPr lang="el-GR" sz="1900" dirty="0" smtClean="0"/>
              <a:t>Σε διάφορα δημοσιεύματα του σε περιοδικό, ψυχίατρος αναφέρθηκε σε κάποιο Α.Π, ο οποίος υπέβαλε παράπονο στο Γραφείο μου, ισχυριζόμενος ότι, τα δημοσιεύματα αναφέρονταν στη ψυχική κατάσταση του επειδή ήταν ασθενής του ψυχιάτρου. Ζήτησε την προστασία της Επιτρόπου και την παρέμβαση της για μη </a:t>
            </a:r>
            <a:r>
              <a:rPr lang="el-GR" sz="1900" dirty="0" err="1" smtClean="0"/>
              <a:t>επαναδημοσίευση</a:t>
            </a:r>
            <a:r>
              <a:rPr lang="el-GR" sz="1900" dirty="0" smtClean="0"/>
              <a:t> των άρθρων. Το Γραφείο μου απέστειλε το παράπονο στο ψυχίατρο, ο οποίος αρνήθηκε όλες τις ισχυριζόμενες παραβάσεις</a:t>
            </a:r>
          </a:p>
          <a:p>
            <a:pPr lvl="3">
              <a:buFont typeface="Wingdings" pitchFamily="2" charset="2"/>
              <a:buChar char="§"/>
              <a:defRPr/>
            </a:pPr>
            <a:endParaRPr lang="el-GR" sz="700" dirty="0" smtClean="0"/>
          </a:p>
          <a:p>
            <a:pPr>
              <a:buFont typeface="Wingdings" pitchFamily="2" charset="2"/>
              <a:buChar char="§"/>
              <a:defRPr/>
            </a:pPr>
            <a:r>
              <a:rPr lang="el-GR" sz="1900" dirty="0" smtClean="0"/>
              <a:t>Το Γραφείο μου ανέφερε στο ψυχίατρο ότι, ο παραπονούμενος ήταν όντως ασθενής του, το όνομα του δεν ήταν συνηθισμένο και δεν εντοπίστηκε συνδρομητής με αυτό το όνομα στον τηλεφωνικό κατάλογο</a:t>
            </a:r>
          </a:p>
          <a:p>
            <a:pPr lvl="3">
              <a:buFont typeface="Wingdings" pitchFamily="2" charset="2"/>
              <a:buChar char="§"/>
              <a:defRPr/>
            </a:pPr>
            <a:endParaRPr lang="el-GR" sz="700" dirty="0" smtClean="0"/>
          </a:p>
          <a:p>
            <a:pPr>
              <a:buFont typeface="Wingdings" pitchFamily="2" charset="2"/>
              <a:buChar char="§"/>
              <a:defRPr/>
            </a:pPr>
            <a:r>
              <a:rPr lang="el-GR" sz="1900" dirty="0" smtClean="0"/>
              <a:t>Ο ψυχολόγος αρνήθηκε όλες τις ισχυριζόμενες παραβάσεις</a:t>
            </a:r>
          </a:p>
          <a:p>
            <a:pPr lvl="3">
              <a:buFont typeface="Wingdings" pitchFamily="2" charset="2"/>
              <a:buChar char="§"/>
              <a:defRPr/>
            </a:pPr>
            <a:endParaRPr lang="el-GR" sz="700" dirty="0" smtClean="0"/>
          </a:p>
          <a:p>
            <a:pPr>
              <a:buFont typeface="Wingdings" pitchFamily="2" charset="2"/>
              <a:buChar char="§"/>
              <a:defRPr/>
            </a:pPr>
            <a:r>
              <a:rPr lang="el-GR" sz="1900" dirty="0" smtClean="0"/>
              <a:t>Η Επίτροπος αποφάσισε ότι, υπήρξε παράβαση των άρθρων 4,5 και 6 του Νόμου και του επιβλήθηκε η χρηματική ποινή των €1500</a:t>
            </a:r>
          </a:p>
          <a:p>
            <a:pPr lvl="2">
              <a:buFont typeface="Wingdings" pitchFamily="2" charset="2"/>
              <a:buChar char="§"/>
              <a:defRPr/>
            </a:pPr>
            <a:endParaRPr lang="el-GR" sz="1100" dirty="0" smtClean="0"/>
          </a:p>
          <a:p>
            <a:pPr>
              <a:buFont typeface="Wingdings" pitchFamily="2" charset="2"/>
              <a:buChar char="§"/>
              <a:defRPr/>
            </a:pPr>
            <a:r>
              <a:rPr lang="el-GR" sz="1900" dirty="0" smtClean="0"/>
              <a:t>Ο ψυχολόγος προσέφυγε στο Ανώτατο, το οποίο απέρριψε την προσφυγή </a:t>
            </a:r>
          </a:p>
          <a:p>
            <a:pPr>
              <a:buNone/>
              <a:defRPr/>
            </a:pPr>
            <a:r>
              <a:rPr lang="el-GR" sz="2000" dirty="0" smtClean="0"/>
              <a:t>    </a:t>
            </a:r>
          </a:p>
          <a:p>
            <a:pPr>
              <a:buNone/>
              <a:defRPr/>
            </a:pPr>
            <a:r>
              <a:rPr lang="el-GR" sz="2000" dirty="0" smtClean="0"/>
              <a:t>    </a:t>
            </a:r>
            <a:endParaRPr lang="el-GR" sz="2100" b="1" dirty="0" smtClean="0">
              <a:solidFill>
                <a:srgbClr val="FFFF00"/>
              </a:solidFill>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32</a:t>
            </a:fld>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9"/>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Font typeface="Wingdings" pitchFamily="2" charset="2"/>
              <a:buChar char="v"/>
              <a:defRPr/>
            </a:pPr>
            <a:r>
              <a:rPr lang="el-GR" sz="2000" b="1" dirty="0" smtClean="0">
                <a:solidFill>
                  <a:srgbClr val="FFC000"/>
                </a:solidFill>
              </a:rPr>
              <a:t>Υπόθεση Αρ. 967/2012 (Διοικητικό Δικαστήριο)</a:t>
            </a:r>
          </a:p>
          <a:p>
            <a:pPr>
              <a:buFont typeface="Wingdings" pitchFamily="2" charset="2"/>
              <a:buChar char="§"/>
              <a:defRPr/>
            </a:pPr>
            <a:r>
              <a:rPr lang="el-GR" sz="2000" dirty="0" smtClean="0"/>
              <a:t>Η Αιτήτρια ισχυρίστηκε ότι, το υποκατάστημα της </a:t>
            </a:r>
            <a:r>
              <a:rPr lang="en-US" sz="2000" dirty="0" smtClean="0"/>
              <a:t>CYTA </a:t>
            </a:r>
            <a:r>
              <a:rPr lang="el-GR" sz="2000" dirty="0" smtClean="0"/>
              <a:t>στη </a:t>
            </a:r>
            <a:r>
              <a:rPr lang="el-GR" sz="2000" dirty="0" err="1" smtClean="0"/>
              <a:t>Λακατάμεια</a:t>
            </a:r>
            <a:r>
              <a:rPr lang="el-GR" sz="2000" dirty="0" smtClean="0"/>
              <a:t>, από το οποίο αγόρασε καινούριο κινητό τηλέφωνο, δεν μετέφερε όλα τα προσωπικά δεδομένα της από το παλαιό στο νέο. Η παλαιά της συσκευή πουλήθηκε σε τρίτο πελάτη</a:t>
            </a:r>
          </a:p>
          <a:p>
            <a:pPr lvl="3">
              <a:buNone/>
              <a:defRPr/>
            </a:pPr>
            <a:endParaRPr lang="el-GR" sz="800" dirty="0" smtClean="0"/>
          </a:p>
          <a:p>
            <a:pPr>
              <a:buFont typeface="Wingdings" pitchFamily="2" charset="2"/>
              <a:buChar char="§"/>
              <a:defRPr/>
            </a:pPr>
            <a:r>
              <a:rPr lang="el-GR" sz="2000" dirty="0" smtClean="0"/>
              <a:t>Το Γραφείο μου έκρινε ότι, ο υπεύθυνος επεξεργασίας ήταν η ίδια η Αιτήτρια που διατηρούσε και επεξεργαζόταν στο κινητό τηλέφωνο δικά της δεδομένα αλλά και πιθανό και δεδομένα άλλων προσώπων, οπότε την ευθύνη διαγραφής των δεδομένων είχε η ίδια (άρθρο 10 του Νόμου)</a:t>
            </a:r>
          </a:p>
          <a:p>
            <a:pPr lvl="3">
              <a:buFont typeface="Wingdings" pitchFamily="2" charset="2"/>
              <a:buChar char="§"/>
              <a:defRPr/>
            </a:pPr>
            <a:endParaRPr lang="el-GR" sz="800" dirty="0" smtClean="0"/>
          </a:p>
          <a:p>
            <a:r>
              <a:rPr lang="el-GR" sz="2000" i="1" dirty="0" smtClean="0"/>
              <a:t> </a:t>
            </a:r>
            <a:r>
              <a:rPr lang="el-GR" sz="2000" dirty="0" smtClean="0"/>
              <a:t>Η </a:t>
            </a:r>
            <a:r>
              <a:rPr lang="el-GR" sz="2000" dirty="0" err="1" smtClean="0"/>
              <a:t>Cyta</a:t>
            </a:r>
            <a:r>
              <a:rPr lang="el-GR" sz="2000" dirty="0" smtClean="0"/>
              <a:t> θα μπορούσε να θεωρηθεί εκτελών την επεξεργασία, εάν η διαγραφή των δεδομένων της είχε ανατεθεί εγγράφως από την Αιτήτρια (άρθρο 10 (4) του Νόμου), εφόσον μόνο έτσι θα μπορούσε να είχε τις ανάλογες υποχρεώσεις για τη λήψη μέτρων για το απόρρητο της επεξεργασίας</a:t>
            </a:r>
          </a:p>
          <a:p>
            <a:pPr lvl="3"/>
            <a:endParaRPr lang="el-GR" sz="800" dirty="0" smtClean="0"/>
          </a:p>
          <a:p>
            <a:r>
              <a:rPr lang="el-GR" sz="2000" i="1" dirty="0" smtClean="0"/>
              <a:t> </a:t>
            </a:r>
            <a:r>
              <a:rPr lang="el-GR" sz="2000" dirty="0" smtClean="0"/>
              <a:t>Η Αιτήτρια προσέφυγε στο Διοικητικό Δικαστήριο, το οποίο απέρριψε την Προσφυγή</a:t>
            </a: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33</a:t>
            </a:fld>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Font typeface="Wingdings" pitchFamily="2" charset="2"/>
              <a:buChar char="v"/>
              <a:defRPr/>
            </a:pPr>
            <a:r>
              <a:rPr lang="el-GR" sz="2000" b="1" dirty="0" smtClean="0">
                <a:solidFill>
                  <a:srgbClr val="FFC000"/>
                </a:solidFill>
              </a:rPr>
              <a:t>Υπόθεση Αρ. 1930/2012 (Διοικητικό Δικαστήριο)</a:t>
            </a:r>
            <a:endParaRPr lang="en-US" sz="2000" b="1" dirty="0" smtClean="0">
              <a:solidFill>
                <a:srgbClr val="FFC000"/>
              </a:solidFill>
            </a:endParaRPr>
          </a:p>
          <a:p>
            <a:pPr>
              <a:buFont typeface="Wingdings" pitchFamily="2" charset="2"/>
              <a:buChar char="v"/>
              <a:defRPr/>
            </a:pPr>
            <a:r>
              <a:rPr lang="el-GR" sz="2000" dirty="0" smtClean="0"/>
              <a:t>Οι Συντεχνίες Υπαλλήλων ΣΕΚ και ΠΕΟ υπέβαλαν με επιστολή εκ μέρους και για λογαριασμό των υπαλλήλων του </a:t>
            </a:r>
            <a:r>
              <a:rPr lang="el-GR" sz="2000" dirty="0" err="1" smtClean="0"/>
              <a:t>Απολλώνειου</a:t>
            </a:r>
            <a:r>
              <a:rPr lang="el-GR" sz="2000" dirty="0" smtClean="0"/>
              <a:t>  Ιδιωτικού Νοσοκομείου (αιτητές) καταγγελία στο Γραφείο μου, σχετικά με εγκατάσταση συστήματος ελέγχου της ώρας προσέλευσης και αποχώρησης των υπαλλήλων από το χώρο εργασίας τους, με τη χρήση δακτυλικών αποτυπωμάτων, ζητώντας την άμεση παρέμβαση για τερματισμό της λειτουργίας του συστήματος</a:t>
            </a:r>
          </a:p>
          <a:p>
            <a:pPr lvl="2">
              <a:buFont typeface="Wingdings" pitchFamily="2" charset="2"/>
              <a:buChar char="v"/>
              <a:defRPr/>
            </a:pPr>
            <a:endParaRPr lang="en-US" sz="1200" b="1" dirty="0" smtClean="0">
              <a:solidFill>
                <a:srgbClr val="FFC000"/>
              </a:solidFill>
            </a:endParaRPr>
          </a:p>
          <a:p>
            <a:pPr>
              <a:buFont typeface="Wingdings" pitchFamily="2" charset="2"/>
              <a:buChar char="v"/>
              <a:defRPr/>
            </a:pPr>
            <a:r>
              <a:rPr lang="el-GR" sz="2000" dirty="0" smtClean="0"/>
              <a:t>Η Επίτροπος έκρινε ότι, η χρησιμοποίηση του συστήματος παραβίαζε τις διατάξεις του άρθρου 4(1)(γ) του Νόμου και επέβαλε την διοικητική κύρωση της διακοπής της επεξεργασίας και καταστροφής των δεδομένων που αφορούν τα δακτυλικά αποτυπώματα των υπαλλήλων</a:t>
            </a:r>
          </a:p>
          <a:p>
            <a:pPr lvl="2">
              <a:buFont typeface="Wingdings" pitchFamily="2" charset="2"/>
              <a:buChar char="v"/>
              <a:defRPr/>
            </a:pPr>
            <a:endParaRPr lang="el-GR" sz="1200" dirty="0" smtClean="0"/>
          </a:p>
          <a:p>
            <a:pPr>
              <a:buFont typeface="Wingdings" pitchFamily="2" charset="2"/>
              <a:buChar char="v"/>
              <a:defRPr/>
            </a:pPr>
            <a:r>
              <a:rPr lang="el-GR" sz="2000" dirty="0" smtClean="0"/>
              <a:t>Οι αιτητές προσέφυγαν στο Διοικητικό Δικαστήριο, το οποίο απέρριψε την προσφυγή</a:t>
            </a:r>
            <a:endParaRPr lang="en-US" sz="2000" dirty="0" smtClean="0"/>
          </a:p>
          <a:p>
            <a:pPr>
              <a:buFont typeface="Wingdings" pitchFamily="2" charset="2"/>
              <a:buChar char="v"/>
              <a:defRPr/>
            </a:pPr>
            <a:endParaRPr lang="el-GR" sz="2000" b="1" dirty="0" smtClean="0">
              <a:solidFill>
                <a:srgbClr val="FFC000"/>
              </a:solidFill>
            </a:endParaRPr>
          </a:p>
          <a:p>
            <a:pPr>
              <a:buNone/>
              <a:defRPr/>
            </a:pPr>
            <a:endParaRPr lang="el-GR" sz="2000" b="1" dirty="0" smtClean="0">
              <a:solidFill>
                <a:srgbClr val="FFC000"/>
              </a:solidFill>
            </a:endParaRPr>
          </a:p>
          <a:p>
            <a:pPr>
              <a:buNone/>
              <a:defRPr/>
            </a:pPr>
            <a:r>
              <a:rPr lang="el-GR" sz="2000" dirty="0" smtClean="0"/>
              <a:t>    </a:t>
            </a: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34</a:t>
            </a:fld>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Font typeface="Wingdings" pitchFamily="2" charset="2"/>
              <a:buChar char="v"/>
              <a:defRPr/>
            </a:pPr>
            <a:r>
              <a:rPr lang="el-GR" sz="2000" b="1" dirty="0" smtClean="0">
                <a:solidFill>
                  <a:srgbClr val="FFC000"/>
                </a:solidFill>
              </a:rPr>
              <a:t>Υπόθεση Αρ. </a:t>
            </a:r>
            <a:r>
              <a:rPr lang="en-US" sz="2000" b="1" dirty="0" smtClean="0">
                <a:solidFill>
                  <a:srgbClr val="FFC000"/>
                </a:solidFill>
              </a:rPr>
              <a:t>5892</a:t>
            </a:r>
            <a:r>
              <a:rPr lang="el-GR" sz="2000" b="1" dirty="0" smtClean="0">
                <a:solidFill>
                  <a:srgbClr val="FFC000"/>
                </a:solidFill>
              </a:rPr>
              <a:t>/201</a:t>
            </a:r>
            <a:r>
              <a:rPr lang="en-US" sz="2000" b="1" dirty="0" smtClean="0">
                <a:solidFill>
                  <a:srgbClr val="FFC000"/>
                </a:solidFill>
              </a:rPr>
              <a:t>3</a:t>
            </a:r>
            <a:r>
              <a:rPr lang="el-GR" sz="2000" b="1" dirty="0" smtClean="0">
                <a:solidFill>
                  <a:srgbClr val="FFC000"/>
                </a:solidFill>
              </a:rPr>
              <a:t> (Διοικητικό Δικαστήριο)</a:t>
            </a:r>
            <a:endParaRPr lang="en-US" sz="2000" b="1" dirty="0" smtClean="0">
              <a:solidFill>
                <a:srgbClr val="FFC000"/>
              </a:solidFill>
            </a:endParaRPr>
          </a:p>
          <a:p>
            <a:pPr>
              <a:buFont typeface="Wingdings" pitchFamily="2" charset="2"/>
              <a:buChar char="§"/>
              <a:defRPr/>
            </a:pPr>
            <a:r>
              <a:rPr lang="el-GR" sz="1800" dirty="0" smtClean="0"/>
              <a:t>Παραπονούμενη υπέβαλε παράπονο στο Γραφείο μου ισχυριζόμενη ότι, αντί η ασφαλιστική εταιρεία να ικανοποιήσει το αίτημα της για αποζημίωση, όπως προνοείται στο συμβόλαιο της, αδικαιολόγητα και εξευτελίζοντας τη προσωπικότητα της, απέρριψε την απαίτηση για καταβολή αποζημίωσης για μόνιμη και ολική ανικανότητα, με το δικαιολογητικό ότι δεν είχε προσκομίσει τα απαραίτητα αποτελέσματα εξετάσεων και ότι τα νέα ιατρικά και άλλα πιστοποιητικά που προσκόμισε, δεν τεκμηρίωναν πρόβλημα το οποίο με βάση τους όρους του συμβολαίου, θεμελίωνε αξίωση για αποζημίωση</a:t>
            </a:r>
          </a:p>
          <a:p>
            <a:pPr lvl="2">
              <a:buFont typeface="Wingdings" pitchFamily="2" charset="2"/>
              <a:buChar char="§"/>
              <a:defRPr/>
            </a:pPr>
            <a:endParaRPr lang="el-GR" sz="1000" b="1" dirty="0" smtClean="0">
              <a:solidFill>
                <a:srgbClr val="FFC000"/>
              </a:solidFill>
            </a:endParaRPr>
          </a:p>
          <a:p>
            <a:pPr>
              <a:buFont typeface="Wingdings" pitchFamily="2" charset="2"/>
              <a:buChar char="§"/>
              <a:defRPr/>
            </a:pPr>
            <a:r>
              <a:rPr lang="el-GR" sz="1800" dirty="0" smtClean="0"/>
              <a:t>Η Επίτροπος, έκρινε ότι, τυχόν συλλογή και επεξεργασία από την </a:t>
            </a:r>
            <a:r>
              <a:rPr lang="el-GR" sz="1800" dirty="0" err="1" smtClean="0"/>
              <a:t>αιτήτρια</a:t>
            </a:r>
            <a:r>
              <a:rPr lang="el-GR" sz="1800" dirty="0" smtClean="0"/>
              <a:t>, πρόσθετων νέων πιστοποιητικών, βεβαιώσεων από νέες και/ή μελλοντικές εξετάσεις που η παραπονούμενη θα προσκόμιζε, θεωρείται μη αναγκαία ως υπερβολική και ως τέτοια, υπερβαίνουσα την αρχή της αναγκαιότητας και την απορρέουσα αρχή της αναλογικότητας (υπήρξε παράβαση του άρθρου 4 (1) (γ) του Νόμου, και ως εκ τούτου επιβλήθηκε η διοικητική κύρωση της χρηματικής ποινής ύψους €3.000)</a:t>
            </a:r>
          </a:p>
          <a:p>
            <a:pPr lvl="2">
              <a:buFont typeface="Wingdings" pitchFamily="2" charset="2"/>
              <a:buChar char="§"/>
              <a:defRPr/>
            </a:pPr>
            <a:endParaRPr lang="el-GR" sz="1000" dirty="0" smtClean="0"/>
          </a:p>
          <a:p>
            <a:pPr>
              <a:buFont typeface="Wingdings" pitchFamily="2" charset="2"/>
              <a:buChar char="§"/>
              <a:defRPr/>
            </a:pPr>
            <a:r>
              <a:rPr lang="el-GR" sz="1800" dirty="0" smtClean="0"/>
              <a:t>Η αιτήτρια προσέφυγε στο Διοικητικό Δικαστήριο, το οποίο απέρριψε την προσφυγή</a:t>
            </a: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35</a:t>
            </a:fld>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lgn="ctr">
              <a:buNone/>
            </a:pPr>
            <a:r>
              <a:rPr lang="el-GR" sz="2800" b="1" dirty="0" smtClean="0">
                <a:solidFill>
                  <a:srgbClr val="FFC000"/>
                </a:solidFill>
              </a:rPr>
              <a:t>ΠΕΡΙΠΤΩΣΕΙΣ ΜΕΛΕΤΗΣ</a:t>
            </a:r>
          </a:p>
          <a:p>
            <a:pPr>
              <a:buFont typeface="Wingdings" pitchFamily="2" charset="2"/>
              <a:buChar char="v"/>
            </a:pPr>
            <a:endParaRPr lang="el-GR" sz="2000" b="1" dirty="0" smtClean="0">
              <a:solidFill>
                <a:srgbClr val="FFC000"/>
              </a:solidFill>
            </a:endParaRPr>
          </a:p>
          <a:p>
            <a:pPr>
              <a:buFont typeface="Wingdings" pitchFamily="2" charset="2"/>
              <a:buChar char="v"/>
            </a:pPr>
            <a:r>
              <a:rPr lang="el-GR" sz="2200" b="1" dirty="0" smtClean="0">
                <a:solidFill>
                  <a:srgbClr val="FFC000"/>
                </a:solidFill>
              </a:rPr>
              <a:t>Περίπτωση </a:t>
            </a:r>
            <a:r>
              <a:rPr lang="el-GR" sz="2200" b="1" dirty="0" smtClean="0">
                <a:solidFill>
                  <a:srgbClr val="FFC000"/>
                </a:solidFill>
              </a:rPr>
              <a:t>Μελέτης 1 </a:t>
            </a:r>
          </a:p>
          <a:p>
            <a:pPr lvl="3">
              <a:buNone/>
            </a:pPr>
            <a:r>
              <a:rPr lang="el-GR" sz="600" dirty="0" smtClean="0"/>
              <a:t>     </a:t>
            </a:r>
            <a:endParaRPr lang="el-GR" sz="600" dirty="0" smtClean="0"/>
          </a:p>
          <a:p>
            <a:pPr>
              <a:buNone/>
            </a:pPr>
            <a:r>
              <a:rPr lang="el-GR" sz="1800" dirty="0" smtClean="0"/>
              <a:t> </a:t>
            </a:r>
            <a:r>
              <a:rPr lang="el-GR" sz="1800" dirty="0" smtClean="0"/>
              <a:t>    </a:t>
            </a:r>
            <a:r>
              <a:rPr lang="el-GR" sz="2100" dirty="0" smtClean="0"/>
              <a:t>Η </a:t>
            </a:r>
            <a:r>
              <a:rPr lang="el-GR" sz="2100" dirty="0" smtClean="0"/>
              <a:t>Αστυνομία, για ενίσχυση μαρτυρίας, προσκομίζει ενώπιον Δικαστηρίου βίντεο που λήφθηκε από ΚΚΒΠ </a:t>
            </a:r>
            <a:r>
              <a:rPr lang="el-GR" sz="2100" b="1" dirty="0" smtClean="0"/>
              <a:t>επαγγελματικού υποστατικού. </a:t>
            </a:r>
            <a:r>
              <a:rPr lang="el-GR" sz="2100" dirty="0" smtClean="0"/>
              <a:t>Στο βίντεο φαίνεται ότι οι κάμερες κατέγραφαν χώρους πέραν των ορίων του υποστατικού, όπως τον παρακείμενο δρόμο και το απέναντι πεζοδρόμιο. Το υπό εκδίκαση αδίκημα τελέστηκε στο απέναντι πεζοδρόμιο. Η υπεράσπιση ζητά να μην γίνει δεκτό το βίντεο, διότι, η συλλογή των </a:t>
            </a:r>
            <a:r>
              <a:rPr lang="el-GR" sz="2100" dirty="0" smtClean="0"/>
              <a:t>κατεγραμμένων </a:t>
            </a:r>
            <a:r>
              <a:rPr lang="el-GR" sz="2100" dirty="0" smtClean="0"/>
              <a:t>εικόνων ήταν παράνομη και επειδή ο ιδιοκτήτης του υποστατικού δεν υπέβαλε Γνωστοποίηση Σύστασης και Λειτουργίας Αρχείου/ Έναρξης </a:t>
            </a:r>
            <a:r>
              <a:rPr lang="el-GR" sz="2100" dirty="0" smtClean="0"/>
              <a:t>Επεξεργασίας </a:t>
            </a:r>
            <a:r>
              <a:rPr lang="el-GR" sz="2100" dirty="0" smtClean="0"/>
              <a:t>στο Γραφείο Επίτροπου. Το Μητρώο Γνωστοποιήσεων είναι δημόσιο</a:t>
            </a:r>
          </a:p>
          <a:p>
            <a:pPr>
              <a:buNone/>
            </a:pPr>
            <a:endParaRPr lang="el-GR" sz="2100" dirty="0" smtClean="0"/>
          </a:p>
          <a:p>
            <a:pPr>
              <a:buNone/>
            </a:pPr>
            <a:r>
              <a:rPr lang="el-GR" sz="2100" dirty="0" smtClean="0"/>
              <a:t>    </a:t>
            </a:r>
            <a:endParaRPr lang="el-GR" sz="2100" dirty="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36</a:t>
            </a:fld>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None/>
            </a:pPr>
            <a:endParaRPr lang="el-GR" sz="2000" dirty="0" smtClean="0"/>
          </a:p>
          <a:p>
            <a:pPr>
              <a:buNone/>
            </a:pPr>
            <a:r>
              <a:rPr lang="el-GR" sz="2000" dirty="0" smtClean="0"/>
              <a:t>    </a:t>
            </a:r>
            <a:r>
              <a:rPr lang="el-GR" sz="2200" b="1" dirty="0" smtClean="0"/>
              <a:t>Νομική βάση:</a:t>
            </a:r>
          </a:p>
          <a:p>
            <a:r>
              <a:rPr lang="el-GR" sz="2200" dirty="0" smtClean="0"/>
              <a:t>Η </a:t>
            </a:r>
            <a:r>
              <a:rPr lang="el-GR" sz="2200" dirty="0" smtClean="0"/>
              <a:t>υποχρέωση Γνωστοποίησης επιβάλλεται από το άρθρο 7 του Νόμου. </a:t>
            </a:r>
            <a:endParaRPr lang="el-GR" sz="2200" dirty="0" smtClean="0"/>
          </a:p>
          <a:p>
            <a:pPr lvl="1"/>
            <a:endParaRPr lang="el-GR" sz="1800" dirty="0" smtClean="0"/>
          </a:p>
          <a:p>
            <a:r>
              <a:rPr lang="el-GR" sz="2200" dirty="0" smtClean="0"/>
              <a:t>Στη </a:t>
            </a:r>
            <a:r>
              <a:rPr lang="el-GR" sz="2200" dirty="0" smtClean="0"/>
              <a:t>Γνωστοποίηση, αναγράφεται και ο σκοπός της επεξεργασίας. </a:t>
            </a:r>
            <a:endParaRPr lang="el-GR" sz="2200" dirty="0" smtClean="0"/>
          </a:p>
          <a:p>
            <a:pPr lvl="1"/>
            <a:endParaRPr lang="el-GR" sz="1800" dirty="0" smtClean="0"/>
          </a:p>
          <a:p>
            <a:r>
              <a:rPr lang="el-GR" sz="2200" dirty="0" smtClean="0"/>
              <a:t>Για </a:t>
            </a:r>
            <a:r>
              <a:rPr lang="el-GR" sz="2200" dirty="0" smtClean="0"/>
              <a:t>σκοπούς ασφάλειας ενός υποστατικού, η Αρχή της Αναλογικότητας επιβάλλει όπως συλλέγονται εικόνες εντός των ορίων του υποστατικού</a:t>
            </a:r>
            <a:endParaRPr lang="el-GR" sz="2200" dirty="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37</a:t>
            </a:fld>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76672"/>
            <a:ext cx="8064500" cy="5543128"/>
          </a:xfrm>
        </p:spPr>
        <p:txBody>
          <a:bodyPr/>
          <a:lstStyle/>
          <a:p>
            <a:pPr>
              <a:buFont typeface="Wingdings" pitchFamily="2" charset="2"/>
              <a:buChar char="v"/>
            </a:pPr>
            <a:r>
              <a:rPr lang="el-GR" sz="2400" b="1" dirty="0" smtClean="0">
                <a:solidFill>
                  <a:srgbClr val="FFC000"/>
                </a:solidFill>
              </a:rPr>
              <a:t>Περίπτωση Μελέτης 2</a:t>
            </a:r>
          </a:p>
          <a:p>
            <a:pPr lvl="3">
              <a:buNone/>
            </a:pPr>
            <a:r>
              <a:rPr lang="el-GR" sz="1200" dirty="0" smtClean="0"/>
              <a:t>    </a:t>
            </a:r>
            <a:endParaRPr lang="el-GR" sz="1200" dirty="0" smtClean="0"/>
          </a:p>
          <a:p>
            <a:pPr>
              <a:buNone/>
            </a:pPr>
            <a:r>
              <a:rPr lang="el-GR" sz="2400" dirty="0" smtClean="0"/>
              <a:t>   Η </a:t>
            </a:r>
            <a:r>
              <a:rPr lang="el-GR" sz="2400" dirty="0" smtClean="0"/>
              <a:t>Αστυνομία, για ενίσχυση μαρτυρίας, προσκομίζει ενώπιον Δικαστηρίου βίντεο που λήφθηκε από ΚΚΒΠ </a:t>
            </a:r>
            <a:r>
              <a:rPr lang="el-GR" sz="2400" b="1" dirty="0" smtClean="0"/>
              <a:t>οικίας. </a:t>
            </a:r>
            <a:r>
              <a:rPr lang="el-GR" sz="2400" dirty="0" smtClean="0"/>
              <a:t>Στο βίντεο φαίνεται ότι οι κάμερες του κατηγορούμενου, κατέγραφαν την αυλή και τα παράθυρα της γειτονικής οικίας </a:t>
            </a:r>
          </a:p>
          <a:p>
            <a:pPr>
              <a:buNone/>
            </a:pPr>
            <a:r>
              <a:rPr lang="el-GR" sz="2400" dirty="0" smtClean="0"/>
              <a:t> </a:t>
            </a:r>
          </a:p>
          <a:p>
            <a:pPr>
              <a:buNone/>
            </a:pPr>
            <a:r>
              <a:rPr lang="el-GR" sz="2400" dirty="0" smtClean="0"/>
              <a:t>    </a:t>
            </a:r>
            <a:endParaRPr lang="el-GR" sz="2400" dirty="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38</a:t>
            </a:fld>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None/>
            </a:pPr>
            <a:r>
              <a:rPr lang="el-GR" sz="2200" dirty="0" smtClean="0"/>
              <a:t> </a:t>
            </a:r>
          </a:p>
          <a:p>
            <a:pPr>
              <a:buNone/>
            </a:pPr>
            <a:r>
              <a:rPr lang="el-GR" sz="2200" b="1" dirty="0" smtClean="0"/>
              <a:t>    </a:t>
            </a:r>
            <a:r>
              <a:rPr lang="el-GR" sz="2400" b="1" dirty="0" smtClean="0"/>
              <a:t>Νομική βάση:</a:t>
            </a:r>
            <a:r>
              <a:rPr lang="el-GR" sz="2400" dirty="0" smtClean="0"/>
              <a:t> </a:t>
            </a:r>
          </a:p>
          <a:p>
            <a:pPr lvl="2">
              <a:buNone/>
            </a:pPr>
            <a:endParaRPr lang="el-GR" sz="1600" dirty="0" smtClean="0"/>
          </a:p>
          <a:p>
            <a:pPr>
              <a:buNone/>
            </a:pPr>
            <a:r>
              <a:rPr lang="el-GR" sz="2400" dirty="0" smtClean="0"/>
              <a:t>    Το </a:t>
            </a:r>
            <a:r>
              <a:rPr lang="el-GR" sz="2400" dirty="0" smtClean="0"/>
              <a:t>πεδίο εφαρμογής του Νόμου 138(Ι)/2001, εξαιρεί οποιαδήποτε επεξεργασία πραγματοποιείται από φυσικό πρόσωπο, αποκλειστικά για προσωπικούς ή οικιακούς σκοπούς  </a:t>
            </a:r>
          </a:p>
          <a:p>
            <a:pPr>
              <a:buNone/>
            </a:pPr>
            <a:endParaRPr lang="el-GR" sz="2200" dirty="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39</a:t>
            </a:fld>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9BFC8182-1F4B-495E-AFE1-EB0C44A2B2B8}" type="slidenum">
              <a:rPr lang="el-GR" altLang="en-US" sz="1400" smtClean="0">
                <a:latin typeface="Arial" charset="0"/>
              </a:rPr>
              <a:pPr>
                <a:spcBef>
                  <a:spcPct val="0"/>
                </a:spcBef>
                <a:buClrTx/>
                <a:buSzTx/>
                <a:buFontTx/>
                <a:buNone/>
                <a:defRPr/>
              </a:pPr>
              <a:t>4</a:t>
            </a:fld>
            <a:endParaRPr lang="el-GR" altLang="en-US" sz="1400" smtClean="0">
              <a:latin typeface="Arial" charset="0"/>
            </a:endParaRPr>
          </a:p>
        </p:txBody>
      </p:sp>
      <p:sp>
        <p:nvSpPr>
          <p:cNvPr id="6146" name="Rectangle 2"/>
          <p:cNvSpPr>
            <a:spLocks noGrp="1" noChangeArrowheads="1"/>
          </p:cNvSpPr>
          <p:nvPr>
            <p:ph type="title"/>
          </p:nvPr>
        </p:nvSpPr>
        <p:spPr>
          <a:xfrm>
            <a:off x="755650" y="0"/>
            <a:ext cx="7931150" cy="908050"/>
          </a:xfrm>
          <a:effectLst>
            <a:outerShdw dist="35921" dir="2700000" algn="ctr" rotWithShape="0">
              <a:schemeClr val="bg2"/>
            </a:outerShdw>
          </a:effectLst>
        </p:spPr>
        <p:txBody>
          <a:bodyPr/>
          <a:lstStyle/>
          <a:p>
            <a:pPr eaLnBrk="1" hangingPunct="1">
              <a:defRPr/>
            </a:pPr>
            <a:r>
              <a:rPr lang="el-GR" sz="2800" b="1" dirty="0" smtClean="0">
                <a:solidFill>
                  <a:srgbClr val="FFC000"/>
                </a:solidFill>
              </a:rPr>
              <a:t>Ο (Γενικός) Κανονισμός (ΕΕ) 679/2016</a:t>
            </a:r>
          </a:p>
        </p:txBody>
      </p:sp>
      <p:sp>
        <p:nvSpPr>
          <p:cNvPr id="6147" name="Rectangle 3"/>
          <p:cNvSpPr>
            <a:spLocks noGrp="1" noChangeArrowheads="1"/>
          </p:cNvSpPr>
          <p:nvPr>
            <p:ph type="body" idx="1"/>
          </p:nvPr>
        </p:nvSpPr>
        <p:spPr>
          <a:xfrm>
            <a:off x="468313" y="836613"/>
            <a:ext cx="8280400" cy="5256212"/>
          </a:xfrm>
          <a:effectLst>
            <a:outerShdw dist="35921" dir="2700000" algn="ctr" rotWithShape="0">
              <a:schemeClr val="bg2"/>
            </a:outerShdw>
          </a:effectLst>
        </p:spPr>
        <p:txBody>
          <a:bodyPr/>
          <a:lstStyle/>
          <a:p>
            <a:pPr eaLnBrk="1" hangingPunct="1">
              <a:defRPr/>
            </a:pPr>
            <a:r>
              <a:rPr lang="el-GR" sz="2400" dirty="0" smtClean="0">
                <a:effectLst>
                  <a:outerShdw blurRad="38100" dist="38100" dir="2700000" algn="tl">
                    <a:srgbClr val="000000">
                      <a:alpha val="43137"/>
                    </a:srgbClr>
                  </a:outerShdw>
                </a:effectLst>
              </a:rPr>
              <a:t>Τέθηκε σε ισχύ στις 24/05/2016 και θα εφαρμοστεί στις 2</a:t>
            </a:r>
            <a:r>
              <a:rPr lang="en-US" sz="2400" dirty="0" smtClean="0">
                <a:effectLst>
                  <a:outerShdw blurRad="38100" dist="38100" dir="2700000" algn="tl">
                    <a:srgbClr val="000000">
                      <a:alpha val="43137"/>
                    </a:srgbClr>
                  </a:outerShdw>
                </a:effectLst>
              </a:rPr>
              <a:t>5</a:t>
            </a:r>
            <a:r>
              <a:rPr lang="el-GR" sz="2400" dirty="0" smtClean="0">
                <a:effectLst>
                  <a:outerShdw blurRad="38100" dist="38100" dir="2700000" algn="tl">
                    <a:srgbClr val="000000">
                      <a:alpha val="43137"/>
                    </a:srgbClr>
                  </a:outerShdw>
                </a:effectLst>
              </a:rPr>
              <a:t>/05/2018</a:t>
            </a:r>
            <a:endParaRPr lang="en-US" sz="2400" dirty="0" smtClean="0">
              <a:effectLst>
                <a:outerShdw blurRad="38100" dist="38100" dir="2700000" algn="tl">
                  <a:srgbClr val="000000">
                    <a:alpha val="43137"/>
                  </a:srgbClr>
                </a:outerShdw>
              </a:effectLst>
            </a:endParaRPr>
          </a:p>
          <a:p>
            <a:pPr lvl="2" eaLnBrk="1" hangingPunct="1">
              <a:buFontTx/>
              <a:buNone/>
              <a:defRPr/>
            </a:pPr>
            <a:endParaRPr lang="en-US" sz="1600" dirty="0" smtClean="0">
              <a:effectLst>
                <a:outerShdw blurRad="38100" dist="38100" dir="2700000" algn="tl">
                  <a:srgbClr val="000000">
                    <a:alpha val="43137"/>
                  </a:srgbClr>
                </a:outerShdw>
              </a:effectLst>
            </a:endParaRPr>
          </a:p>
          <a:p>
            <a:pPr eaLnBrk="1" hangingPunct="1">
              <a:defRPr/>
            </a:pPr>
            <a:r>
              <a:rPr lang="el-GR" sz="2400" dirty="0" smtClean="0">
                <a:effectLst>
                  <a:outerShdw blurRad="38100" dist="38100" dir="2700000" algn="tl">
                    <a:srgbClr val="000000">
                      <a:alpha val="43137"/>
                    </a:srgbClr>
                  </a:outerShdw>
                </a:effectLst>
              </a:rPr>
              <a:t>Καταργεί την Οδηγία 95/46/ΕΚ, η οποία μεταφέρθηκε στο Νόμο 138(Ι)2001 όπως τροποποιήθηκε</a:t>
            </a:r>
            <a:endParaRPr lang="en-US" sz="2400" dirty="0" smtClean="0">
              <a:effectLst>
                <a:outerShdw blurRad="38100" dist="38100" dir="2700000" algn="tl">
                  <a:srgbClr val="000000">
                    <a:alpha val="43137"/>
                  </a:srgbClr>
                </a:outerShdw>
              </a:effectLst>
            </a:endParaRPr>
          </a:p>
          <a:p>
            <a:pPr lvl="2" eaLnBrk="1" hangingPunct="1">
              <a:buFontTx/>
              <a:buNone/>
              <a:defRPr/>
            </a:pPr>
            <a:r>
              <a:rPr lang="el-GR" sz="1600" dirty="0" smtClean="0">
                <a:effectLst>
                  <a:outerShdw blurRad="38100" dist="38100" dir="2700000" algn="tl">
                    <a:srgbClr val="000000">
                      <a:alpha val="43137"/>
                    </a:srgbClr>
                  </a:outerShdw>
                </a:effectLst>
              </a:rPr>
              <a:t>	</a:t>
            </a:r>
          </a:p>
          <a:p>
            <a:pPr eaLnBrk="1" hangingPunct="1">
              <a:buFontTx/>
              <a:buNone/>
              <a:defRPr/>
            </a:pPr>
            <a:r>
              <a:rPr lang="el-GR" sz="2400" dirty="0" smtClean="0">
                <a:effectLst>
                  <a:outerShdw blurRad="38100" dist="38100" dir="2700000" algn="tl">
                    <a:srgbClr val="000000">
                      <a:alpha val="43137"/>
                    </a:srgbClr>
                  </a:outerShdw>
                </a:effectLst>
              </a:rPr>
              <a:t>	</a:t>
            </a:r>
            <a:r>
              <a:rPr lang="el-GR" sz="2400" b="1" dirty="0" smtClean="0">
                <a:solidFill>
                  <a:srgbClr val="FFFF00"/>
                </a:solidFill>
                <a:effectLst>
                  <a:outerShdw blurRad="38100" dist="38100" dir="2700000" algn="tl">
                    <a:srgbClr val="000000">
                      <a:alpha val="43137"/>
                    </a:srgbClr>
                  </a:outerShdw>
                </a:effectLst>
              </a:rPr>
              <a:t>Σκοπός της αντικατάστασης του υφιστάμενου πλαισίου:</a:t>
            </a:r>
            <a:endParaRPr lang="en-US" sz="2400" b="1" dirty="0" smtClean="0">
              <a:solidFill>
                <a:srgbClr val="FFFF00"/>
              </a:solidFill>
              <a:effectLst>
                <a:outerShdw blurRad="38100" dist="38100" dir="2700000" algn="tl">
                  <a:srgbClr val="000000">
                    <a:alpha val="43137"/>
                  </a:srgbClr>
                </a:outerShdw>
              </a:effectLst>
            </a:endParaRPr>
          </a:p>
          <a:p>
            <a:pPr eaLnBrk="1" hangingPunct="1">
              <a:defRPr/>
            </a:pPr>
            <a:r>
              <a:rPr lang="el-GR" sz="2400" dirty="0" smtClean="0"/>
              <a:t>Οι ραγδαίες τεχνολογικές εξελίξεις και η παγκοσμιοποίηση: η </a:t>
            </a:r>
            <a:r>
              <a:rPr lang="el-GR" sz="2400" dirty="0" smtClean="0">
                <a:effectLst>
                  <a:outerShdw blurRad="38100" dist="38100" dir="2700000" algn="tl">
                    <a:srgbClr val="000000">
                      <a:alpha val="43137"/>
                    </a:srgbClr>
                  </a:outerShdw>
                </a:effectLst>
              </a:rPr>
              <a:t>Οδηγία </a:t>
            </a:r>
            <a:r>
              <a:rPr lang="el-GR" sz="2400" dirty="0" smtClean="0"/>
              <a:t>δεν ανταποκρινόταν επαρκώς στις ανάγκες της εποχής με </a:t>
            </a:r>
            <a:r>
              <a:rPr lang="el-GR" sz="2400" dirty="0" err="1" smtClean="0"/>
              <a:t>smartphones</a:t>
            </a:r>
            <a:r>
              <a:rPr lang="el-GR" sz="2400" dirty="0" smtClean="0"/>
              <a:t>, </a:t>
            </a:r>
            <a:r>
              <a:rPr lang="el-GR" sz="2400" dirty="0" err="1" smtClean="0"/>
              <a:t>social</a:t>
            </a:r>
            <a:r>
              <a:rPr lang="el-GR" sz="2400" dirty="0" smtClean="0"/>
              <a:t> </a:t>
            </a:r>
            <a:r>
              <a:rPr lang="el-GR" sz="2400" dirty="0" err="1" smtClean="0"/>
              <a:t>media</a:t>
            </a:r>
            <a:r>
              <a:rPr lang="el-GR" sz="2400" dirty="0" smtClean="0"/>
              <a:t>, </a:t>
            </a:r>
            <a:r>
              <a:rPr lang="el-GR" sz="2400" dirty="0" err="1" smtClean="0"/>
              <a:t>internet</a:t>
            </a:r>
            <a:r>
              <a:rPr lang="el-GR" sz="2400" dirty="0" smtClean="0"/>
              <a:t> </a:t>
            </a:r>
            <a:r>
              <a:rPr lang="el-GR" sz="2400" dirty="0" err="1" smtClean="0"/>
              <a:t>banking</a:t>
            </a:r>
            <a:endParaRPr lang="el-GR" sz="2400" dirty="0" smtClean="0"/>
          </a:p>
          <a:p>
            <a:pPr lvl="2" eaLnBrk="1" hangingPunct="1">
              <a:buFontTx/>
              <a:buNone/>
              <a:defRPr/>
            </a:pPr>
            <a:endParaRPr lang="el-GR" sz="1600" dirty="0" smtClean="0"/>
          </a:p>
          <a:p>
            <a:pPr eaLnBrk="1" hangingPunct="1">
              <a:defRPr/>
            </a:pPr>
            <a:r>
              <a:rPr lang="el-GR" sz="2400" dirty="0" smtClean="0"/>
              <a:t>Αυξανόμενη δημοσιοποίηση προσωπικών πληροφοριών και διάθεσή τους σε παγκόσμιο επίπεδο</a:t>
            </a:r>
          </a:p>
          <a:p>
            <a:pPr eaLnBrk="1" hangingPunct="1">
              <a:buFontTx/>
              <a:buNone/>
              <a:defRPr/>
            </a:pPr>
            <a:endParaRPr lang="el-GR" sz="2200" dirty="0" smtClean="0"/>
          </a:p>
          <a:p>
            <a:pPr marL="0" indent="0" eaLnBrk="1" hangingPunct="1">
              <a:buFontTx/>
              <a:buNone/>
              <a:defRPr/>
            </a:pPr>
            <a:r>
              <a:rPr lang="el-GR" sz="2200" dirty="0" smtClean="0"/>
              <a:t>  </a:t>
            </a:r>
            <a:endParaRPr lang="en-US" sz="2200"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Font typeface="Wingdings" pitchFamily="2" charset="2"/>
              <a:buChar char="v"/>
            </a:pPr>
            <a:r>
              <a:rPr lang="el-GR" sz="2400" b="1" dirty="0" smtClean="0">
                <a:solidFill>
                  <a:srgbClr val="FFC000"/>
                </a:solidFill>
              </a:rPr>
              <a:t>Περίπτωση Μελέτης 3</a:t>
            </a:r>
          </a:p>
          <a:p>
            <a:pPr lvl="3">
              <a:buNone/>
            </a:pPr>
            <a:r>
              <a:rPr lang="el-GR" sz="1200" dirty="0" smtClean="0"/>
              <a:t>    </a:t>
            </a:r>
            <a:endParaRPr lang="el-GR" sz="1200" dirty="0" smtClean="0"/>
          </a:p>
          <a:p>
            <a:pPr>
              <a:buNone/>
            </a:pPr>
            <a:r>
              <a:rPr lang="el-GR" sz="2400" dirty="0" smtClean="0"/>
              <a:t> </a:t>
            </a:r>
            <a:r>
              <a:rPr lang="el-GR" sz="2400" dirty="0" smtClean="0"/>
              <a:t>   </a:t>
            </a:r>
            <a:r>
              <a:rPr lang="el-GR" sz="2400" dirty="0" smtClean="0"/>
              <a:t>Αιτήτρια </a:t>
            </a:r>
            <a:r>
              <a:rPr lang="el-GR" sz="2400" dirty="0" smtClean="0"/>
              <a:t>ζητεί αύξηση διατροφής από τον πρώην σύζυγό της. Ο δικηγόρος της προσκομίζει ενώπιον Δικαστηρίου επιστολή από τον εργοδότη του καθ’ ου, στην οποία δηλώνονται οι απολαβές του. Ο καθ’ ου ζητά να μην γίνει δεκτή η επιστολή, διότι η αποκάλυψη των απολαβών του έγινε χωρίς διάταγμα Δικαστηρίου και χωρίς τη συγκατάθεση του </a:t>
            </a:r>
          </a:p>
          <a:p>
            <a:pPr lvl="2">
              <a:buNone/>
            </a:pPr>
            <a:r>
              <a:rPr lang="el-GR" dirty="0" smtClean="0"/>
              <a:t> </a:t>
            </a:r>
          </a:p>
          <a:p>
            <a:pPr>
              <a:buNone/>
            </a:pPr>
            <a:r>
              <a:rPr lang="el-GR" sz="2400" dirty="0" smtClean="0"/>
              <a:t>     </a:t>
            </a:r>
            <a:endParaRPr lang="el-GR" sz="2400" dirty="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40</a:t>
            </a:fld>
            <a:endParaRPr lang="el-G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lvl="2">
              <a:buNone/>
            </a:pPr>
            <a:r>
              <a:rPr lang="el-GR" sz="1000" dirty="0" smtClean="0"/>
              <a:t> </a:t>
            </a:r>
          </a:p>
          <a:p>
            <a:pPr>
              <a:buNone/>
            </a:pPr>
            <a:r>
              <a:rPr lang="el-GR" sz="2000" b="1" dirty="0" smtClean="0"/>
              <a:t>     </a:t>
            </a:r>
            <a:r>
              <a:rPr lang="el-GR" sz="2200" b="1" dirty="0" smtClean="0"/>
              <a:t>Νομική βάση: </a:t>
            </a:r>
          </a:p>
          <a:p>
            <a:r>
              <a:rPr lang="el-GR" sz="2200" dirty="0" smtClean="0"/>
              <a:t>Το </a:t>
            </a:r>
            <a:r>
              <a:rPr lang="el-GR" sz="2200" dirty="0" smtClean="0"/>
              <a:t>άρθρο 5(2)(ε) του Νόμου επιτρέπει την επεξεργασία, χωρίς τη συγκατάθεση του καθ’ ου, για το υπέρτερο έννομο συμφέρον που επιδιώκει ο τρίτος στον οποίο ανακοινώνονται τα δεδομένα (η αιτήτρια), νοουμένου ότι αυτό υπερέχει των δικαιωμάτων, συμφερόντων και θεμελιωδών ελευθεριών του καθ’ ου. </a:t>
            </a:r>
            <a:endParaRPr lang="el-GR" sz="2200" dirty="0" smtClean="0"/>
          </a:p>
          <a:p>
            <a:r>
              <a:rPr lang="el-GR" sz="2200" dirty="0" smtClean="0"/>
              <a:t>Από </a:t>
            </a:r>
            <a:r>
              <a:rPr lang="el-GR" sz="2200" dirty="0" smtClean="0"/>
              <a:t>νομολογία του ΔΕΕ και του ΕΔΑΔ προκύπτει ότι, το δικαίωμα άσκησης νομικών αξιώσεων υπερέχει του δικαιώματος προστασίας της ιδιωτικής ζωής. </a:t>
            </a:r>
            <a:endParaRPr lang="el-GR" sz="2200" dirty="0" smtClean="0"/>
          </a:p>
          <a:p>
            <a:r>
              <a:rPr lang="el-GR" sz="2200" dirty="0" smtClean="0"/>
              <a:t>Το </a:t>
            </a:r>
            <a:r>
              <a:rPr lang="el-GR" sz="2200" dirty="0" smtClean="0"/>
              <a:t>άρθρο 6(2)(3), που αφορά ευαίσθητα δεδομένα αλλά εφαρμόζεται </a:t>
            </a:r>
            <a:r>
              <a:rPr lang="en-US" sz="2200" dirty="0" smtClean="0"/>
              <a:t>mutatis mutandis</a:t>
            </a:r>
            <a:r>
              <a:rPr lang="el-GR" sz="2200" dirty="0" smtClean="0"/>
              <a:t> και σε μη ευαίσθητα, επιτρέπει την επεξεργασία δεδομένων του καθ’ ου, χωρίς τη συγκατάθεσή του, όταν αυτή είναι απαραίτητη για σκοπούς αναγνώρισης, άσκησης ή υπεράσπισης δικαιώματος ενώπιον Δικαστηρίου. </a:t>
            </a:r>
          </a:p>
          <a:p>
            <a:pPr>
              <a:buNone/>
            </a:pPr>
            <a:r>
              <a:rPr lang="el-GR" sz="2200" dirty="0" smtClean="0"/>
              <a:t> </a:t>
            </a:r>
          </a:p>
          <a:p>
            <a:pPr>
              <a:buNone/>
            </a:pPr>
            <a:endParaRPr lang="el-GR" sz="2200" dirty="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41</a:t>
            </a:fld>
            <a:endParaRPr lang="el-G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Font typeface="Wingdings" pitchFamily="2" charset="2"/>
              <a:buChar char="v"/>
            </a:pPr>
            <a:r>
              <a:rPr lang="el-GR" sz="2200" b="1" dirty="0" smtClean="0">
                <a:solidFill>
                  <a:srgbClr val="FFC000"/>
                </a:solidFill>
              </a:rPr>
              <a:t>Περίπτωση Μελέτης 4</a:t>
            </a:r>
          </a:p>
          <a:p>
            <a:pPr lvl="2">
              <a:buNone/>
            </a:pPr>
            <a:r>
              <a:rPr lang="el-GR" sz="1400" dirty="0" smtClean="0"/>
              <a:t>    </a:t>
            </a:r>
            <a:endParaRPr lang="el-GR" sz="1400" dirty="0" smtClean="0"/>
          </a:p>
          <a:p>
            <a:pPr>
              <a:buNone/>
            </a:pPr>
            <a:r>
              <a:rPr lang="el-GR" sz="2200" dirty="0" smtClean="0"/>
              <a:t> </a:t>
            </a:r>
            <a:r>
              <a:rPr lang="el-GR" sz="2200" dirty="0" smtClean="0"/>
              <a:t>   </a:t>
            </a:r>
            <a:r>
              <a:rPr lang="el-GR" sz="2200" dirty="0" smtClean="0"/>
              <a:t>Η </a:t>
            </a:r>
            <a:r>
              <a:rPr lang="el-GR" sz="2200" dirty="0" smtClean="0"/>
              <a:t>Ενάγουσα, που διατηρεί φρουταρία, ζητεί αποζημιώσεις από την Εναγόμενη ασφαλιστική, για απώλεια ικανότητας εργασίας αφού, κατόπιν τροχαίου ατυχήματος με πελάτη της, δεν μπορεί να σηκώνει βάρη. Η Εναγόμενη, καλεί ως μάρτυρα, αδειούχο ντετέκτιβ, που μαρτυρεί ότι είδε την Ενάγουσα, σε συγκεκριμένες περιπτώσεις, να μετακινεί κάσες φρούτων, πρωί και απόγευμα, έξω από και μέσα στο μαγαζί της. Για ενίσχυση της μαρτυρίας, η Εναγόμενη καταθέτει και βίντεο που ισχυρίζεται ότι δείχνει την ενάγουσα, να μετακινεί τις κάσες μπροστά από το μαγαζί της. Ο ντετέκτιβ κατάθεσε ότι, το βίντεο το τράβηξε ο ίδιος, από τη γωνιά του δρόμου. </a:t>
            </a:r>
          </a:p>
          <a:p>
            <a:pPr>
              <a:buNone/>
            </a:pPr>
            <a:r>
              <a:rPr lang="el-GR" sz="2200" dirty="0" smtClean="0"/>
              <a:t> </a:t>
            </a:r>
          </a:p>
          <a:p>
            <a:pPr>
              <a:buNone/>
            </a:pPr>
            <a:r>
              <a:rPr lang="el-GR" sz="2200" dirty="0" smtClean="0"/>
              <a:t>     </a:t>
            </a:r>
          </a:p>
          <a:p>
            <a:pPr>
              <a:buNone/>
            </a:pPr>
            <a:endParaRPr lang="el-GR" sz="2200" dirty="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42</a:t>
            </a:fld>
            <a:endParaRPr lang="el-G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Font typeface="Wingdings" pitchFamily="2" charset="2"/>
              <a:buChar char="v"/>
            </a:pPr>
            <a:r>
              <a:rPr lang="el-GR" sz="2400" b="1" dirty="0" smtClean="0"/>
              <a:t>Νομική βάση:</a:t>
            </a:r>
            <a:r>
              <a:rPr lang="el-GR" sz="2400" dirty="0" smtClean="0"/>
              <a:t> </a:t>
            </a:r>
          </a:p>
          <a:p>
            <a:r>
              <a:rPr lang="el-GR" sz="2400" dirty="0" smtClean="0"/>
              <a:t>Το </a:t>
            </a:r>
            <a:r>
              <a:rPr lang="el-GR" sz="2400" dirty="0" smtClean="0"/>
              <a:t>άρθρο 11 του Νόμου υποχρεώνει τον υπεύθυνο επεξεργασίας (την ασφαλιστική) να ενημερώνει το υποκείμενο των δεδομένων (την Ενάγουσα) για κάθε επεξεργασία που το αφορά. </a:t>
            </a:r>
            <a:endParaRPr lang="el-GR" sz="2400" dirty="0" smtClean="0"/>
          </a:p>
          <a:p>
            <a:pPr lvl="4"/>
            <a:endParaRPr lang="el-GR" sz="1200" dirty="0" smtClean="0"/>
          </a:p>
          <a:p>
            <a:r>
              <a:rPr lang="el-GR" sz="2400" dirty="0" smtClean="0"/>
              <a:t>Η </a:t>
            </a:r>
            <a:r>
              <a:rPr lang="el-GR" sz="2400" dirty="0" smtClean="0"/>
              <a:t>υποχρέωση ενημέρωσης μπορεί να αρθεί με βάση το άρθρο 11(4), για δημόσιο συμφέρον, άμυνα της Δημοκρατίας, διερεύνηση ποινικών υποθέσεων και άλλους λόγους που όμως δεν σχετίζονται με την υπό εκδίκαση υπόθεση. </a:t>
            </a:r>
            <a:endParaRPr lang="el-GR" sz="2400" dirty="0" smtClean="0"/>
          </a:p>
          <a:p>
            <a:pPr lvl="3"/>
            <a:endParaRPr lang="el-GR" sz="1200" dirty="0" smtClean="0"/>
          </a:p>
          <a:p>
            <a:r>
              <a:rPr lang="el-GR" sz="2400" dirty="0" smtClean="0"/>
              <a:t>Διαφοροποιείται </a:t>
            </a:r>
            <a:r>
              <a:rPr lang="el-GR" sz="2400" dirty="0" smtClean="0"/>
              <a:t>η υπόθεση αν ο ντετέκτιβ ΔΕΝ ήταν αδειούχος; Διαφοροποιείται η υπόθεση αν ο ντετέκτιβ τραβούσε το βίντεο ΜΕΣΑ στη φρουταρία της </a:t>
            </a:r>
            <a:r>
              <a:rPr lang="el-GR" sz="2400" dirty="0" smtClean="0"/>
              <a:t>Ενάγουσας</a:t>
            </a:r>
            <a:r>
              <a:rPr lang="el-GR" sz="2400" dirty="0" smtClean="0"/>
              <a:t>;</a:t>
            </a:r>
          </a:p>
          <a:p>
            <a:pPr>
              <a:buNone/>
            </a:pPr>
            <a:endParaRPr lang="el-GR" sz="2200" dirty="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43</a:t>
            </a:fld>
            <a:endParaRPr lang="el-G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Font typeface="Wingdings" pitchFamily="2" charset="2"/>
              <a:buChar char="v"/>
            </a:pPr>
            <a:r>
              <a:rPr lang="el-GR" sz="2400" b="1" dirty="0" smtClean="0">
                <a:solidFill>
                  <a:srgbClr val="FFC000"/>
                </a:solidFill>
              </a:rPr>
              <a:t>Περίπτωση Μελέτης 5</a:t>
            </a:r>
          </a:p>
          <a:p>
            <a:pPr lvl="3">
              <a:buNone/>
            </a:pPr>
            <a:r>
              <a:rPr lang="el-GR" sz="1200" dirty="0" smtClean="0"/>
              <a:t>    </a:t>
            </a:r>
            <a:endParaRPr lang="el-GR" sz="1200" dirty="0" smtClean="0"/>
          </a:p>
          <a:p>
            <a:pPr>
              <a:buNone/>
            </a:pPr>
            <a:r>
              <a:rPr lang="el-GR" sz="2400" dirty="0" smtClean="0"/>
              <a:t>   Η </a:t>
            </a:r>
            <a:r>
              <a:rPr lang="el-GR" sz="2400" dirty="0" smtClean="0"/>
              <a:t>Αστυνομία κατηγορεί αλλοδαπή οικιακή βοηθό για κακοποίηση βρέφους της οικογενείας που την </a:t>
            </a:r>
            <a:r>
              <a:rPr lang="el-GR" sz="2400" dirty="0" err="1" smtClean="0"/>
              <a:t>εργοδοτεί</a:t>
            </a:r>
            <a:r>
              <a:rPr lang="el-GR" sz="2400" dirty="0" smtClean="0"/>
              <a:t>. Κατόπιν σημαδιών (μώλωπες κλπ) που κατά καιρούς έβρισκαν οι γονείς στο βρέφος, κατήγγειλαν την υπόθεση στην Αστυνομία, η οποία εισηγήθηκε να βάλουν στο σπίτι τους κρυφές κάμερες, για να καταγράψουν τη συμπεριφορά της οικιακής βοηθού. Η οικιακή βοηθός δεν ενημερώθηκε για την εγκατάσταση και λειτουργία των καμερών αυτών. Η Αστυνομία προσκομίζει, ως τεκμήριο, βίντεο που δείχνει την οικιακή βοηθό να δέρνει το βρέφος, σε ώρα που οι γονείς απουσίαζαν. </a:t>
            </a:r>
          </a:p>
          <a:p>
            <a:pPr lvl="2">
              <a:buNone/>
            </a:pPr>
            <a:r>
              <a:rPr lang="el-GR" sz="1000" dirty="0" smtClean="0"/>
              <a:t> </a:t>
            </a:r>
          </a:p>
          <a:p>
            <a:pPr>
              <a:buNone/>
            </a:pPr>
            <a:r>
              <a:rPr lang="el-GR" sz="1800" dirty="0" smtClean="0"/>
              <a:t>     </a:t>
            </a:r>
          </a:p>
          <a:p>
            <a:pPr>
              <a:buNone/>
            </a:pPr>
            <a:endParaRPr lang="el-GR" sz="2200" dirty="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44</a:t>
            </a:fld>
            <a:endParaRPr lang="el-G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lvl="2">
              <a:buNone/>
            </a:pPr>
            <a:r>
              <a:rPr lang="el-GR" sz="1000" dirty="0" smtClean="0"/>
              <a:t> </a:t>
            </a:r>
          </a:p>
          <a:p>
            <a:pPr>
              <a:buNone/>
            </a:pPr>
            <a:r>
              <a:rPr lang="el-GR" sz="1800" b="1" dirty="0" smtClean="0"/>
              <a:t>     </a:t>
            </a:r>
            <a:r>
              <a:rPr lang="el-GR" sz="2200" b="1" dirty="0" smtClean="0"/>
              <a:t>Νομική βάση: </a:t>
            </a:r>
          </a:p>
          <a:p>
            <a:r>
              <a:rPr lang="el-GR" sz="2200" dirty="0" smtClean="0"/>
              <a:t>Το </a:t>
            </a:r>
            <a:r>
              <a:rPr lang="el-GR" sz="2200" dirty="0" smtClean="0"/>
              <a:t>πεδίο εφαρμογής του Νόμου 138(Ι)/2001, εξαιρεί οποιαδήποτε επεξεργασία πραγματοποιείται από φυσικό πρόσωπο, αποκλειστικά για προσωπικούς ή οικιακούς σκοπούς. </a:t>
            </a:r>
            <a:endParaRPr lang="el-GR" sz="2200" dirty="0" smtClean="0"/>
          </a:p>
          <a:p>
            <a:pPr lvl="4"/>
            <a:endParaRPr lang="el-GR" sz="1000" dirty="0" smtClean="0"/>
          </a:p>
          <a:p>
            <a:r>
              <a:rPr lang="el-GR" sz="2200" dirty="0" smtClean="0"/>
              <a:t>Η </a:t>
            </a:r>
            <a:r>
              <a:rPr lang="el-GR" sz="2200" dirty="0" smtClean="0"/>
              <a:t>εξαίρεση αυτή δεν εφαρμόζεται για επαγγελματικούς σκοπούς. Για την οικιακή βοηθό, το σπίτι των εργοδοτών της είναι ο χώρος εργασίας της. </a:t>
            </a:r>
            <a:endParaRPr lang="el-GR" sz="2200" dirty="0" smtClean="0"/>
          </a:p>
          <a:p>
            <a:pPr lvl="4"/>
            <a:endParaRPr lang="el-GR" sz="1000" dirty="0" smtClean="0"/>
          </a:p>
          <a:p>
            <a:r>
              <a:rPr lang="el-GR" sz="2200" dirty="0" smtClean="0"/>
              <a:t>Το </a:t>
            </a:r>
            <a:r>
              <a:rPr lang="el-GR" sz="2200" dirty="0" smtClean="0"/>
              <a:t>άρθρο 11 του Νόμου υποχρεώνει τους υπεύθυνους επεξεργασίας (τους γονείς) να ενημερώνουν το υποκείμενο των δεδομένων για κάθε επεξεργασία που το αφορά. </a:t>
            </a:r>
            <a:endParaRPr lang="el-GR" sz="2200" dirty="0" smtClean="0"/>
          </a:p>
          <a:p>
            <a:pPr lvl="3"/>
            <a:endParaRPr lang="el-GR" sz="1000" dirty="0" smtClean="0"/>
          </a:p>
          <a:p>
            <a:r>
              <a:rPr lang="el-GR" sz="2200" dirty="0" smtClean="0"/>
              <a:t>Το </a:t>
            </a:r>
            <a:r>
              <a:rPr lang="el-GR" sz="2200" dirty="0" smtClean="0"/>
              <a:t>άρθρο 11(4) προβλέπει ότι, η υποχρέωση ενημέρωσης μπορεί να αρθεί, για πρόληψη/ διακρίβωση/ διερεύνηση ποινικών αδικημάτων. </a:t>
            </a:r>
          </a:p>
          <a:p>
            <a:pPr>
              <a:buNone/>
            </a:pPr>
            <a:endParaRPr lang="el-GR" sz="2200" dirty="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45</a:t>
            </a:fld>
            <a:endParaRPr lang="el-G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404664"/>
            <a:ext cx="8064500" cy="5615136"/>
          </a:xfrm>
        </p:spPr>
        <p:txBody>
          <a:bodyPr/>
          <a:lstStyle/>
          <a:p>
            <a:pPr>
              <a:buNone/>
            </a:pPr>
            <a:r>
              <a:rPr lang="en-US" sz="2200" b="1" dirty="0" smtClean="0">
                <a:solidFill>
                  <a:srgbClr val="FFC000"/>
                </a:solidFill>
              </a:rPr>
              <a:t>    </a:t>
            </a:r>
            <a:r>
              <a:rPr lang="el-GR" sz="2200" b="1" dirty="0" smtClean="0">
                <a:solidFill>
                  <a:srgbClr val="FFC000"/>
                </a:solidFill>
              </a:rPr>
              <a:t>Συστάσεις προς Πρόεδρο του Ανωτάτου (24.11.2016)</a:t>
            </a:r>
          </a:p>
          <a:p>
            <a:pPr lvl="3">
              <a:buNone/>
            </a:pPr>
            <a:endParaRPr lang="el-GR" sz="1000" b="1" dirty="0" smtClean="0">
              <a:solidFill>
                <a:srgbClr val="FFC000"/>
              </a:solidFill>
            </a:endParaRPr>
          </a:p>
          <a:p>
            <a:pPr>
              <a:buFont typeface="Wingdings" pitchFamily="2" charset="2"/>
              <a:buChar char="v"/>
            </a:pPr>
            <a:r>
              <a:rPr lang="el-GR" sz="2000" b="1" dirty="0" smtClean="0">
                <a:solidFill>
                  <a:srgbClr val="FFFF00"/>
                </a:solidFill>
              </a:rPr>
              <a:t>Δημοσίευση δικαστικών αποφάσεων: </a:t>
            </a:r>
            <a:r>
              <a:rPr lang="el-GR" sz="2000" dirty="0" smtClean="0"/>
              <a:t>περιέχουν προσωπικά δεδομένα διαδίκων και ενδεχομένως τρίτων προσώπων π.χ. μαρτύρων, τα οποία πρέπει να προστατεύονται</a:t>
            </a:r>
          </a:p>
          <a:p>
            <a:pPr lvl="3">
              <a:buFont typeface="Wingdings" pitchFamily="2" charset="2"/>
              <a:buChar char="v"/>
            </a:pPr>
            <a:endParaRPr lang="el-GR" sz="800" dirty="0" smtClean="0"/>
          </a:p>
          <a:p>
            <a:pPr>
              <a:buNone/>
            </a:pPr>
            <a:r>
              <a:rPr lang="el-GR" sz="2000" dirty="0" smtClean="0"/>
              <a:t>    Η δημοσίευση αποφάσεων στο διαδίκτυο ενέχει κινδύνους</a:t>
            </a:r>
          </a:p>
          <a:p>
            <a:pPr lvl="4">
              <a:buNone/>
            </a:pPr>
            <a:endParaRPr lang="el-GR" sz="800" dirty="0" smtClean="0"/>
          </a:p>
          <a:p>
            <a:pPr>
              <a:buNone/>
            </a:pPr>
            <a:r>
              <a:rPr lang="el-GR" sz="2000" dirty="0" smtClean="0"/>
              <a:t>    Καλό θα ήταν να προωθηθεί ειδικός νόμος ή κανονισμός του Ανωτάτου που να ρυθμίζει τη δημοσίευση δικαστικών αποφάσεων</a:t>
            </a:r>
          </a:p>
          <a:p>
            <a:pPr lvl="2">
              <a:buNone/>
            </a:pPr>
            <a:endParaRPr lang="el-GR" sz="1200" dirty="0" smtClean="0"/>
          </a:p>
          <a:p>
            <a:pPr>
              <a:buFont typeface="Wingdings" pitchFamily="2" charset="2"/>
              <a:buChar char="v"/>
            </a:pPr>
            <a:r>
              <a:rPr lang="el-GR" sz="2000" b="1" dirty="0" smtClean="0">
                <a:solidFill>
                  <a:srgbClr val="FFFF00"/>
                </a:solidFill>
              </a:rPr>
              <a:t>Ετοιμασία εσωτερικής πολιτικής ασφαλείας: </a:t>
            </a:r>
          </a:p>
          <a:p>
            <a:r>
              <a:rPr lang="el-GR" sz="2000" dirty="0" smtClean="0"/>
              <a:t>Ε</a:t>
            </a:r>
            <a:r>
              <a:rPr lang="el-GR" sz="2000" dirty="0" smtClean="0"/>
              <a:t>μπιστευτικότητα, ακεραιότητα, απόδοση ευθυνών σε περιπτώσεις λαθών / παραβάσεων</a:t>
            </a:r>
          </a:p>
          <a:p>
            <a:r>
              <a:rPr lang="el-GR" sz="2000" dirty="0" smtClean="0"/>
              <a:t>Καθορισμός καθηκόντων και αρμοδιοτήτων</a:t>
            </a:r>
          </a:p>
          <a:p>
            <a:r>
              <a:rPr lang="el-GR" sz="2000" dirty="0" smtClean="0"/>
              <a:t>Διενέργεια εσωτερικών ελέγχων</a:t>
            </a:r>
          </a:p>
          <a:p>
            <a:endParaRPr lang="el-GR" sz="2000" dirty="0" smtClean="0"/>
          </a:p>
          <a:p>
            <a:pPr>
              <a:buFont typeface="Wingdings" pitchFamily="2" charset="2"/>
              <a:buChar char="v"/>
            </a:pPr>
            <a:r>
              <a:rPr lang="el-GR" sz="2000" b="1" dirty="0" smtClean="0">
                <a:solidFill>
                  <a:srgbClr val="FFFF00"/>
                </a:solidFill>
              </a:rPr>
              <a:t>Σύμβαση ανάθεσης επεξεργασίας </a:t>
            </a:r>
            <a:r>
              <a:rPr lang="el-GR" sz="2000" b="1" dirty="0" smtClean="0">
                <a:solidFill>
                  <a:srgbClr val="FFFF00"/>
                </a:solidFill>
              </a:rPr>
              <a:t>σε </a:t>
            </a:r>
            <a:r>
              <a:rPr lang="el-GR" sz="2000" b="1" dirty="0" smtClean="0">
                <a:solidFill>
                  <a:srgbClr val="FFFF00"/>
                </a:solidFill>
              </a:rPr>
              <a:t>εκτελούντες την επεξεργασία</a:t>
            </a:r>
          </a:p>
          <a:p>
            <a:endParaRPr lang="el-GR" sz="2000" dirty="0" smtClean="0"/>
          </a:p>
          <a:p>
            <a:pPr>
              <a:buNone/>
            </a:pPr>
            <a:endParaRPr lang="el-GR" sz="1800" dirty="0" smtClean="0"/>
          </a:p>
          <a:p>
            <a:pPr>
              <a:buNone/>
            </a:pPr>
            <a:endParaRPr lang="el-GR" sz="1800" dirty="0" smtClean="0"/>
          </a:p>
          <a:p>
            <a:pPr>
              <a:buNone/>
            </a:pPr>
            <a:endParaRPr lang="el-GR" sz="2200" dirty="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46</a:t>
            </a:fld>
            <a:endParaRPr lang="el-G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620688"/>
            <a:ext cx="8172450" cy="237651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536" y="404664"/>
            <a:ext cx="8352928" cy="5615136"/>
          </a:xfrm>
        </p:spPr>
        <p:txBody>
          <a:bodyPr/>
          <a:lstStyle/>
          <a:p>
            <a:pPr>
              <a:buFont typeface="Wingdings" pitchFamily="2" charset="2"/>
              <a:buChar char="v"/>
            </a:pPr>
            <a:r>
              <a:rPr lang="el-GR" sz="1800" b="1" dirty="0" smtClean="0">
                <a:solidFill>
                  <a:srgbClr val="FFFF00"/>
                </a:solidFill>
              </a:rPr>
              <a:t>Λήψη των κατάλληλων οργανωτικών και τεχνικών μέτρων ασφάλειας</a:t>
            </a:r>
          </a:p>
          <a:p>
            <a:r>
              <a:rPr lang="el-GR" sz="1800" dirty="0" smtClean="0"/>
              <a:t>Έλεγχος φυσικής πρόσβασης σε εγκαταστάσεις και </a:t>
            </a:r>
            <a:r>
              <a:rPr lang="en-US" sz="1800" dirty="0" smtClean="0"/>
              <a:t>computer room</a:t>
            </a:r>
          </a:p>
          <a:p>
            <a:r>
              <a:rPr lang="el-GR" sz="1800" dirty="0" smtClean="0"/>
              <a:t>Τήρηση επικαιροποιημένου καταλόγου με τα δικαιώματα φυσικής πρόσβασης του προσωπικού και με το προσωπικό που διαθέτει κωδικούς, κάρτες εισόδου και κλειδιά για πρόσβαση σε κρίσιμους χώρους ασφαλείας</a:t>
            </a:r>
          </a:p>
          <a:p>
            <a:r>
              <a:rPr lang="el-GR" sz="1800" dirty="0" smtClean="0"/>
              <a:t>Επικαιροποίηση των εν λόγω καταλόγων</a:t>
            </a:r>
          </a:p>
          <a:p>
            <a:r>
              <a:rPr lang="el-GR" sz="1800" dirty="0" smtClean="0"/>
              <a:t>Τοποθέτηση / φύλαξη φακέλων που περιέχουν προσωπικά δεδομένα σε φωριαμούς που κλειδώνουν και να μην εκτίθενται σε κοινή θέα</a:t>
            </a:r>
          </a:p>
          <a:p>
            <a:r>
              <a:rPr lang="el-GR" sz="1800" dirty="0" smtClean="0"/>
              <a:t>Καταγραφή μεταφοράς φακέλων</a:t>
            </a:r>
          </a:p>
          <a:p>
            <a:r>
              <a:rPr lang="el-GR" sz="1800" dirty="0" smtClean="0"/>
              <a:t>Έλεγχος γραφείων ότι δεν αφήνονται εκτεθειμένα, χωρίς επίβλεψη, έγγραφα και φορητά μέσα αποθήκευσης</a:t>
            </a:r>
          </a:p>
          <a:p>
            <a:r>
              <a:rPr lang="el-GR" sz="1800" dirty="0" smtClean="0"/>
              <a:t>Ορισμός υπεύθυνου ασφάλειας </a:t>
            </a:r>
          </a:p>
          <a:p>
            <a:r>
              <a:rPr lang="el-GR" sz="1800" dirty="0" smtClean="0"/>
              <a:t>Λήψη συγκεκριμένων διαδικασιών για ορθή οργάνωση /αρχειοθέτηση/ ταξινόμηση αρχείου με φυσικούς φακέλους</a:t>
            </a:r>
          </a:p>
          <a:p>
            <a:r>
              <a:rPr lang="el-GR" sz="1800" dirty="0" smtClean="0"/>
              <a:t>Καταστροφή των δεδομένων με ασφαλή τρόπο – ύπαρξη γραπτής διαδικασίας καταστροφής</a:t>
            </a:r>
          </a:p>
          <a:p>
            <a:r>
              <a:rPr lang="el-GR" sz="1800" dirty="0" smtClean="0"/>
              <a:t>Εκπαίδευση προσωπικού</a:t>
            </a:r>
          </a:p>
          <a:p>
            <a:r>
              <a:rPr lang="el-GR" sz="1800" dirty="0" smtClean="0"/>
              <a:t>Λήψη διαδικασιών για εκπόνηση προγραμματισμένων ελέγχων τήρησης των μέτρων ασφάλειας</a:t>
            </a:r>
            <a:endParaRPr lang="el-GR" sz="1800" dirty="0" smtClean="0"/>
          </a:p>
          <a:p>
            <a:pPr>
              <a:buNone/>
            </a:pPr>
            <a:endParaRPr lang="el-GR" sz="1800" dirty="0" smtClean="0"/>
          </a:p>
          <a:p>
            <a:pPr>
              <a:buNone/>
            </a:pPr>
            <a:endParaRPr lang="el-GR" sz="2200" dirty="0"/>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47</a:t>
            </a:fld>
            <a:endParaRPr lang="el-G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15E6855C-F78A-4014-B6D2-935783A0EEE2}" type="slidenum">
              <a:rPr lang="el-GR" altLang="en-US" sz="1400" smtClean="0">
                <a:latin typeface="Arial" charset="0"/>
              </a:rPr>
              <a:pPr>
                <a:spcBef>
                  <a:spcPct val="0"/>
                </a:spcBef>
                <a:buClrTx/>
                <a:buSzTx/>
                <a:buFontTx/>
                <a:buNone/>
                <a:defRPr/>
              </a:pPr>
              <a:t>48</a:t>
            </a:fld>
            <a:endParaRPr lang="el-GR" altLang="en-US" sz="1400" smtClean="0">
              <a:latin typeface="Arial" charset="0"/>
            </a:endParaRPr>
          </a:p>
        </p:txBody>
      </p:sp>
      <p:sp>
        <p:nvSpPr>
          <p:cNvPr id="80899" name="Title 1"/>
          <p:cNvSpPr>
            <a:spLocks noGrp="1"/>
          </p:cNvSpPr>
          <p:nvPr>
            <p:ph type="title" idx="4294967295"/>
          </p:nvPr>
        </p:nvSpPr>
        <p:spPr>
          <a:noFill/>
        </p:spPr>
        <p:txBody>
          <a:bodyPr/>
          <a:lstStyle/>
          <a:p>
            <a:pPr algn="ctr" eaLnBrk="1" hangingPunct="1"/>
            <a:r>
              <a:rPr lang="el-GR" altLang="el-GR" sz="2800" b="1" smtClean="0">
                <a:effectLst/>
              </a:rPr>
              <a:t>Γραφείο Επιτρόπου Προστασίας Δεδομένων Προσωπικού Χαρακτήρα</a:t>
            </a:r>
          </a:p>
        </p:txBody>
      </p:sp>
      <p:sp>
        <p:nvSpPr>
          <p:cNvPr id="3" name="Content Placeholder 2"/>
          <p:cNvSpPr>
            <a:spLocks noGrp="1"/>
          </p:cNvSpPr>
          <p:nvPr>
            <p:ph idx="4294967295"/>
          </p:nvPr>
        </p:nvSpPr>
        <p:spPr/>
        <p:txBody>
          <a:bodyPr/>
          <a:lstStyle/>
          <a:p>
            <a:pPr algn="ctr">
              <a:buFontTx/>
              <a:buNone/>
              <a:defRPr/>
            </a:pPr>
            <a:r>
              <a:rPr lang="el-GR" sz="2800" dirty="0" smtClean="0">
                <a:effectLst/>
              </a:rPr>
              <a:t>Ιάσονος 1, 1082 Λευκωσία</a:t>
            </a:r>
          </a:p>
          <a:p>
            <a:pPr algn="ctr">
              <a:buFontTx/>
              <a:buNone/>
              <a:defRPr/>
            </a:pPr>
            <a:r>
              <a:rPr lang="el-GR" sz="2800" dirty="0" smtClean="0">
                <a:effectLst/>
              </a:rPr>
              <a:t>Τ.Θ.  23378, 1682  Λευκωσία</a:t>
            </a:r>
          </a:p>
          <a:p>
            <a:pPr algn="ctr">
              <a:defRPr/>
            </a:pPr>
            <a:endParaRPr lang="el-GR" sz="2800" dirty="0" smtClean="0">
              <a:effectLst/>
            </a:endParaRPr>
          </a:p>
          <a:p>
            <a:pPr algn="ctr">
              <a:buFontTx/>
              <a:buNone/>
              <a:defRPr/>
            </a:pPr>
            <a:r>
              <a:rPr lang="el-GR" sz="2800" dirty="0" err="1" smtClean="0">
                <a:effectLst/>
              </a:rPr>
              <a:t>Τηλ</a:t>
            </a:r>
            <a:r>
              <a:rPr lang="el-GR" sz="2800" dirty="0" smtClean="0">
                <a:effectLst/>
              </a:rPr>
              <a:t>:  22818456, Φαξ: 22304565</a:t>
            </a:r>
          </a:p>
          <a:p>
            <a:pPr algn="ctr">
              <a:buFontTx/>
              <a:buNone/>
              <a:defRPr/>
            </a:pPr>
            <a:r>
              <a:rPr lang="en-US" sz="2800" dirty="0" smtClean="0">
                <a:effectLst/>
              </a:rPr>
              <a:t>E-mail: commissioner@dataprotection.gov.cy</a:t>
            </a:r>
            <a:endParaRPr lang="el-GR" sz="2800" dirty="0" smtClean="0">
              <a:effectLst/>
            </a:endParaRPr>
          </a:p>
          <a:p>
            <a:pPr algn="ctr">
              <a:defRPr/>
            </a:pPr>
            <a:endParaRPr lang="el-GR" sz="2800" dirty="0" smtClean="0">
              <a:effectLst/>
            </a:endParaRPr>
          </a:p>
          <a:p>
            <a:pPr algn="ctr">
              <a:buFontTx/>
              <a:buNone/>
              <a:defRPr/>
            </a:pPr>
            <a:r>
              <a:rPr lang="en-US" sz="2800" b="1" dirty="0" smtClean="0">
                <a:effectLst/>
              </a:rPr>
              <a:t>www.dataprotection.gov.cy</a:t>
            </a:r>
            <a:endParaRPr lang="en-GB" sz="2800" b="1" dirty="0" smtClean="0">
              <a:effectLst/>
            </a:endParaRPr>
          </a:p>
          <a:p>
            <a:pPr eaLnBrk="1" hangingPunct="1">
              <a:buFontTx/>
              <a:buNone/>
              <a:defRPr/>
            </a:pPr>
            <a:endParaRPr lang="el-GR" dirty="0" smtClean="0"/>
          </a:p>
          <a:p>
            <a:pPr lvl="1" eaLnBrk="1" hangingPunct="1">
              <a:buClr>
                <a:schemeClr val="hlink"/>
              </a:buClr>
              <a:buFont typeface="Wingdings" pitchFamily="2" charset="2"/>
              <a:buNone/>
              <a:defRPr/>
            </a:pPr>
            <a:endParaRPr lang="el-G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0"/>
            <a:ext cx="8424862" cy="765175"/>
          </a:xfrm>
        </p:spPr>
        <p:txBody>
          <a:bodyPr/>
          <a:lstStyle/>
          <a:p>
            <a:pPr algn="ctr">
              <a:defRPr/>
            </a:pPr>
            <a:r>
              <a:rPr lang="el-GR" sz="2800" b="1" dirty="0" smtClean="0">
                <a:solidFill>
                  <a:srgbClr val="FFC000"/>
                </a:solidFill>
              </a:rPr>
              <a:t>Πεδίο εφαρμογής </a:t>
            </a:r>
            <a:endParaRPr lang="el-GR" sz="2800" b="1" dirty="0">
              <a:solidFill>
                <a:srgbClr val="FFC000"/>
              </a:solidFill>
            </a:endParaRPr>
          </a:p>
        </p:txBody>
      </p:sp>
      <p:sp>
        <p:nvSpPr>
          <p:cNvPr id="3" name="Content Placeholder 2"/>
          <p:cNvSpPr>
            <a:spLocks noGrp="1"/>
          </p:cNvSpPr>
          <p:nvPr>
            <p:ph idx="1"/>
          </p:nvPr>
        </p:nvSpPr>
        <p:spPr>
          <a:xfrm>
            <a:off x="179388" y="692150"/>
            <a:ext cx="8785100" cy="5256213"/>
          </a:xfrm>
        </p:spPr>
        <p:txBody>
          <a:bodyPr/>
          <a:lstStyle/>
          <a:p>
            <a:pPr>
              <a:defRPr/>
            </a:pPr>
            <a:r>
              <a:rPr lang="el-GR" sz="2200" dirty="0" smtClean="0"/>
              <a:t>Στο έδαφος της Κυπριακής Δημοκρατίας</a:t>
            </a:r>
          </a:p>
          <a:p>
            <a:pPr lvl="4">
              <a:defRPr/>
            </a:pPr>
            <a:endParaRPr lang="el-GR" sz="1000" dirty="0" smtClean="0"/>
          </a:p>
          <a:p>
            <a:pPr>
              <a:defRPr/>
            </a:pPr>
            <a:r>
              <a:rPr lang="el-GR" sz="2200" dirty="0" smtClean="0"/>
              <a:t>Όταν εφαρμόζεται το κυπριακό δίκαιο δυνάμει διεθνούς δικαίου</a:t>
            </a:r>
          </a:p>
          <a:p>
            <a:pPr lvl="3">
              <a:defRPr/>
            </a:pPr>
            <a:endParaRPr lang="el-GR" sz="1000" dirty="0" smtClean="0"/>
          </a:p>
          <a:p>
            <a:pPr>
              <a:defRPr/>
            </a:pPr>
            <a:r>
              <a:rPr lang="el-GR" sz="2200" dirty="0" smtClean="0"/>
              <a:t>Διασυνοριακές υποθέσεις που αφορούν πρόσωπα σε περισσότερα κράτη μέλη (συνδεδεμένες εταιρείες)</a:t>
            </a:r>
          </a:p>
          <a:p>
            <a:pPr lvl="4">
              <a:defRPr/>
            </a:pPr>
            <a:endParaRPr lang="el-GR" sz="1000" dirty="0" smtClean="0"/>
          </a:p>
          <a:p>
            <a:pPr>
              <a:defRPr/>
            </a:pPr>
            <a:r>
              <a:rPr lang="el-GR" sz="2200" dirty="0" smtClean="0"/>
              <a:t>Σε επεξεργασία εκτός ΕΕ για υποκείμενα που βρίσκονται εντός ΕΕ</a:t>
            </a:r>
          </a:p>
          <a:p>
            <a:pPr lvl="5">
              <a:defRPr/>
            </a:pPr>
            <a:endParaRPr lang="el-GR" sz="1000" dirty="0" smtClean="0"/>
          </a:p>
          <a:p>
            <a:pPr>
              <a:defRPr/>
            </a:pPr>
            <a:r>
              <a:rPr lang="el-GR" sz="2200" dirty="0" smtClean="0"/>
              <a:t>Σε επεξεργασία που εκτελείται στην ΕΕ για υποκείμενα που βρίσκονται εκτός ΕΕ</a:t>
            </a:r>
          </a:p>
          <a:p>
            <a:pPr lvl="3">
              <a:defRPr/>
            </a:pPr>
            <a:endParaRPr lang="el-GR" sz="1000" dirty="0" smtClean="0"/>
          </a:p>
          <a:p>
            <a:pPr>
              <a:defRPr/>
            </a:pPr>
            <a:r>
              <a:rPr lang="el-GR" sz="2200" b="1" dirty="0" smtClean="0"/>
              <a:t>Κύρια εγκατάσταση: </a:t>
            </a:r>
            <a:r>
              <a:rPr lang="el-GR" sz="2200" dirty="0" smtClean="0"/>
              <a:t>ορίζεται, όταν μια εταιρεία έχει εγκαταστάσεις σε πολλά κράτη μέλη</a:t>
            </a:r>
          </a:p>
          <a:p>
            <a:pPr>
              <a:buFont typeface="Wingdings" pitchFamily="2" charset="2"/>
              <a:buChar char="v"/>
              <a:defRPr/>
            </a:pPr>
            <a:r>
              <a:rPr lang="el-GR" sz="2200" b="1" dirty="0" smtClean="0">
                <a:solidFill>
                  <a:srgbClr val="FFC000"/>
                </a:solidFill>
              </a:rPr>
              <a:t>Για υπεύθυνο επεξεργασίας: </a:t>
            </a:r>
            <a:r>
              <a:rPr lang="el-GR" sz="2200" dirty="0" smtClean="0"/>
              <a:t>κύρια εγκατάσταση = η εγκατάσταση όπου λαμβάνονται οι αποφάσεις</a:t>
            </a:r>
          </a:p>
          <a:p>
            <a:pPr>
              <a:buFont typeface="Wingdings" pitchFamily="2" charset="2"/>
              <a:buChar char="v"/>
              <a:defRPr/>
            </a:pPr>
            <a:r>
              <a:rPr lang="el-GR" sz="2200" b="1" dirty="0" smtClean="0">
                <a:solidFill>
                  <a:srgbClr val="FFC000"/>
                </a:solidFill>
              </a:rPr>
              <a:t>Για εκτελών την επεξεργασία: </a:t>
            </a:r>
            <a:r>
              <a:rPr lang="el-GR" sz="2200" dirty="0" smtClean="0"/>
              <a:t>κύρια εγκατάσταση = η εγκατάσταση όπου εκτελείται η επεξεργασία</a:t>
            </a:r>
          </a:p>
          <a:p>
            <a:pPr>
              <a:buFontTx/>
              <a:buNone/>
              <a:defRPr/>
            </a:pPr>
            <a:r>
              <a:rPr lang="el-GR" sz="2400" dirty="0" smtClean="0"/>
              <a:t/>
            </a:r>
            <a:br>
              <a:rPr lang="el-GR" sz="2400" dirty="0" smtClean="0"/>
            </a:br>
            <a:endParaRPr lang="el-GR" sz="2400" dirty="0"/>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C2CC09CA-2430-4785-8361-4904CB1CA2AE}" type="slidenum">
              <a:rPr lang="el-GR" altLang="en-US" sz="1400" smtClean="0">
                <a:latin typeface="Arial" charset="0"/>
              </a:rPr>
              <a:pPr>
                <a:spcBef>
                  <a:spcPct val="0"/>
                </a:spcBef>
                <a:buClrTx/>
                <a:buSzTx/>
                <a:buFontTx/>
                <a:buNone/>
                <a:defRPr/>
              </a:pPr>
              <a:t>5</a:t>
            </a:fld>
            <a:endParaRPr lang="el-GR" altLang="en-US" sz="1400" smtClean="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C66E885A-0AAF-44BE-ABF6-D5C2A67BBEB7}" type="slidenum">
              <a:rPr lang="el-GR" altLang="en-US" sz="1400" smtClean="0">
                <a:latin typeface="Arial" charset="0"/>
              </a:rPr>
              <a:pPr>
                <a:spcBef>
                  <a:spcPct val="0"/>
                </a:spcBef>
                <a:buClrTx/>
                <a:buSzTx/>
                <a:buFontTx/>
                <a:buNone/>
                <a:defRPr/>
              </a:pPr>
              <a:t>6</a:t>
            </a:fld>
            <a:endParaRPr lang="el-GR" altLang="en-US" sz="1400" smtClean="0">
              <a:latin typeface="Arial" charset="0"/>
            </a:endParaRPr>
          </a:p>
        </p:txBody>
      </p:sp>
      <p:sp>
        <p:nvSpPr>
          <p:cNvPr id="6147" name="Rectangle 3"/>
          <p:cNvSpPr>
            <a:spLocks noGrp="1" noChangeArrowheads="1"/>
          </p:cNvSpPr>
          <p:nvPr>
            <p:ph type="body" idx="1"/>
          </p:nvPr>
        </p:nvSpPr>
        <p:spPr>
          <a:xfrm>
            <a:off x="179512" y="188913"/>
            <a:ext cx="8713663" cy="6264275"/>
          </a:xfrm>
          <a:effectLst>
            <a:outerShdw dist="35921" dir="2700000" algn="ctr" rotWithShape="0">
              <a:schemeClr val="bg2"/>
            </a:outerShdw>
          </a:effectLst>
        </p:spPr>
        <p:txBody>
          <a:bodyPr/>
          <a:lstStyle/>
          <a:p>
            <a:pPr eaLnBrk="1" hangingPunct="1">
              <a:buFontTx/>
              <a:buNone/>
              <a:defRPr/>
            </a:pPr>
            <a:r>
              <a:rPr lang="el-GR" sz="2800" b="1" dirty="0" smtClean="0">
                <a:latin typeface="+mj-lt"/>
              </a:rPr>
              <a:t>              </a:t>
            </a:r>
            <a:r>
              <a:rPr lang="el-GR" sz="2200" b="1" dirty="0" smtClean="0">
                <a:solidFill>
                  <a:srgbClr val="FFC000"/>
                </a:solidFill>
                <a:latin typeface="+mj-lt"/>
              </a:rPr>
              <a:t>Αρχές νόμιμης επεξεργασίας (Άρθρο 5)</a:t>
            </a:r>
            <a:endParaRPr lang="en-US" sz="2200" b="1" dirty="0" smtClean="0">
              <a:solidFill>
                <a:srgbClr val="FFC000"/>
              </a:solidFill>
              <a:latin typeface="+mj-lt"/>
            </a:endParaRPr>
          </a:p>
          <a:p>
            <a:pPr lvl="5">
              <a:buFontTx/>
              <a:buNone/>
              <a:defRPr/>
            </a:pPr>
            <a:endParaRPr lang="el-GR" b="1" dirty="0" smtClean="0">
              <a:solidFill>
                <a:srgbClr val="FFC000"/>
              </a:solidFill>
              <a:latin typeface="+mj-lt"/>
            </a:endParaRPr>
          </a:p>
          <a:p>
            <a:pPr eaLnBrk="1" hangingPunct="1">
              <a:buFont typeface="Wingdings" pitchFamily="2" charset="2"/>
              <a:buChar char="Ø"/>
              <a:defRPr/>
            </a:pPr>
            <a:r>
              <a:rPr lang="el-GR" sz="2000" dirty="0" smtClean="0">
                <a:effectLst>
                  <a:outerShdw blurRad="38100" dist="38100" dir="2700000" algn="tl">
                    <a:srgbClr val="000000">
                      <a:alpha val="43137"/>
                    </a:srgbClr>
                  </a:outerShdw>
                </a:effectLst>
              </a:rPr>
              <a:t>Εισάγεται η </a:t>
            </a:r>
            <a:r>
              <a:rPr lang="el-GR" sz="2000" b="1" dirty="0" smtClean="0">
                <a:solidFill>
                  <a:srgbClr val="FFFF00"/>
                </a:solidFill>
                <a:effectLst>
                  <a:outerShdw blurRad="38100" dist="38100" dir="2700000" algn="tl">
                    <a:srgbClr val="000000">
                      <a:alpha val="43137"/>
                    </a:srgbClr>
                  </a:outerShdw>
                </a:effectLst>
              </a:rPr>
              <a:t>Αρχή της Λογοδοσίας </a:t>
            </a:r>
          </a:p>
          <a:p>
            <a:pPr eaLnBrk="1" hangingPunct="1">
              <a:buNone/>
              <a:defRPr/>
            </a:pPr>
            <a:r>
              <a:rPr lang="el-GR" sz="2000" b="1" dirty="0" smtClean="0">
                <a:solidFill>
                  <a:srgbClr val="FFFF00"/>
                </a:solidFill>
                <a:effectLst>
                  <a:outerShdw blurRad="38100" dist="38100" dir="2700000" algn="tl">
                    <a:srgbClr val="000000">
                      <a:alpha val="43137"/>
                    </a:srgbClr>
                  </a:outerShdw>
                </a:effectLst>
              </a:rPr>
              <a:t>     </a:t>
            </a:r>
            <a:endParaRPr lang="el-GR" sz="2000" dirty="0" smtClean="0">
              <a:effectLst>
                <a:outerShdw blurRad="38100" dist="38100" dir="2700000" algn="tl">
                  <a:srgbClr val="000000">
                    <a:alpha val="43137"/>
                  </a:srgbClr>
                </a:outerShdw>
              </a:effectLst>
            </a:endParaRPr>
          </a:p>
          <a:p>
            <a:pPr eaLnBrk="1" hangingPunct="1">
              <a:buFont typeface="Wingdings" pitchFamily="2" charset="2"/>
              <a:buChar char="Ø"/>
              <a:defRPr/>
            </a:pPr>
            <a:r>
              <a:rPr lang="el-GR" sz="2000" dirty="0" smtClean="0"/>
              <a:t>Οι υπόλοιπες αρχές παραμένουν όμοιες με την Οδηγία: </a:t>
            </a:r>
          </a:p>
          <a:p>
            <a:pPr lvl="2" eaLnBrk="1" hangingPunct="1">
              <a:buFont typeface="Wingdings" pitchFamily="2" charset="2"/>
              <a:buChar char="Ø"/>
              <a:defRPr/>
            </a:pPr>
            <a:endParaRPr lang="el-GR" sz="2000" b="1" dirty="0" smtClean="0">
              <a:solidFill>
                <a:srgbClr val="FFFF00"/>
              </a:solidFill>
              <a:effectLst>
                <a:outerShdw blurRad="38100" dist="38100" dir="2700000" algn="tl">
                  <a:srgbClr val="000000">
                    <a:alpha val="43137"/>
                  </a:srgbClr>
                </a:outerShdw>
              </a:effectLst>
            </a:endParaRPr>
          </a:p>
          <a:p>
            <a:pPr eaLnBrk="1" hangingPunct="1">
              <a:buFont typeface="Wingdings" pitchFamily="2" charset="2"/>
              <a:buChar char="Ø"/>
              <a:defRPr/>
            </a:pPr>
            <a:r>
              <a:rPr lang="el-GR" sz="2000" b="1" dirty="0" smtClean="0">
                <a:solidFill>
                  <a:srgbClr val="FFFF00"/>
                </a:solidFill>
                <a:effectLst>
                  <a:outerShdw blurRad="38100" dist="38100" dir="2700000" algn="tl">
                    <a:srgbClr val="000000">
                      <a:alpha val="43137"/>
                    </a:srgbClr>
                  </a:outerShdw>
                </a:effectLst>
              </a:rPr>
              <a:t>1.  </a:t>
            </a:r>
            <a:r>
              <a:rPr lang="el-GR" sz="2000" dirty="0" smtClean="0"/>
              <a:t>Αρχή της νομιμότητας, αντικειμενικότητας </a:t>
            </a:r>
            <a:r>
              <a:rPr lang="en-US" sz="2000" dirty="0" smtClean="0"/>
              <a:t>(</a:t>
            </a:r>
            <a:r>
              <a:rPr lang="el-GR" sz="2000" dirty="0" smtClean="0">
                <a:effectLst>
                  <a:outerShdw blurRad="38100" dist="38100" dir="2700000" algn="tl">
                    <a:srgbClr val="000000">
                      <a:alpha val="43137"/>
                    </a:srgbClr>
                  </a:outerShdw>
                </a:effectLst>
              </a:rPr>
              <a:t>θεμιτή επεξεργασία</a:t>
            </a:r>
            <a:r>
              <a:rPr lang="en-US" sz="2000" dirty="0" smtClean="0">
                <a:effectLst>
                  <a:outerShdw blurRad="38100" dist="38100" dir="2700000" algn="tl">
                    <a:srgbClr val="000000">
                      <a:alpha val="43137"/>
                    </a:srgbClr>
                  </a:outerShdw>
                </a:effectLst>
              </a:rPr>
              <a:t>)</a:t>
            </a:r>
            <a:r>
              <a:rPr lang="el-GR" sz="2000" dirty="0" smtClean="0">
                <a:effectLst>
                  <a:outerShdw blurRad="38100" dist="38100" dir="2700000" algn="tl">
                    <a:srgbClr val="000000">
                      <a:alpha val="43137"/>
                    </a:srgbClr>
                  </a:outerShdw>
                </a:effectLst>
              </a:rPr>
              <a:t> </a:t>
            </a:r>
            <a:r>
              <a:rPr lang="el-GR" sz="2000" dirty="0" smtClean="0"/>
              <a:t>και διαφάνειας </a:t>
            </a:r>
            <a:r>
              <a:rPr lang="en-US" sz="2000" dirty="0" smtClean="0"/>
              <a:t>(lawfulness, fairness and transparency)</a:t>
            </a:r>
            <a:endParaRPr lang="el-GR" sz="2000" dirty="0" smtClean="0"/>
          </a:p>
          <a:p>
            <a:pPr marL="457200" indent="-457200">
              <a:buNone/>
              <a:defRPr/>
            </a:pPr>
            <a:r>
              <a:rPr lang="el-GR" sz="2000" b="1" dirty="0" smtClean="0">
                <a:solidFill>
                  <a:srgbClr val="FFFF00"/>
                </a:solidFill>
                <a:effectLst>
                  <a:outerShdw blurRad="38100" dist="38100" dir="2700000" algn="tl">
                    <a:srgbClr val="000000">
                      <a:alpha val="43137"/>
                    </a:srgbClr>
                  </a:outerShdw>
                </a:effectLst>
              </a:rPr>
              <a:t>     2. </a:t>
            </a:r>
            <a:r>
              <a:rPr lang="el-GR" sz="2000" dirty="0" smtClean="0"/>
              <a:t>Αρχή του περιορισμού του σκοπού</a:t>
            </a:r>
            <a:r>
              <a:rPr lang="en-US" sz="2000" dirty="0" smtClean="0"/>
              <a:t> (purpose limitation)</a:t>
            </a:r>
            <a:endParaRPr lang="el-GR" sz="2000" dirty="0" smtClean="0"/>
          </a:p>
          <a:p>
            <a:pPr marL="457200" indent="-457200">
              <a:buNone/>
              <a:defRPr/>
            </a:pPr>
            <a:r>
              <a:rPr lang="el-GR" sz="2000" b="1" dirty="0" smtClean="0">
                <a:solidFill>
                  <a:srgbClr val="FFFF00"/>
                </a:solidFill>
                <a:effectLst>
                  <a:outerShdw blurRad="38100" dist="38100" dir="2700000" algn="tl">
                    <a:srgbClr val="000000">
                      <a:alpha val="43137"/>
                    </a:srgbClr>
                  </a:outerShdw>
                </a:effectLst>
              </a:rPr>
              <a:t>     3.</a:t>
            </a:r>
            <a:r>
              <a:rPr lang="en-US" sz="2000" b="1" dirty="0" smtClean="0">
                <a:solidFill>
                  <a:srgbClr val="FFFF00"/>
                </a:solidFill>
                <a:effectLst>
                  <a:outerShdw blurRad="38100" dist="38100" dir="2700000" algn="tl">
                    <a:srgbClr val="000000">
                      <a:alpha val="43137"/>
                    </a:srgbClr>
                  </a:outerShdw>
                </a:effectLst>
              </a:rPr>
              <a:t> </a:t>
            </a:r>
            <a:r>
              <a:rPr lang="el-GR" sz="2000" dirty="0" smtClean="0"/>
              <a:t>Αρχή της ελαχιστοποίησης των δεδομένων</a:t>
            </a:r>
            <a:r>
              <a:rPr lang="en-US" sz="2000" dirty="0" smtClean="0"/>
              <a:t> (data</a:t>
            </a:r>
            <a:r>
              <a:rPr lang="el-GR" sz="2000" dirty="0" smtClean="0"/>
              <a:t> </a:t>
            </a:r>
            <a:r>
              <a:rPr lang="en-US" sz="2000" dirty="0" smtClean="0"/>
              <a:t>minimisation)</a:t>
            </a:r>
            <a:r>
              <a:rPr lang="el-GR" sz="2000" dirty="0" smtClean="0"/>
              <a:t> </a:t>
            </a:r>
          </a:p>
          <a:p>
            <a:pPr marL="457200" indent="-457200">
              <a:buNone/>
              <a:defRPr/>
            </a:pPr>
            <a:r>
              <a:rPr lang="el-GR" sz="2000" b="1" dirty="0" smtClean="0">
                <a:solidFill>
                  <a:srgbClr val="FFFF00"/>
                </a:solidFill>
                <a:effectLst>
                  <a:outerShdw blurRad="38100" dist="38100" dir="2700000" algn="tl">
                    <a:srgbClr val="000000">
                      <a:alpha val="43137"/>
                    </a:srgbClr>
                  </a:outerShdw>
                </a:effectLst>
              </a:rPr>
              <a:t>     4. </a:t>
            </a:r>
            <a:r>
              <a:rPr lang="el-GR" sz="2000" dirty="0" smtClean="0"/>
              <a:t>Αρχή της ακρίβειας (</a:t>
            </a:r>
            <a:r>
              <a:rPr lang="en-US" sz="2000" dirty="0" smtClean="0"/>
              <a:t>accuracy)</a:t>
            </a:r>
            <a:endParaRPr lang="el-GR" sz="2000" dirty="0" smtClean="0"/>
          </a:p>
          <a:p>
            <a:pPr marL="457200" indent="-457200">
              <a:buNone/>
              <a:defRPr/>
            </a:pPr>
            <a:r>
              <a:rPr lang="el-GR" sz="2000" b="1" dirty="0" smtClean="0">
                <a:solidFill>
                  <a:srgbClr val="FFFF00"/>
                </a:solidFill>
                <a:effectLst>
                  <a:outerShdw blurRad="38100" dist="38100" dir="2700000" algn="tl">
                    <a:srgbClr val="000000">
                      <a:alpha val="43137"/>
                    </a:srgbClr>
                  </a:outerShdw>
                </a:effectLst>
              </a:rPr>
              <a:t>     5. </a:t>
            </a:r>
            <a:r>
              <a:rPr lang="el-GR" sz="2000" dirty="0" smtClean="0"/>
              <a:t>Αρχή του περιορισμού της περιόδου αποθήκευσης</a:t>
            </a:r>
          </a:p>
          <a:p>
            <a:pPr>
              <a:buFontTx/>
              <a:buNone/>
              <a:defRPr/>
            </a:pPr>
            <a:r>
              <a:rPr lang="el-GR" sz="2000" dirty="0" smtClean="0"/>
              <a:t>     </a:t>
            </a:r>
            <a:r>
              <a:rPr lang="en-US" sz="2000" dirty="0" smtClean="0"/>
              <a:t>(storage limitation)</a:t>
            </a:r>
            <a:endParaRPr lang="el-GR" sz="2000" dirty="0" smtClean="0"/>
          </a:p>
          <a:p>
            <a:pPr>
              <a:buFontTx/>
              <a:buNone/>
              <a:defRPr/>
            </a:pPr>
            <a:r>
              <a:rPr lang="el-GR" sz="2000" b="1" dirty="0" smtClean="0">
                <a:solidFill>
                  <a:srgbClr val="FFFF00"/>
                </a:solidFill>
                <a:effectLst>
                  <a:outerShdw blurRad="38100" dist="38100" dir="2700000" algn="tl">
                    <a:srgbClr val="000000">
                      <a:alpha val="43137"/>
                    </a:srgbClr>
                  </a:outerShdw>
                </a:effectLst>
              </a:rPr>
              <a:t>     6. </a:t>
            </a:r>
            <a:r>
              <a:rPr lang="el-GR" sz="2000" dirty="0" smtClean="0"/>
              <a:t>Αρχή της ακεραιότητας και εμπιστευτικότητας  </a:t>
            </a:r>
            <a:r>
              <a:rPr lang="en-US" sz="2000" dirty="0" smtClean="0"/>
              <a:t>(integrity and confidentiality</a:t>
            </a:r>
            <a:r>
              <a:rPr lang="el-GR" sz="2000" dirty="0" smtClean="0"/>
              <a:t>)</a:t>
            </a:r>
          </a:p>
          <a:p>
            <a:pPr eaLnBrk="1" hangingPunct="1">
              <a:buFont typeface="Wingdings" pitchFamily="2" charset="2"/>
              <a:buChar char="Ø"/>
              <a:defRPr/>
            </a:pPr>
            <a:endParaRPr lang="el-GR" sz="1800" b="1" dirty="0" smtClean="0">
              <a:solidFill>
                <a:srgbClr val="FFFF00"/>
              </a:solidFill>
              <a:effectLst>
                <a:outerShdw blurRad="38100" dist="38100" dir="2700000" algn="tl">
                  <a:srgbClr val="000000">
                    <a:alpha val="43137"/>
                  </a:srgbClr>
                </a:outerShdw>
              </a:effectLst>
            </a:endParaRPr>
          </a:p>
          <a:p>
            <a:pPr marL="457200" indent="-457200">
              <a:buFontTx/>
              <a:buNone/>
              <a:defRPr/>
            </a:pPr>
            <a:endParaRPr lang="el-GR" sz="2000" dirty="0" smtClean="0">
              <a:effectLst>
                <a:outerShdw blurRad="38100" dist="38100" dir="2700000" algn="tl">
                  <a:srgbClr val="000000">
                    <a:alpha val="43137"/>
                  </a:srgbClr>
                </a:outerShdw>
              </a:effectLst>
            </a:endParaRPr>
          </a:p>
          <a:p>
            <a:pPr marL="457200" indent="-457200">
              <a:buFontTx/>
              <a:buNone/>
              <a:defRPr/>
            </a:pPr>
            <a:endParaRPr lang="el-GR" sz="2000" b="1" dirty="0" smtClean="0">
              <a:solidFill>
                <a:srgbClr val="FFFF00"/>
              </a:solidFill>
              <a:effectLst>
                <a:outerShdw blurRad="38100" dist="38100" dir="2700000" algn="tl">
                  <a:srgbClr val="000000">
                    <a:alpha val="43137"/>
                  </a:srgbClr>
                </a:outerShdw>
              </a:effectLst>
            </a:endParaRPr>
          </a:p>
          <a:p>
            <a:pPr marL="457200" indent="-457200">
              <a:buFontTx/>
              <a:buNone/>
              <a:defRPr/>
            </a:pPr>
            <a:endParaRPr lang="el-GR" sz="2000" dirty="0" smtClean="0">
              <a:effectLst/>
            </a:endParaRPr>
          </a:p>
          <a:p>
            <a:pPr eaLnBrk="1" hangingPunct="1">
              <a:buFontTx/>
              <a:buNone/>
              <a:defRPr/>
            </a:pPr>
            <a:endParaRPr lang="en-US" sz="2000" dirty="0" smtClean="0">
              <a:effectLst/>
            </a:endParaRPr>
          </a:p>
          <a:p>
            <a:pPr eaLnBrk="1" hangingPunct="1">
              <a:buFontTx/>
              <a:buNone/>
              <a:defRPr/>
            </a:pPr>
            <a:endParaRPr lang="el-GR"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DE552539-C176-4FF4-8C99-9EAE7B718892}" type="slidenum">
              <a:rPr lang="el-GR"/>
              <a:pPr>
                <a:defRPr/>
              </a:pPr>
              <a:t>7</a:t>
            </a:fld>
            <a:endParaRPr lang="el-GR"/>
          </a:p>
        </p:txBody>
      </p:sp>
      <p:sp>
        <p:nvSpPr>
          <p:cNvPr id="6147" name="Rectangle 3"/>
          <p:cNvSpPr>
            <a:spLocks noGrp="1" noChangeArrowheads="1"/>
          </p:cNvSpPr>
          <p:nvPr>
            <p:ph type="body" idx="1"/>
          </p:nvPr>
        </p:nvSpPr>
        <p:spPr>
          <a:xfrm>
            <a:off x="611189" y="188913"/>
            <a:ext cx="7849244" cy="6264275"/>
          </a:xfrm>
          <a:effectLst>
            <a:outerShdw dist="35921" dir="2700000" algn="ctr" rotWithShape="0">
              <a:schemeClr val="bg2"/>
            </a:outerShdw>
          </a:effectLst>
        </p:spPr>
        <p:txBody>
          <a:bodyPr/>
          <a:lstStyle/>
          <a:p>
            <a:pPr eaLnBrk="1" hangingPunct="1">
              <a:buFontTx/>
              <a:buNone/>
              <a:defRPr/>
            </a:pPr>
            <a:r>
              <a:rPr lang="el-GR" sz="1000" dirty="0" smtClean="0"/>
              <a:t>    </a:t>
            </a:r>
          </a:p>
          <a:p>
            <a:pPr eaLnBrk="1" hangingPunct="1">
              <a:buFontTx/>
              <a:buNone/>
              <a:defRPr/>
            </a:pPr>
            <a:r>
              <a:rPr lang="el-GR" sz="2400" b="1" dirty="0" smtClean="0">
                <a:solidFill>
                  <a:srgbClr val="FFC000"/>
                </a:solidFill>
                <a:latin typeface="+mj-lt"/>
                <a:ea typeface="+mj-ea"/>
                <a:cs typeface="+mj-cs"/>
              </a:rPr>
              <a:t>Πότε είναι νόμιμη η επεξεργασία  απλών</a:t>
            </a:r>
          </a:p>
          <a:p>
            <a:pPr eaLnBrk="1" hangingPunct="1">
              <a:buFontTx/>
              <a:buNone/>
              <a:defRPr/>
            </a:pPr>
            <a:r>
              <a:rPr lang="el-GR" sz="2400" b="1" dirty="0" smtClean="0">
                <a:solidFill>
                  <a:srgbClr val="FFC000"/>
                </a:solidFill>
                <a:latin typeface="+mj-lt"/>
                <a:ea typeface="+mj-ea"/>
                <a:cs typeface="+mj-cs"/>
              </a:rPr>
              <a:t>προσωπικών δεδομένων (Άρθρο 6,  </a:t>
            </a:r>
            <a:r>
              <a:rPr lang="el-GR" sz="2400" b="1" dirty="0" err="1" smtClean="0">
                <a:solidFill>
                  <a:srgbClr val="FFC000"/>
                </a:solidFill>
                <a:latin typeface="+mj-lt"/>
                <a:ea typeface="+mj-ea"/>
                <a:cs typeface="+mj-cs"/>
              </a:rPr>
              <a:t>Πρ</a:t>
            </a:r>
            <a:r>
              <a:rPr lang="el-GR" sz="2400" b="1" dirty="0" smtClean="0">
                <a:solidFill>
                  <a:srgbClr val="FFC000"/>
                </a:solidFill>
                <a:latin typeface="+mj-lt"/>
                <a:ea typeface="+mj-ea"/>
                <a:cs typeface="+mj-cs"/>
              </a:rPr>
              <a:t>. 40-50)</a:t>
            </a:r>
          </a:p>
          <a:p>
            <a:pPr marL="457200" indent="-457200">
              <a:buFontTx/>
              <a:buNone/>
              <a:defRPr/>
            </a:pPr>
            <a:endParaRPr lang="el-GR" sz="2000" b="1" dirty="0" smtClean="0">
              <a:solidFill>
                <a:srgbClr val="FFFF00"/>
              </a:solidFill>
              <a:effectLst/>
            </a:endParaRPr>
          </a:p>
          <a:p>
            <a:pPr marL="457200" indent="-457200">
              <a:defRPr/>
            </a:pPr>
            <a:r>
              <a:rPr lang="el-GR" sz="2400" dirty="0" smtClean="0"/>
              <a:t>Έχει δοθεί η συναίνεση του ατόμου</a:t>
            </a:r>
          </a:p>
          <a:p>
            <a:pPr marL="457200" indent="-457200">
              <a:defRPr/>
            </a:pPr>
            <a:r>
              <a:rPr lang="el-GR" sz="2400" dirty="0" smtClean="0"/>
              <a:t>Για εκτέλεση σύμβασης</a:t>
            </a:r>
          </a:p>
          <a:p>
            <a:pPr marL="457200" indent="-457200">
              <a:defRPr/>
            </a:pPr>
            <a:r>
              <a:rPr lang="el-GR" sz="2400" dirty="0" smtClean="0"/>
              <a:t>Για έννομη υποχρέωση του οργανισμού</a:t>
            </a:r>
          </a:p>
          <a:p>
            <a:pPr marL="457200" indent="-457200">
              <a:defRPr/>
            </a:pPr>
            <a:r>
              <a:rPr lang="el-GR" sz="2400" dirty="0" smtClean="0"/>
              <a:t>Για διαφύλαξη ζωτικού συμφέροντος του ατόμου</a:t>
            </a:r>
          </a:p>
          <a:p>
            <a:pPr marL="457200" indent="-457200">
              <a:defRPr/>
            </a:pPr>
            <a:r>
              <a:rPr lang="el-GR" sz="2400" dirty="0" smtClean="0"/>
              <a:t>Για δημόσιο συμφέρον ή άσκηση δημόσιας εξουσίας</a:t>
            </a:r>
          </a:p>
          <a:p>
            <a:pPr marL="457200" indent="-457200">
              <a:defRPr/>
            </a:pPr>
            <a:r>
              <a:rPr lang="el-GR" sz="2400" dirty="0" smtClean="0"/>
              <a:t>Για το έννομο συμφέρον του οργανισμού ή του τρίτου</a:t>
            </a:r>
          </a:p>
          <a:p>
            <a:pPr marL="457200" indent="-457200">
              <a:buFontTx/>
              <a:buNone/>
              <a:defRPr/>
            </a:pPr>
            <a:endParaRPr lang="el-GR" sz="2400" dirty="0" smtClean="0"/>
          </a:p>
          <a:p>
            <a:pPr marL="457200" indent="-457200">
              <a:buFontTx/>
              <a:buNone/>
              <a:defRPr/>
            </a:pPr>
            <a:endParaRPr lang="el-GR" sz="800" dirty="0" smtClean="0"/>
          </a:p>
          <a:p>
            <a:pPr marL="457200" indent="-457200">
              <a:buFontTx/>
              <a:buNone/>
              <a:defRPr/>
            </a:pPr>
            <a:r>
              <a:rPr lang="el-GR" sz="2000" dirty="0" smtClean="0">
                <a:effectLst>
                  <a:outerShdw blurRad="38100" dist="38100" dir="2700000" algn="tl">
                    <a:srgbClr val="000000">
                      <a:alpha val="43137"/>
                    </a:srgbClr>
                  </a:outerShdw>
                </a:effectLst>
              </a:rPr>
              <a:t>      </a:t>
            </a:r>
          </a:p>
          <a:p>
            <a:pPr marL="457200" indent="-457200">
              <a:buFontTx/>
              <a:buNone/>
              <a:defRPr/>
            </a:pPr>
            <a:endParaRPr lang="el-GR" sz="2000" dirty="0" smtClean="0">
              <a:effectLst/>
            </a:endParaRPr>
          </a:p>
          <a:p>
            <a:pPr eaLnBrk="1" hangingPunct="1">
              <a:buFontTx/>
              <a:buNone/>
              <a:defRPr/>
            </a:pPr>
            <a:endParaRPr lang="en-US" sz="2000" dirty="0" smtClean="0">
              <a:effectLst/>
            </a:endParaRPr>
          </a:p>
          <a:p>
            <a:pPr eaLnBrk="1" hangingPunct="1">
              <a:buFontTx/>
              <a:buNone/>
              <a:defRPr/>
            </a:pPr>
            <a:endParaRPr lang="el-GR"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362950" cy="615950"/>
          </a:xfrm>
        </p:spPr>
        <p:txBody>
          <a:bodyPr/>
          <a:lstStyle/>
          <a:p>
            <a:pPr>
              <a:defRPr/>
            </a:pPr>
            <a:r>
              <a:rPr lang="el-GR" sz="3200" dirty="0" smtClean="0"/>
              <a:t/>
            </a:r>
            <a:br>
              <a:rPr lang="el-GR" sz="3200" dirty="0" smtClean="0"/>
            </a:br>
            <a:r>
              <a:rPr lang="el-GR" sz="3200" dirty="0" smtClean="0"/>
              <a:t/>
            </a:r>
            <a:br>
              <a:rPr lang="el-GR" sz="3200" dirty="0" smtClean="0"/>
            </a:br>
            <a:r>
              <a:rPr lang="el-GR" sz="3200" dirty="0" smtClean="0"/>
              <a:t> </a:t>
            </a:r>
            <a:r>
              <a:rPr lang="el-GR" sz="2200" b="1" dirty="0" smtClean="0">
                <a:solidFill>
                  <a:srgbClr val="FFC000"/>
                </a:solidFill>
              </a:rPr>
              <a:t>Πότε είναι νόμιμη η επεξεργασία ειδικών κατηγοριών  </a:t>
            </a:r>
            <a:br>
              <a:rPr lang="el-GR" sz="2200" b="1" dirty="0" smtClean="0">
                <a:solidFill>
                  <a:srgbClr val="FFC000"/>
                </a:solidFill>
              </a:rPr>
            </a:br>
            <a:r>
              <a:rPr lang="el-GR" sz="2200" b="1" dirty="0" smtClean="0">
                <a:solidFill>
                  <a:srgbClr val="FFC000"/>
                </a:solidFill>
              </a:rPr>
              <a:t>  προσωπικών δεδομένων (Άρθρο 9) </a:t>
            </a:r>
            <a:r>
              <a:rPr lang="el-GR" sz="2000" b="1" dirty="0" smtClean="0"/>
              <a:t/>
            </a:r>
            <a:br>
              <a:rPr lang="el-GR" sz="20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539552" y="908050"/>
            <a:ext cx="8280598" cy="5545138"/>
          </a:xfrm>
        </p:spPr>
        <p:txBody>
          <a:bodyPr/>
          <a:lstStyle/>
          <a:p>
            <a:pPr lvl="3">
              <a:buFont typeface="Wingdings" pitchFamily="2" charset="2"/>
              <a:buChar char="Ø"/>
              <a:defRPr/>
            </a:pPr>
            <a:endParaRPr lang="el-GR" sz="800" dirty="0" smtClean="0"/>
          </a:p>
          <a:p>
            <a:pPr>
              <a:buFontTx/>
              <a:buNone/>
              <a:defRPr/>
            </a:pPr>
            <a:r>
              <a:rPr lang="el-GR" sz="2000" u="sng" dirty="0" smtClean="0"/>
              <a:t>Κατά κανόνα απαγορεύεται </a:t>
            </a:r>
            <a:r>
              <a:rPr lang="el-GR" sz="2000" dirty="0" smtClean="0"/>
              <a:t>η επεξεργασία τους</a:t>
            </a:r>
            <a:endParaRPr lang="en-US" sz="2000" dirty="0" smtClean="0"/>
          </a:p>
          <a:p>
            <a:pPr lvl="2">
              <a:buFont typeface="Wingdings" pitchFamily="2" charset="2"/>
              <a:buChar char="Ø"/>
              <a:defRPr/>
            </a:pPr>
            <a:endParaRPr lang="el-GR" sz="1200" dirty="0" smtClean="0"/>
          </a:p>
          <a:p>
            <a:pPr>
              <a:buFont typeface="Wingdings" pitchFamily="2" charset="2"/>
              <a:buChar char="Ø"/>
              <a:defRPr/>
            </a:pPr>
            <a:r>
              <a:rPr lang="el-GR" sz="2000" u="sng" dirty="0" smtClean="0"/>
              <a:t>Επιτρέπεται όταν:</a:t>
            </a:r>
          </a:p>
          <a:p>
            <a:pPr>
              <a:buFontTx/>
              <a:buNone/>
              <a:defRPr/>
            </a:pPr>
            <a:r>
              <a:rPr lang="el-GR" sz="2000" dirty="0" smtClean="0"/>
              <a:t>(α) υπάρχει συγκατάθεση</a:t>
            </a:r>
          </a:p>
          <a:p>
            <a:pPr lvl="2">
              <a:buFontTx/>
              <a:buNone/>
              <a:defRPr/>
            </a:pPr>
            <a:endParaRPr lang="el-GR" sz="1200" dirty="0" smtClean="0"/>
          </a:p>
          <a:p>
            <a:pPr>
              <a:buFontTx/>
              <a:buNone/>
              <a:defRPr/>
            </a:pPr>
            <a:r>
              <a:rPr lang="el-GR" sz="2000" dirty="0" smtClean="0"/>
              <a:t>(β) στον τομέα του εργατικού δικαίου</a:t>
            </a:r>
            <a:r>
              <a:rPr lang="en-US" sz="2000" dirty="0" smtClean="0"/>
              <a:t>,</a:t>
            </a:r>
            <a:r>
              <a:rPr lang="el-GR" sz="2000" dirty="0" smtClean="0"/>
              <a:t> δικαίου κοινωνικής ασφάλισης και κοινωνικής προστασίας</a:t>
            </a:r>
          </a:p>
          <a:p>
            <a:pPr lvl="2">
              <a:buFontTx/>
              <a:buNone/>
              <a:defRPr/>
            </a:pPr>
            <a:endParaRPr lang="el-GR" sz="1200" dirty="0" smtClean="0"/>
          </a:p>
          <a:p>
            <a:pPr>
              <a:buFontTx/>
              <a:buNone/>
              <a:defRPr/>
            </a:pPr>
            <a:r>
              <a:rPr lang="el-GR" sz="2000" dirty="0" smtClean="0"/>
              <a:t>(γ) για ζωτικό συμφέρον</a:t>
            </a:r>
          </a:p>
          <a:p>
            <a:pPr lvl="2">
              <a:buFontTx/>
              <a:buNone/>
              <a:defRPr/>
            </a:pPr>
            <a:endParaRPr lang="el-GR" sz="1200" dirty="0" smtClean="0"/>
          </a:p>
          <a:p>
            <a:pPr>
              <a:buFontTx/>
              <a:buNone/>
              <a:defRPr/>
            </a:pPr>
            <a:r>
              <a:rPr lang="el-GR" sz="2000" dirty="0" smtClean="0"/>
              <a:t>(δ) για δραστηριότητες ιδρύματος, οργάνωσης ή άλλου μη κερδοσκοπικού φορέα με πολιτικό, φιλοσοφικό, θρησκευτικό ή συνδικαλιστικό στόχο – αφορά τα μέλη ή τα πρώην μέλη του</a:t>
            </a:r>
            <a:r>
              <a:rPr lang="en-US" sz="2000" dirty="0" smtClean="0"/>
              <a:t> </a:t>
            </a:r>
            <a:r>
              <a:rPr lang="el-GR" sz="2000" dirty="0" smtClean="0"/>
              <a:t>ή πρόσωπα που έχουν τακτική επικοινωνία μαζί του και τα δεδομένα δεν κοινοποιούνται σε τρίτους </a:t>
            </a:r>
          </a:p>
          <a:p>
            <a:pPr lvl="1">
              <a:buFontTx/>
              <a:buNone/>
              <a:defRPr/>
            </a:pPr>
            <a:endParaRPr lang="el-GR" sz="1000" dirty="0" smtClean="0"/>
          </a:p>
          <a:p>
            <a:pPr>
              <a:buFontTx/>
              <a:buNone/>
              <a:defRPr/>
            </a:pPr>
            <a:endParaRPr lang="el-GR" sz="2000" dirty="0" smtClean="0"/>
          </a:p>
          <a:p>
            <a:pPr lvl="2">
              <a:buFontTx/>
              <a:buNone/>
              <a:defRPr/>
            </a:pPr>
            <a:endParaRPr lang="el-GR" sz="1800" dirty="0" smtClean="0"/>
          </a:p>
          <a:p>
            <a:pPr>
              <a:buFontTx/>
              <a:buNone/>
              <a:defRPr/>
            </a:pPr>
            <a:endParaRPr lang="el-GR" sz="2000" dirty="0" smtClean="0"/>
          </a:p>
          <a:p>
            <a:pPr>
              <a:buFontTx/>
              <a:buNone/>
              <a:defRPr/>
            </a:pPr>
            <a:endParaRPr lang="el-GR" sz="2000" dirty="0" smtClean="0"/>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3DE1AF66-7AB3-41F5-BEF8-C165C625BEDB}" type="slidenum">
              <a:rPr lang="el-GR" altLang="en-US" sz="1400" smtClean="0">
                <a:latin typeface="Arial" charset="0"/>
              </a:rPr>
              <a:pPr>
                <a:spcBef>
                  <a:spcPct val="0"/>
                </a:spcBef>
                <a:buClrTx/>
                <a:buSzTx/>
                <a:buFontTx/>
                <a:buNone/>
                <a:defRPr/>
              </a:pPr>
              <a:t>8</a:t>
            </a:fld>
            <a:endParaRPr lang="el-GR" altLang="en-US" sz="1400" smtClean="0">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850" y="188913"/>
            <a:ext cx="8640763" cy="5686425"/>
          </a:xfrm>
        </p:spPr>
        <p:txBody>
          <a:bodyPr/>
          <a:lstStyle/>
          <a:p>
            <a:pPr lvl="4">
              <a:buFontTx/>
              <a:buNone/>
              <a:defRPr/>
            </a:pPr>
            <a:endParaRPr lang="el-GR" sz="1000" dirty="0" smtClean="0"/>
          </a:p>
          <a:p>
            <a:pPr>
              <a:buFontTx/>
              <a:buNone/>
              <a:defRPr/>
            </a:pPr>
            <a:r>
              <a:rPr lang="el-GR" sz="1800" dirty="0" smtClean="0"/>
              <a:t>(</a:t>
            </a:r>
            <a:r>
              <a:rPr lang="el-GR" sz="2000" dirty="0" smtClean="0"/>
              <a:t>ε) για δεδομένα που έχουν δημοσιοποιηθεί από το άτομο</a:t>
            </a:r>
          </a:p>
          <a:p>
            <a:pPr lvl="2">
              <a:buFontTx/>
              <a:buNone/>
              <a:defRPr/>
            </a:pPr>
            <a:endParaRPr lang="el-GR" sz="400" dirty="0" smtClean="0"/>
          </a:p>
          <a:p>
            <a:pPr>
              <a:buFontTx/>
              <a:buNone/>
              <a:defRPr/>
            </a:pPr>
            <a:r>
              <a:rPr lang="el-GR" sz="2000" dirty="0" smtClean="0"/>
              <a:t>(στ) για θεμελίωση, άσκηση ή υποστήριξη νομικών αξιώσεων</a:t>
            </a:r>
          </a:p>
          <a:p>
            <a:pPr lvl="3">
              <a:buFontTx/>
              <a:buNone/>
              <a:defRPr/>
            </a:pPr>
            <a:endParaRPr lang="el-GR" sz="800" dirty="0" smtClean="0"/>
          </a:p>
          <a:p>
            <a:pPr>
              <a:buFontTx/>
              <a:buNone/>
              <a:defRPr/>
            </a:pPr>
            <a:r>
              <a:rPr lang="el-GR" sz="2000" dirty="0" smtClean="0"/>
              <a:t>(ζ) για λόγους ουσιαστικού δημόσιου συμφέροντος</a:t>
            </a:r>
          </a:p>
          <a:p>
            <a:pPr lvl="3">
              <a:buFontTx/>
              <a:buNone/>
              <a:defRPr/>
            </a:pPr>
            <a:endParaRPr lang="el-GR" sz="800" dirty="0" smtClean="0">
              <a:solidFill>
                <a:srgbClr val="FF0000"/>
              </a:solidFill>
            </a:endParaRPr>
          </a:p>
          <a:p>
            <a:pPr>
              <a:buFontTx/>
              <a:buNone/>
              <a:defRPr/>
            </a:pPr>
            <a:r>
              <a:rPr lang="el-GR" sz="2000" dirty="0" smtClean="0"/>
              <a:t>(η) για προληπτική ή επαγγελματική ιατρική, εκτίμηση ικανότητας εργασίας, ιατρική διάγνωση, υγειονομική ή κοινωνική περίθαλψη ή θεραπεία ή διαχείριση υγειονομικών και κοινωνικών συστημάτων δυνάμει νόμου</a:t>
            </a:r>
            <a:r>
              <a:rPr lang="en-US" sz="2000" dirty="0" smtClean="0"/>
              <a:t> </a:t>
            </a:r>
            <a:r>
              <a:rPr lang="el-GR" sz="2000" dirty="0" smtClean="0"/>
              <a:t>ή σύμβασης με επαγγελματία στον τομέα της υγείας που τηρεί το επαγγελματικό απόρρητο</a:t>
            </a:r>
          </a:p>
          <a:p>
            <a:pPr lvl="3">
              <a:buFontTx/>
              <a:buNone/>
              <a:defRPr/>
            </a:pPr>
            <a:endParaRPr lang="el-GR" sz="800" u="sng" dirty="0" smtClean="0"/>
          </a:p>
          <a:p>
            <a:pPr>
              <a:buFontTx/>
              <a:buNone/>
              <a:defRPr/>
            </a:pPr>
            <a:r>
              <a:rPr lang="el-GR" sz="2000" dirty="0" smtClean="0"/>
              <a:t>(θ) για λόγους δημόσιου συμφέροντος</a:t>
            </a:r>
          </a:p>
          <a:p>
            <a:pPr lvl="3">
              <a:buFontTx/>
              <a:buNone/>
              <a:defRPr/>
            </a:pPr>
            <a:endParaRPr lang="el-GR" sz="800" dirty="0" smtClean="0"/>
          </a:p>
          <a:p>
            <a:pPr>
              <a:buFontTx/>
              <a:buNone/>
              <a:defRPr/>
            </a:pPr>
            <a:r>
              <a:rPr lang="el-GR" sz="2000" dirty="0" smtClean="0"/>
              <a:t>(ι) για σκοπούς αρχειοθέτησης προς το δημόσιο συμφέρον</a:t>
            </a:r>
            <a:r>
              <a:rPr lang="en-US" sz="2000" dirty="0" smtClean="0"/>
              <a:t>, </a:t>
            </a:r>
            <a:r>
              <a:rPr lang="el-GR" sz="2000" dirty="0" smtClean="0"/>
              <a:t>για σκοπούς επιστημονικής ή ιστορικής έρευνας ή για στατιστικούς σκοπούς</a:t>
            </a: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0D8D9389-2B6C-4A20-8E82-D50CBC75585A}" type="slidenum">
              <a:rPr lang="el-GR" altLang="en-US" sz="1400" smtClean="0">
                <a:latin typeface="Arial" charset="0"/>
              </a:rPr>
              <a:pPr>
                <a:spcBef>
                  <a:spcPct val="0"/>
                </a:spcBef>
                <a:buClrTx/>
                <a:buSzTx/>
                <a:buFontTx/>
                <a:buNone/>
                <a:defRPr/>
              </a:pPr>
              <a:t>9</a:t>
            </a:fld>
            <a:endParaRPr lang="el-GR" altLang="en-US" sz="1400" dirty="0" smtClean="0">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12552</TotalTime>
  <Words>3485</Words>
  <Application>Microsoft Office PowerPoint</Application>
  <PresentationFormat>On-screen Show (4:3)</PresentationFormat>
  <Paragraphs>548</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Ocean</vt:lpstr>
      <vt:lpstr>                                     Προσωπικά Δεδομένα Νέο Νομικό Πλαίσιο – Ευρωπαϊκός Κανονισμός (ΕΕ) 679/2016: Πρακτική Εφαρμογή και Δικαστική Διάσταση    </vt:lpstr>
      <vt:lpstr>Πρωτογενές Δίκαιο</vt:lpstr>
      <vt:lpstr>Υφιστάμενο Νομικό Πλαίσιο</vt:lpstr>
      <vt:lpstr>Ο (Γενικός) Κανονισμός (ΕΕ) 679/2016</vt:lpstr>
      <vt:lpstr>Πεδίο εφαρμογής </vt:lpstr>
      <vt:lpstr>Slide 6</vt:lpstr>
      <vt:lpstr>Slide 7</vt:lpstr>
      <vt:lpstr>   Πότε είναι νόμιμη η επεξεργασία ειδικών κατηγοριών     προσωπικών δεδομένων (Άρθρο 9)    </vt:lpstr>
      <vt:lpstr>Slide 9</vt:lpstr>
      <vt:lpstr> Πότε είναι νόμιμη η επεξεργασία προσωπικών δεδομένων    που αφορούν ποινικές καταδίκες και αδικήματα (Άρθρο 10)  </vt:lpstr>
      <vt:lpstr>Slide 11</vt:lpstr>
      <vt:lpstr>Αυστηρότητες Υποχρεώσεις Υπεύθυνων Επεξεργασίας </vt:lpstr>
      <vt:lpstr>       </vt:lpstr>
      <vt:lpstr>       </vt:lpstr>
      <vt:lpstr>Κυριότερες υποχρεώσεις και ευθύνες  εκτελούντα την επεξεργασία          </vt:lpstr>
      <vt:lpstr>                      Διοικητικά πρόστιμα        </vt:lpstr>
      <vt:lpstr>                                         Εποπτική αρχή                 </vt:lpstr>
      <vt:lpstr>                     Εξουσίες Επιτρόπου (Άρθρο 58)                </vt:lpstr>
      <vt:lpstr>                Πρακτική Εφαρμογή Κανονισμού από τα                                  Δικαστήρια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Γραφείο Επιτρόπου Προστασίας Δεδομένων Προσωπικού Χαρακτήρα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Προστασία Προσωπικών Δεδομένων  Χθες – σήμερα - αύριο</dc:title>
  <dc:creator>gov</dc:creator>
  <cp:lastModifiedBy>User</cp:lastModifiedBy>
  <cp:revision>1506</cp:revision>
  <cp:lastPrinted>2017-06-16T09:01:08Z</cp:lastPrinted>
  <dcterms:created xsi:type="dcterms:W3CDTF">2011-01-22T11:49:00Z</dcterms:created>
  <dcterms:modified xsi:type="dcterms:W3CDTF">2017-12-05T23:35:02Z</dcterms:modified>
</cp:coreProperties>
</file>