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7" r:id="rId2"/>
    <p:sldId id="276" r:id="rId3"/>
    <p:sldId id="284" r:id="rId4"/>
    <p:sldId id="306" r:id="rId5"/>
    <p:sldId id="311" r:id="rId6"/>
    <p:sldId id="309" r:id="rId7"/>
    <p:sldId id="308" r:id="rId8"/>
    <p:sldId id="286" r:id="rId9"/>
    <p:sldId id="287" r:id="rId10"/>
    <p:sldId id="289" r:id="rId11"/>
    <p:sldId id="291" r:id="rId12"/>
    <p:sldId id="293" r:id="rId13"/>
    <p:sldId id="295" r:id="rId14"/>
    <p:sldId id="297" r:id="rId15"/>
    <p:sldId id="298" r:id="rId16"/>
    <p:sldId id="304" r:id="rId17"/>
    <p:sldId id="302" r:id="rId18"/>
    <p:sldId id="277" r:id="rId19"/>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2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D0B47FB-251B-4870-9BEC-FF40A61D411F}" type="datetimeFigureOut">
              <a:rPr lang="el-GR" smtClean="0"/>
              <a:pPr/>
              <a:t>15/6/2017</a:t>
            </a:fld>
            <a:endParaRPr lang="el-G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FB17E3F-6968-4675-B07D-51D9ACFB8499}" type="slidenum">
              <a:rPr lang="el-GR" smtClean="0"/>
              <a:pPr/>
              <a:t>‹#›</a:t>
            </a:fld>
            <a:endParaRPr lang="el-GR"/>
          </a:p>
        </p:txBody>
      </p:sp>
    </p:spTree>
    <p:extLst>
      <p:ext uri="{BB962C8B-B14F-4D97-AF65-F5344CB8AC3E}">
        <p14:creationId xmlns:p14="http://schemas.microsoft.com/office/powerpoint/2010/main" val="760971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2EC91AB-65A0-4F52-8307-FCFD43E14D48}" type="datetimeFigureOut">
              <a:rPr lang="el-GR" smtClean="0"/>
              <a:pPr/>
              <a:t>15/6/2017</a:t>
            </a:fld>
            <a:endParaRPr lang="el-G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CDA109A-5FC2-4283-BABE-EB18390D2117}" type="slidenum">
              <a:rPr lang="el-GR" smtClean="0"/>
              <a:pPr/>
              <a:t>‹#›</a:t>
            </a:fld>
            <a:endParaRPr lang="el-GR"/>
          </a:p>
        </p:txBody>
      </p:sp>
    </p:spTree>
    <p:extLst>
      <p:ext uri="{BB962C8B-B14F-4D97-AF65-F5344CB8AC3E}">
        <p14:creationId xmlns:p14="http://schemas.microsoft.com/office/powerpoint/2010/main" val="2425358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AA0C23C-9C0A-4208-8AAA-DA6CF0B370FC}" type="slidenum">
              <a:rPr lang="en-GB" smtClean="0"/>
              <a:pPr/>
              <a:t>1</a:t>
            </a:fld>
            <a:endParaRPr lang="en-GB" smtClean="0"/>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61FE330-9D2E-45CB-AD46-4AED262C52BE}" type="slidenum">
              <a:rPr lang="en-GB" smtClean="0"/>
              <a:pPr/>
              <a:t>2</a:t>
            </a:fld>
            <a:endParaRPr lang="en-GB"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0A4CC00-9B62-4B2D-AD0A-9CAE86817BAF}" type="datetimeFigureOut">
              <a:rPr lang="el-GR" smtClean="0"/>
              <a:pPr/>
              <a:t>15/6/2017</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A5995C3-3A57-4680-9EE8-CAF40E1512A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A5995C3-3A57-4680-9EE8-CAF40E1512A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A5995C3-3A57-4680-9EE8-CAF40E1512A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A5995C3-3A57-4680-9EE8-CAF40E1512A0}" type="slidenum">
              <a:rPr lang="el-GR" smtClean="0"/>
              <a:pPr/>
              <a:t>‹#›</a:t>
            </a:fld>
            <a:endParaRPr lang="el-G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A5995C3-3A57-4680-9EE8-CAF40E1512A0}" type="slidenum">
              <a:rPr lang="el-GR" smtClean="0"/>
              <a:pPr/>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1A5995C3-3A57-4680-9EE8-CAF40E1512A0}" type="slidenum">
              <a:rPr lang="el-GR" smtClean="0"/>
              <a:pPr/>
              <a:t>‹#›</a:t>
            </a:fld>
            <a:endParaRPr lang="el-G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1A5995C3-3A57-4680-9EE8-CAF40E1512A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1A5995C3-3A57-4680-9EE8-CAF40E1512A0}" type="slidenum">
              <a:rPr lang="el-GR" smtClean="0"/>
              <a:pPr/>
              <a:t>‹#›</a:t>
            </a:fld>
            <a:endParaRPr lang="el-G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0A4CC00-9B62-4B2D-AD0A-9CAE86817BAF}" type="datetimeFigureOut">
              <a:rPr lang="el-GR" smtClean="0"/>
              <a:pPr/>
              <a:t>15/6/2017</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1A5995C3-3A57-4680-9EE8-CAF40E1512A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0A4CC00-9B62-4B2D-AD0A-9CAE86817BAF}" type="datetimeFigureOut">
              <a:rPr lang="el-GR" smtClean="0"/>
              <a:pPr/>
              <a:t>15/6/2017</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1A5995C3-3A57-4680-9EE8-CAF40E1512A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0A4CC00-9B62-4B2D-AD0A-9CAE86817BAF}" type="datetimeFigureOut">
              <a:rPr lang="el-GR" smtClean="0"/>
              <a:pPr/>
              <a:t>15/6/2017</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A5995C3-3A57-4680-9EE8-CAF40E1512A0}" type="slidenum">
              <a:rPr lang="el-GR" smtClean="0"/>
              <a:pPr/>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0A4CC00-9B62-4B2D-AD0A-9CAE86817BAF}" type="datetimeFigureOut">
              <a:rPr lang="el-GR" smtClean="0"/>
              <a:pPr/>
              <a:t>15/6/2017</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A5995C3-3A57-4680-9EE8-CAF40E1512A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536" y="836712"/>
            <a:ext cx="8424936" cy="1368152"/>
          </a:xfrm>
        </p:spPr>
        <p:txBody>
          <a:bodyPr>
            <a:noAutofit/>
          </a:bodyPr>
          <a:lstStyle/>
          <a:p>
            <a:pPr algn="ctr" eaLnBrk="1" hangingPunct="1"/>
            <a:r>
              <a:rPr lang="el-GR" sz="3200" dirty="0" smtClean="0">
                <a:solidFill>
                  <a:srgbClr val="002060"/>
                </a:solidFill>
                <a:effectLst/>
                <a:latin typeface="Tahoma" pitchFamily="34" charset="0"/>
              </a:rPr>
              <a:t>Προσωπικά Δεδομένα: </a:t>
            </a:r>
            <a:r>
              <a:rPr lang="el-GR" sz="2800" dirty="0" smtClean="0">
                <a:solidFill>
                  <a:srgbClr val="002060"/>
                </a:solidFill>
                <a:effectLst/>
                <a:latin typeface="Tahoma" pitchFamily="34" charset="0"/>
              </a:rPr>
              <a:t/>
            </a:r>
            <a:br>
              <a:rPr lang="el-GR" sz="2800" dirty="0" smtClean="0">
                <a:solidFill>
                  <a:srgbClr val="002060"/>
                </a:solidFill>
                <a:effectLst/>
                <a:latin typeface="Tahoma" pitchFamily="34" charset="0"/>
              </a:rPr>
            </a:br>
            <a:r>
              <a:rPr lang="el-GR" sz="2800" dirty="0" smtClean="0">
                <a:solidFill>
                  <a:srgbClr val="002060"/>
                </a:solidFill>
                <a:effectLst/>
                <a:latin typeface="Tahoma" pitchFamily="34" charset="0"/>
              </a:rPr>
              <a:t>Ασφάλεια και προστασία των παιδιών από τους κινδύνους του διαδικτύου ή αλλού</a:t>
            </a:r>
            <a:endParaRPr lang="en-GB" sz="2800" b="1" dirty="0" smtClean="0">
              <a:solidFill>
                <a:srgbClr val="002060"/>
              </a:solidFill>
              <a:effectLst/>
              <a:latin typeface="Tahoma" pitchFamily="34" charset="0"/>
            </a:endParaRPr>
          </a:p>
        </p:txBody>
      </p:sp>
      <p:sp>
        <p:nvSpPr>
          <p:cNvPr id="2051" name="Rectangle 3"/>
          <p:cNvSpPr>
            <a:spLocks noGrp="1" noChangeArrowheads="1"/>
          </p:cNvSpPr>
          <p:nvPr>
            <p:ph type="subTitle" idx="1"/>
          </p:nvPr>
        </p:nvSpPr>
        <p:spPr>
          <a:xfrm>
            <a:off x="1115616" y="2286001"/>
            <a:ext cx="7528322" cy="4095328"/>
          </a:xfrm>
        </p:spPr>
        <p:txBody>
          <a:bodyPr/>
          <a:lstStyle/>
          <a:p>
            <a:pPr eaLnBrk="1" hangingPunct="1">
              <a:defRPr/>
            </a:pPr>
            <a:endParaRPr lang="el-GR" sz="2000" dirty="0" smtClean="0">
              <a:latin typeface="Tahoma" pitchFamily="34" charset="0"/>
            </a:endParaRPr>
          </a:p>
          <a:p>
            <a:pPr eaLnBrk="1" hangingPunct="1">
              <a:defRPr/>
            </a:pPr>
            <a:endParaRPr lang="el-GR" sz="2000" dirty="0" smtClean="0">
              <a:latin typeface="Tahoma" pitchFamily="34" charset="0"/>
            </a:endParaRPr>
          </a:p>
          <a:p>
            <a:pPr algn="l" eaLnBrk="1" hangingPunct="1">
              <a:defRPr/>
            </a:pPr>
            <a:r>
              <a:rPr lang="el-GR" sz="2400" b="1" dirty="0" smtClean="0">
                <a:solidFill>
                  <a:schemeClr val="tx1"/>
                </a:solidFill>
                <a:effectLst>
                  <a:outerShdw blurRad="38100" dist="38100" dir="2700000" algn="tl">
                    <a:srgbClr val="C0C0C0"/>
                  </a:outerShdw>
                </a:effectLst>
                <a:latin typeface="Tahoma" pitchFamily="34" charset="0"/>
              </a:rPr>
              <a:t>Γραφείο Επιτρόπου Προστασίας </a:t>
            </a:r>
          </a:p>
          <a:p>
            <a:pPr algn="l" eaLnBrk="1" hangingPunct="1">
              <a:defRPr/>
            </a:pPr>
            <a:r>
              <a:rPr lang="el-GR" sz="2400" b="1" dirty="0" smtClean="0">
                <a:solidFill>
                  <a:schemeClr val="tx1"/>
                </a:solidFill>
                <a:effectLst>
                  <a:outerShdw blurRad="38100" dist="38100" dir="2700000" algn="tl">
                    <a:srgbClr val="C0C0C0"/>
                  </a:outerShdw>
                </a:effectLst>
                <a:latin typeface="Tahoma" pitchFamily="34" charset="0"/>
              </a:rPr>
              <a:t>Δεδομένων Προσωπικού Χαρακτήρα</a:t>
            </a:r>
          </a:p>
          <a:p>
            <a:pPr algn="l" eaLnBrk="1" hangingPunct="1">
              <a:defRPr/>
            </a:pPr>
            <a:endParaRPr lang="el-GR" sz="2000" b="1" dirty="0" smtClean="0">
              <a:solidFill>
                <a:schemeClr val="tx1"/>
              </a:solidFill>
              <a:effectLst>
                <a:outerShdw blurRad="38100" dist="38100" dir="2700000" algn="tl">
                  <a:srgbClr val="C0C0C0"/>
                </a:outerShdw>
              </a:effectLst>
              <a:latin typeface="Tahoma" pitchFamily="34" charset="0"/>
            </a:endParaRPr>
          </a:p>
          <a:p>
            <a:pPr algn="l" eaLnBrk="1" hangingPunct="1">
              <a:defRPr/>
            </a:pPr>
            <a:endParaRPr lang="el-GR" sz="2000" b="1" dirty="0" smtClean="0">
              <a:solidFill>
                <a:schemeClr val="tx1"/>
              </a:solidFill>
              <a:effectLst>
                <a:outerShdw blurRad="38100" dist="38100" dir="2700000" algn="tl">
                  <a:srgbClr val="C0C0C0"/>
                </a:outerShdw>
              </a:effectLst>
              <a:latin typeface="Tahoma" pitchFamily="34" charset="0"/>
            </a:endParaRPr>
          </a:p>
          <a:p>
            <a:pPr algn="l" eaLnBrk="1" hangingPunct="1">
              <a:defRPr/>
            </a:pPr>
            <a:endParaRPr lang="el-GR" sz="2000" b="1" dirty="0" smtClean="0">
              <a:solidFill>
                <a:schemeClr val="tx1"/>
              </a:solidFill>
              <a:effectLst>
                <a:outerShdw blurRad="38100" dist="38100" dir="2700000" algn="tl">
                  <a:srgbClr val="C0C0C0"/>
                </a:outerShdw>
              </a:effectLst>
              <a:latin typeface="Tahoma" pitchFamily="34" charset="0"/>
            </a:endParaRPr>
          </a:p>
          <a:p>
            <a:pPr algn="l" eaLnBrk="1" hangingPunct="1">
              <a:defRPr/>
            </a:pPr>
            <a:endParaRPr lang="el-GR" sz="2000" b="1" dirty="0" smtClean="0">
              <a:solidFill>
                <a:schemeClr val="tx1"/>
              </a:solidFill>
              <a:effectLst>
                <a:outerShdw blurRad="38100" dist="38100" dir="2700000" algn="tl">
                  <a:srgbClr val="C0C0C0"/>
                </a:outerShdw>
              </a:effectLst>
              <a:latin typeface="Tahoma" pitchFamily="34" charset="0"/>
            </a:endParaRPr>
          </a:p>
          <a:p>
            <a:pPr algn="l" eaLnBrk="1" hangingPunct="1">
              <a:defRPr/>
            </a:pPr>
            <a:endParaRPr lang="el-GR" sz="2000" dirty="0" smtClean="0">
              <a:solidFill>
                <a:schemeClr val="tx1"/>
              </a:solidFill>
              <a:latin typeface="Tahoma" pitchFamily="34" charset="0"/>
            </a:endParaRPr>
          </a:p>
          <a:p>
            <a:pPr algn="l" eaLnBrk="1" hangingPunct="1">
              <a:defRPr/>
            </a:pPr>
            <a:r>
              <a:rPr lang="el-GR" sz="2200" b="1" dirty="0" smtClean="0">
                <a:solidFill>
                  <a:schemeClr val="tx1"/>
                </a:solidFill>
                <a:latin typeface="Tahoma" pitchFamily="34" charset="0"/>
              </a:rPr>
              <a:t>16 Ιουνίου 2017</a:t>
            </a:r>
            <a:endParaRPr lang="en-GB" sz="2200" b="1" dirty="0" smtClean="0">
              <a:solidFill>
                <a:schemeClr val="tx1"/>
              </a:solidFill>
              <a:latin typeface="Tahoma" pitchFamily="34" charset="0"/>
            </a:endParaRPr>
          </a:p>
        </p:txBody>
      </p:sp>
      <p:pic>
        <p:nvPicPr>
          <p:cNvPr id="3076" name="Picture 4" descr="LOGO-final-2"/>
          <p:cNvPicPr>
            <a:picLocks noChangeAspect="1" noChangeArrowheads="1"/>
          </p:cNvPicPr>
          <p:nvPr/>
        </p:nvPicPr>
        <p:blipFill>
          <a:blip r:embed="rId3" cstate="print"/>
          <a:srcRect/>
          <a:stretch>
            <a:fillRect/>
          </a:stretch>
        </p:blipFill>
        <p:spPr bwMode="auto">
          <a:xfrm>
            <a:off x="7215206" y="3000372"/>
            <a:ext cx="928687" cy="877888"/>
          </a:xfrm>
          <a:prstGeom prst="rect">
            <a:avLst/>
          </a:prstGeom>
          <a:noFill/>
          <a:ln w="9525">
            <a:noFill/>
            <a:miter lim="800000"/>
            <a:headEnd/>
            <a:tailEnd/>
          </a:ln>
        </p:spPr>
      </p:pic>
      <p:sp>
        <p:nvSpPr>
          <p:cNvPr id="2" name="TextBox 1"/>
          <p:cNvSpPr txBox="1"/>
          <p:nvPr/>
        </p:nvSpPr>
        <p:spPr>
          <a:xfrm>
            <a:off x="6372200" y="260648"/>
            <a:ext cx="2592288" cy="461665"/>
          </a:xfrm>
          <a:prstGeom prst="rect">
            <a:avLst/>
          </a:prstGeom>
          <a:noFill/>
        </p:spPr>
        <p:txBody>
          <a:bodyPr wrap="square" rtlCol="0">
            <a:spAutoFit/>
          </a:bodyPr>
          <a:lstStyle/>
          <a:p>
            <a:pPr algn="r"/>
            <a:r>
              <a:rPr lang="el-GR" sz="1200" dirty="0" err="1" smtClean="0"/>
              <a:t>Λογιπαίγνιον</a:t>
            </a:r>
            <a:r>
              <a:rPr lang="el-GR" sz="1200" dirty="0" smtClean="0"/>
              <a:t> 2017</a:t>
            </a:r>
          </a:p>
          <a:p>
            <a:pPr algn="r"/>
            <a:r>
              <a:rPr lang="el-GR" sz="1200" dirty="0" smtClean="0"/>
              <a:t>16/06/2017 </a:t>
            </a:r>
            <a:endParaRPr lang="el-GR"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476672"/>
            <a:ext cx="8229600" cy="5530619"/>
          </a:xfrm>
        </p:spPr>
        <p:txBody>
          <a:bodyPr>
            <a:normAutofit fontScale="92500" lnSpcReduction="10000"/>
          </a:bodyPr>
          <a:lstStyle/>
          <a:p>
            <a:pPr lvl="0">
              <a:buNone/>
            </a:pPr>
            <a:r>
              <a:rPr lang="el-GR" sz="2400" dirty="0" smtClean="0">
                <a:latin typeface="Tahoma" pitchFamily="34" charset="0"/>
              </a:rPr>
              <a:t>   </a:t>
            </a:r>
            <a:r>
              <a:rPr lang="el-GR" sz="2000" dirty="0" smtClean="0">
                <a:solidFill>
                  <a:schemeClr val="bg2">
                    <a:lumMod val="50000"/>
                  </a:schemeClr>
                </a:solidFill>
                <a:latin typeface="Tahoma" pitchFamily="34" charset="0"/>
              </a:rPr>
              <a:t>6. </a:t>
            </a:r>
            <a:r>
              <a:rPr lang="el-GR" sz="2600" dirty="0" smtClean="0">
                <a:latin typeface="Tahoma" pitchFamily="34" charset="0"/>
              </a:rPr>
              <a:t>Μπορεί να </a:t>
            </a:r>
            <a:r>
              <a:rPr lang="el-GR" sz="2600" u="sng" dirty="0" smtClean="0">
                <a:latin typeface="Tahoma" pitchFamily="34" charset="0"/>
              </a:rPr>
              <a:t>εξαπατηθούμε από κάποιον απατεώνα </a:t>
            </a:r>
            <a:r>
              <a:rPr lang="el-GR" sz="2600" dirty="0" smtClean="0">
                <a:latin typeface="Tahoma" pitchFamily="34" charset="0"/>
              </a:rPr>
              <a:t>να δώσουμε προσωπικές μας πληροφορίες, τις οποίες μπορεί να χρησιμοποιήσει για </a:t>
            </a:r>
            <a:r>
              <a:rPr lang="el-GR" sz="2600" u="sng" dirty="0" smtClean="0">
                <a:latin typeface="Tahoma" pitchFamily="34" charset="0"/>
              </a:rPr>
              <a:t>να έχει πρόσβαση σε προσωπικούς μας λογαριασμούς, συνδρομές </a:t>
            </a:r>
            <a:r>
              <a:rPr lang="el-GR" sz="2600" u="sng" dirty="0" err="1" smtClean="0">
                <a:latin typeface="Tahoma" pitchFamily="34" charset="0"/>
              </a:rPr>
              <a:t>κ.λ.π</a:t>
            </a:r>
            <a:r>
              <a:rPr lang="el-GR" sz="2600" u="sng" dirty="0" smtClean="0">
                <a:latin typeface="Tahoma" pitchFamily="34" charset="0"/>
              </a:rPr>
              <a:t>. ή να εκτελέσει παράνομες </a:t>
            </a:r>
            <a:r>
              <a:rPr lang="en-US" sz="2600" u="sng" dirty="0" smtClean="0">
                <a:latin typeface="Tahoma" pitchFamily="34" charset="0"/>
              </a:rPr>
              <a:t>online </a:t>
            </a:r>
            <a:r>
              <a:rPr lang="el-GR" sz="2600" u="sng" dirty="0" smtClean="0">
                <a:latin typeface="Tahoma" pitchFamily="34" charset="0"/>
              </a:rPr>
              <a:t>δραστηριότητες</a:t>
            </a:r>
          </a:p>
          <a:p>
            <a:pPr lvl="0">
              <a:buNone/>
            </a:pPr>
            <a:r>
              <a:rPr lang="el-GR" sz="2100" dirty="0" smtClean="0">
                <a:solidFill>
                  <a:schemeClr val="bg2">
                    <a:lumMod val="50000"/>
                  </a:schemeClr>
                </a:solidFill>
                <a:latin typeface="Tahoma" pitchFamily="34" charset="0"/>
              </a:rPr>
              <a:t>   </a:t>
            </a:r>
          </a:p>
          <a:p>
            <a:pPr lvl="0">
              <a:buNone/>
            </a:pPr>
            <a:r>
              <a:rPr lang="el-GR" sz="2100" dirty="0" smtClean="0">
                <a:solidFill>
                  <a:schemeClr val="bg2">
                    <a:lumMod val="50000"/>
                  </a:schemeClr>
                </a:solidFill>
                <a:latin typeface="Tahoma" pitchFamily="34" charset="0"/>
              </a:rPr>
              <a:t>   7. </a:t>
            </a:r>
            <a:r>
              <a:rPr lang="el-GR" sz="2600" dirty="0" smtClean="0">
                <a:latin typeface="Tahoma" pitchFamily="34" charset="0"/>
              </a:rPr>
              <a:t>Μπορεί να πέσουμε </a:t>
            </a:r>
            <a:r>
              <a:rPr lang="el-GR" sz="2600" u="sng" dirty="0" smtClean="0">
                <a:latin typeface="Tahoma" pitchFamily="34" charset="0"/>
              </a:rPr>
              <a:t>θύματα διαδικτυακού εκφοβισμού</a:t>
            </a:r>
            <a:r>
              <a:rPr lang="el-GR" sz="2600" dirty="0" smtClean="0">
                <a:latin typeface="Tahoma" pitchFamily="34" charset="0"/>
              </a:rPr>
              <a:t>: π.χ. να έχουμε ανεβάσει μία φωτογραφία/ένα </a:t>
            </a:r>
            <a:r>
              <a:rPr lang="en-US" sz="2600" dirty="0" smtClean="0">
                <a:latin typeface="Tahoma" pitchFamily="34" charset="0"/>
              </a:rPr>
              <a:t>video</a:t>
            </a:r>
            <a:r>
              <a:rPr lang="el-GR" sz="2600" dirty="0" smtClean="0">
                <a:latin typeface="Tahoma" pitchFamily="34" charset="0"/>
              </a:rPr>
              <a:t> στο </a:t>
            </a:r>
            <a:r>
              <a:rPr lang="en-US" sz="2600" dirty="0" smtClean="0">
                <a:latin typeface="Tahoma" pitchFamily="34" charset="0"/>
              </a:rPr>
              <a:t>facebook</a:t>
            </a:r>
            <a:r>
              <a:rPr lang="el-GR" sz="2600" dirty="0" smtClean="0">
                <a:latin typeface="Tahoma" pitchFamily="34" charset="0"/>
              </a:rPr>
              <a:t> /</a:t>
            </a:r>
            <a:r>
              <a:rPr lang="en-US" sz="2600" dirty="0" smtClean="0">
                <a:latin typeface="Tahoma" pitchFamily="34" charset="0"/>
              </a:rPr>
              <a:t>chat room</a:t>
            </a:r>
            <a:r>
              <a:rPr lang="el-GR" sz="2600" dirty="0" smtClean="0">
                <a:latin typeface="Tahoma" pitchFamily="34" charset="0"/>
              </a:rPr>
              <a:t> και επιτήδειοι να ασκούν σε βάρος μας τέτοια συμπεριφορά που να μας προκαλούν συναισθηματική και ψυχολογική βλάβη/πίεση</a:t>
            </a:r>
          </a:p>
          <a:p>
            <a:pPr lvl="0">
              <a:buNone/>
            </a:pPr>
            <a:r>
              <a:rPr lang="el-GR" sz="2600" dirty="0" smtClean="0">
                <a:latin typeface="Tahoma" pitchFamily="34" charset="0"/>
              </a:rPr>
              <a:t>  </a:t>
            </a:r>
          </a:p>
          <a:p>
            <a:pPr lvl="0">
              <a:buNone/>
            </a:pPr>
            <a:r>
              <a:rPr lang="el-GR" sz="2600" dirty="0" smtClean="0">
                <a:solidFill>
                  <a:schemeClr val="bg2">
                    <a:lumMod val="50000"/>
                  </a:schemeClr>
                </a:solidFill>
                <a:latin typeface="Tahoma" pitchFamily="34" charset="0"/>
              </a:rPr>
              <a:t>   </a:t>
            </a:r>
            <a:r>
              <a:rPr lang="el-GR" sz="2100" dirty="0" smtClean="0">
                <a:solidFill>
                  <a:schemeClr val="bg2">
                    <a:lumMod val="50000"/>
                  </a:schemeClr>
                </a:solidFill>
                <a:latin typeface="Tahoma" pitchFamily="34" charset="0"/>
              </a:rPr>
              <a:t>8. </a:t>
            </a:r>
            <a:r>
              <a:rPr lang="el-GR" sz="2600" dirty="0" smtClean="0">
                <a:latin typeface="Tahoma" pitchFamily="34" charset="0"/>
              </a:rPr>
              <a:t>Μπορεί να πέσουμε </a:t>
            </a:r>
            <a:r>
              <a:rPr lang="el-GR" sz="2600" u="sng" dirty="0" smtClean="0">
                <a:latin typeface="Tahoma" pitchFamily="34" charset="0"/>
              </a:rPr>
              <a:t>θύματα διαδικτυακής παρενόχλησης </a:t>
            </a:r>
            <a:r>
              <a:rPr lang="el-GR" sz="2600" u="sng" dirty="0" err="1" smtClean="0">
                <a:latin typeface="Tahoma" pitchFamily="34" charset="0"/>
              </a:rPr>
              <a:t>cyberbullying</a:t>
            </a:r>
            <a:r>
              <a:rPr lang="el-GR" sz="2600" dirty="0" smtClean="0">
                <a:latin typeface="Tahoma" pitchFamily="34" charset="0"/>
              </a:rPr>
              <a:t>: π.χ. συμμετέχουμε σε ένα </a:t>
            </a:r>
            <a:r>
              <a:rPr lang="el-GR" sz="2600" dirty="0" err="1" smtClean="0">
                <a:latin typeface="Tahoma" pitchFamily="34" charset="0"/>
              </a:rPr>
              <a:t>chat</a:t>
            </a:r>
            <a:r>
              <a:rPr lang="el-GR" sz="2600" dirty="0" smtClean="0">
                <a:latin typeface="Tahoma" pitchFamily="34" charset="0"/>
              </a:rPr>
              <a:t> </a:t>
            </a:r>
            <a:r>
              <a:rPr lang="en-US" sz="2600" dirty="0" smtClean="0">
                <a:latin typeface="Tahoma" pitchFamily="34" charset="0"/>
              </a:rPr>
              <a:t>room </a:t>
            </a:r>
            <a:r>
              <a:rPr lang="el-GR" sz="2600" dirty="0" smtClean="0">
                <a:latin typeface="Tahoma" pitchFamily="34" charset="0"/>
              </a:rPr>
              <a:t>και κάποιος αντιγράφει και κοροϊδεύει κάτι που αναρτήσαμε</a:t>
            </a:r>
          </a:p>
          <a:p>
            <a:pPr>
              <a:buFont typeface="Wingdings" pitchFamily="2" charset="2"/>
              <a:buChar char="§"/>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0</a:t>
            </a:r>
          </a:p>
          <a:p>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764704"/>
            <a:ext cx="8229600" cy="5242587"/>
          </a:xfrm>
        </p:spPr>
        <p:txBody>
          <a:bodyPr>
            <a:normAutofit/>
          </a:bodyPr>
          <a:lstStyle/>
          <a:p>
            <a:pPr lvl="0">
              <a:buNone/>
            </a:pPr>
            <a:r>
              <a:rPr lang="el-GR" sz="2400" dirty="0" smtClean="0">
                <a:latin typeface="Tahoma" pitchFamily="34" charset="0"/>
              </a:rPr>
              <a:t>   </a:t>
            </a:r>
            <a:r>
              <a:rPr lang="el-GR" sz="2000" dirty="0" smtClean="0">
                <a:solidFill>
                  <a:schemeClr val="bg2">
                    <a:lumMod val="50000"/>
                  </a:schemeClr>
                </a:solidFill>
                <a:latin typeface="Tahoma" pitchFamily="34" charset="0"/>
              </a:rPr>
              <a:t>9. </a:t>
            </a:r>
            <a:r>
              <a:rPr lang="el-GR" sz="2400" dirty="0" smtClean="0">
                <a:latin typeface="Tahoma" pitchFamily="34" charset="0"/>
              </a:rPr>
              <a:t>Μπορεί να εμπλακούμε σε </a:t>
            </a:r>
            <a:r>
              <a:rPr lang="el-GR" sz="2400" u="sng" dirty="0" smtClean="0">
                <a:latin typeface="Tahoma" pitchFamily="34" charset="0"/>
              </a:rPr>
              <a:t>παράνομες </a:t>
            </a:r>
            <a:r>
              <a:rPr lang="en-US" sz="2400" u="sng" dirty="0" smtClean="0">
                <a:latin typeface="Tahoma" pitchFamily="34" charset="0"/>
              </a:rPr>
              <a:t>online</a:t>
            </a:r>
            <a:r>
              <a:rPr lang="el-GR" sz="2400" u="sng" dirty="0" smtClean="0">
                <a:latin typeface="Tahoma" pitchFamily="34" charset="0"/>
              </a:rPr>
              <a:t> ενέργειες   </a:t>
            </a:r>
          </a:p>
          <a:p>
            <a:pPr lvl="0">
              <a:buNone/>
            </a:pPr>
            <a:r>
              <a:rPr lang="el-GR" sz="2400" dirty="0" smtClean="0">
                <a:latin typeface="Tahoma" pitchFamily="34" charset="0"/>
              </a:rPr>
              <a:t>      (ηλεκτρονικό έγκλημα)</a:t>
            </a:r>
          </a:p>
          <a:p>
            <a:pPr lvl="0">
              <a:buNone/>
            </a:pPr>
            <a:endParaRPr lang="el-GR" sz="2400" dirty="0" smtClean="0">
              <a:latin typeface="Tahoma" pitchFamily="34" charset="0"/>
            </a:endParaRPr>
          </a:p>
          <a:p>
            <a:pPr lvl="0">
              <a:buNone/>
            </a:pPr>
            <a:r>
              <a:rPr lang="el-GR" sz="2000" dirty="0" smtClean="0">
                <a:solidFill>
                  <a:schemeClr val="bg2">
                    <a:lumMod val="50000"/>
                  </a:schemeClr>
                </a:solidFill>
                <a:latin typeface="Tahoma" pitchFamily="34" charset="0"/>
              </a:rPr>
              <a:t>   10. </a:t>
            </a:r>
            <a:r>
              <a:rPr lang="el-GR" sz="2400" dirty="0" smtClean="0">
                <a:latin typeface="Tahoma" pitchFamily="34" charset="0"/>
              </a:rPr>
              <a:t>Υποβόσκουν κίνδυνοι από </a:t>
            </a:r>
            <a:r>
              <a:rPr lang="el-GR" sz="2400" u="sng" dirty="0" smtClean="0">
                <a:latin typeface="Tahoma" pitchFamily="34" charset="0"/>
              </a:rPr>
              <a:t>κακόβουλα λογισμικά μέσω παιχνιδιών </a:t>
            </a:r>
            <a:r>
              <a:rPr lang="el-GR" sz="2400" dirty="0" smtClean="0">
                <a:latin typeface="Tahoma" pitchFamily="34" charset="0"/>
              </a:rPr>
              <a:t>π.χ. ενεργοποίηση ιών </a:t>
            </a:r>
            <a:r>
              <a:rPr lang="el-GR" sz="2400" i="1" dirty="0" smtClean="0">
                <a:latin typeface="Tahoma" pitchFamily="34" charset="0"/>
              </a:rPr>
              <a:t>(κακόβουλων προγραμμάτων)</a:t>
            </a:r>
            <a:r>
              <a:rPr lang="el-GR" sz="2400" dirty="0" smtClean="0">
                <a:latin typeface="Tahoma" pitchFamily="34" charset="0"/>
              </a:rPr>
              <a:t>, οι οποίοι μπορεί να καταστρέψουν δεδομένα μας σε αρχεία ή να μας υποκλέψουν δεδομένα μας  </a:t>
            </a:r>
          </a:p>
          <a:p>
            <a:pPr lvl="0">
              <a:buNone/>
            </a:pPr>
            <a:endParaRPr lang="el-GR" sz="2400" dirty="0" smtClean="0">
              <a:latin typeface="Tahoma" pitchFamily="34" charset="0"/>
            </a:endParaRPr>
          </a:p>
          <a:p>
            <a:pPr>
              <a:buNone/>
            </a:pPr>
            <a:r>
              <a:rPr lang="el-GR" sz="2000" dirty="0" smtClean="0">
                <a:solidFill>
                  <a:schemeClr val="bg2">
                    <a:lumMod val="50000"/>
                  </a:schemeClr>
                </a:solidFill>
                <a:latin typeface="Tahoma" pitchFamily="34" charset="0"/>
              </a:rPr>
              <a:t>   11.</a:t>
            </a:r>
            <a:r>
              <a:rPr lang="el-GR" sz="2400" dirty="0" smtClean="0"/>
              <a:t> </a:t>
            </a:r>
            <a:r>
              <a:rPr lang="el-GR" sz="2400" dirty="0" smtClean="0">
                <a:latin typeface="Tahoma" pitchFamily="34" charset="0"/>
              </a:rPr>
              <a:t>Λαμβάνουμε </a:t>
            </a:r>
            <a:r>
              <a:rPr lang="el-GR" sz="2400" u="sng" dirty="0" smtClean="0">
                <a:latin typeface="Tahoma" pitchFamily="34" charset="0"/>
              </a:rPr>
              <a:t>ανεπιθύμητα μηνύματα (</a:t>
            </a:r>
            <a:r>
              <a:rPr lang="en-US" sz="2400" u="sng" dirty="0" smtClean="0">
                <a:latin typeface="Tahoma" pitchFamily="34" charset="0"/>
              </a:rPr>
              <a:t>spam)</a:t>
            </a:r>
            <a:endParaRPr lang="el-GR" sz="2400" u="sng"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1</a:t>
            </a:r>
          </a:p>
          <a:p>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2060848"/>
            <a:ext cx="8507288" cy="3946443"/>
          </a:xfrm>
        </p:spPr>
        <p:txBody>
          <a:bodyPr>
            <a:normAutofit/>
          </a:bodyPr>
          <a:lstStyle/>
          <a:p>
            <a:pPr>
              <a:buFont typeface="Wingdings" pitchFamily="2" charset="2"/>
              <a:buChar char="v"/>
            </a:pPr>
            <a:r>
              <a:rPr lang="el-GR" sz="2400" dirty="0" smtClean="0">
                <a:latin typeface="Tahoma" pitchFamily="34" charset="0"/>
              </a:rPr>
              <a:t>Να μην δίνουμε προσωπικές μας πληροφορίες ή μελών της οικογένειάς μας σε άλλα άτομα ή σε ιστοσελίδες στο διαδίκτυο χωρίς την άδεια των γονέων μας</a:t>
            </a:r>
          </a:p>
          <a:p>
            <a:pPr>
              <a:buFont typeface="Wingdings" pitchFamily="2" charset="2"/>
              <a:buChar char="v"/>
            </a:pPr>
            <a:r>
              <a:rPr lang="el-GR" sz="2400" dirty="0" smtClean="0">
                <a:latin typeface="Tahoma" pitchFamily="34" charset="0"/>
              </a:rPr>
              <a:t>να μην αποκαλύπτουμε τους κωδικούς πρόσβασης μας σε κανέναν (ούτε και στους καλύτερούς μας φίλους!),</a:t>
            </a:r>
          </a:p>
          <a:p>
            <a:pPr>
              <a:buNone/>
            </a:pPr>
            <a:r>
              <a:rPr lang="el-GR" sz="2400" dirty="0" smtClean="0">
                <a:latin typeface="Tahoma" pitchFamily="34" charset="0"/>
              </a:rPr>
              <a:t>   παρά μόνο στους γονείς μας</a:t>
            </a:r>
          </a:p>
          <a:p>
            <a:pPr>
              <a:buFont typeface="Wingdings" pitchFamily="2" charset="2"/>
              <a:buChar char="v"/>
            </a:pPr>
            <a:r>
              <a:rPr lang="el-GR" sz="2400" dirty="0" smtClean="0">
                <a:latin typeface="Tahoma" pitchFamily="34" charset="0"/>
              </a:rPr>
              <a:t>σε περίπτωση που ένας μαθητής του σχολείου μας, μας ζητήσει προσωπικά μας στοιχεία, οφείλουμε να το αναφέρουμε στη Διεύθυνση</a:t>
            </a:r>
          </a:p>
          <a:p>
            <a:pPr>
              <a:buNone/>
            </a:pPr>
            <a:endParaRPr lang="el-GR" sz="2400" dirty="0" smtClean="0">
              <a:latin typeface="Tahoma" pitchFamily="34" charset="0"/>
            </a:endParaRPr>
          </a:p>
          <a:p>
            <a:endParaRPr lang="el-GR" sz="2400" dirty="0" smtClean="0"/>
          </a:p>
          <a:p>
            <a:pPr>
              <a:buNone/>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None/>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2</a:t>
            </a:r>
          </a:p>
          <a:p>
            <a:endParaRPr lang="el-GR" dirty="0" smtClean="0"/>
          </a:p>
        </p:txBody>
      </p:sp>
      <p:sp>
        <p:nvSpPr>
          <p:cNvPr id="23554" name="Title 1"/>
          <p:cNvSpPr>
            <a:spLocks noGrp="1"/>
          </p:cNvSpPr>
          <p:nvPr>
            <p:ph type="title"/>
          </p:nvPr>
        </p:nvSpPr>
        <p:spPr>
          <a:xfrm>
            <a:off x="251520" y="836712"/>
            <a:ext cx="8640960" cy="1080120"/>
          </a:xfrm>
        </p:spPr>
        <p:txBody>
          <a:bodyPr>
            <a:noAutofit/>
          </a:bodyPr>
          <a:lstStyle/>
          <a:p>
            <a:pPr algn="ctr"/>
            <a:r>
              <a:rPr lang="el-GR" sz="2400" dirty="0" smtClean="0">
                <a:solidFill>
                  <a:srgbClr val="002060"/>
                </a:solidFill>
                <a:effectLst/>
                <a:latin typeface="Tahoma" pitchFamily="34" charset="0"/>
              </a:rPr>
              <a:t>  Μέτρα προστασίας </a:t>
            </a:r>
            <a:br>
              <a:rPr lang="el-GR" sz="2400" dirty="0" smtClean="0">
                <a:solidFill>
                  <a:srgbClr val="002060"/>
                </a:solidFill>
                <a:effectLst/>
                <a:latin typeface="Tahoma" pitchFamily="34" charset="0"/>
              </a:rPr>
            </a:br>
            <a:r>
              <a:rPr lang="el-GR" sz="2400" dirty="0" smtClean="0">
                <a:solidFill>
                  <a:srgbClr val="002060"/>
                </a:solidFill>
                <a:effectLst/>
                <a:latin typeface="Tahoma" pitchFamily="34" charset="0"/>
              </a:rPr>
              <a:t>των προσωπικών μας πληροφοριών</a:t>
            </a:r>
            <a:br>
              <a:rPr lang="el-GR" sz="2400" dirty="0" smtClean="0">
                <a:solidFill>
                  <a:srgbClr val="002060"/>
                </a:solidFill>
                <a:effectLst/>
                <a:latin typeface="Tahoma" pitchFamily="34" charset="0"/>
              </a:rPr>
            </a:br>
            <a:r>
              <a:rPr lang="el-GR" sz="2400" dirty="0" smtClean="0">
                <a:solidFill>
                  <a:srgbClr val="002060"/>
                </a:solidFill>
                <a:effectLst/>
                <a:latin typeface="Tahoma" pitchFamily="34" charset="0"/>
              </a:rPr>
              <a:t/>
            </a:r>
            <a:br>
              <a:rPr lang="el-GR" sz="2400" dirty="0" smtClean="0">
                <a:solidFill>
                  <a:srgbClr val="002060"/>
                </a:solidFill>
                <a:effectLst/>
                <a:latin typeface="Tahoma" pitchFamily="34" charset="0"/>
              </a:rPr>
            </a:br>
            <a:r>
              <a:rPr lang="el-GR" sz="2600" dirty="0" smtClean="0">
                <a:solidFill>
                  <a:srgbClr val="002060"/>
                </a:solidFill>
                <a:effectLst/>
                <a:latin typeface="Tahoma" pitchFamily="34" charset="0"/>
              </a:rPr>
              <a:t>Υποχρέωση και ευθύνη όλων!</a:t>
            </a:r>
            <a:r>
              <a:rPr lang="el-GR" sz="2400" dirty="0" smtClean="0"/>
              <a:t/>
            </a:r>
            <a:br>
              <a:rPr lang="el-GR" sz="2400" dirty="0" smtClean="0"/>
            </a:br>
            <a:endParaRPr lang="el-GR" sz="2400" dirty="0" smtClean="0">
              <a:solidFill>
                <a:srgbClr val="002060"/>
              </a:solidFill>
              <a:effectLst/>
              <a:latin typeface="Tahoma" pitchFamily="34" charset="0"/>
            </a:endParaRPr>
          </a:p>
        </p:txBody>
      </p:sp>
      <p:pic>
        <p:nvPicPr>
          <p:cNvPr id="5" name="Picture 4" descr="C:\Users\User\Pictures\smartphone-586944_640.jpg"/>
          <p:cNvPicPr/>
          <p:nvPr/>
        </p:nvPicPr>
        <p:blipFill>
          <a:blip r:embed="rId2" cstate="print"/>
          <a:srcRect/>
          <a:stretch>
            <a:fillRect/>
          </a:stretch>
        </p:blipFill>
        <p:spPr bwMode="auto">
          <a:xfrm>
            <a:off x="323528" y="404664"/>
            <a:ext cx="1224136" cy="936103"/>
          </a:xfrm>
          <a:prstGeom prst="rect">
            <a:avLst/>
          </a:prstGeom>
          <a:noFill/>
          <a:ln w="9525">
            <a:noFill/>
            <a:miter lim="800000"/>
            <a:headEnd/>
            <a:tailEnd/>
          </a:ln>
        </p:spPr>
      </p:pic>
      <p:pic>
        <p:nvPicPr>
          <p:cNvPr id="6" name="Picture 5" descr="Αποτέλεσμα εικόνας για φυλλάδιο"/>
          <p:cNvPicPr/>
          <p:nvPr/>
        </p:nvPicPr>
        <p:blipFill>
          <a:blip r:embed="rId3" cstate="print"/>
          <a:srcRect/>
          <a:stretch>
            <a:fillRect/>
          </a:stretch>
        </p:blipFill>
        <p:spPr bwMode="auto">
          <a:xfrm>
            <a:off x="7740352" y="404664"/>
            <a:ext cx="936104" cy="1008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764704"/>
            <a:ext cx="8219256" cy="5242587"/>
          </a:xfrm>
        </p:spPr>
        <p:txBody>
          <a:bodyPr>
            <a:normAutofit fontScale="92500" lnSpcReduction="10000"/>
          </a:bodyPr>
          <a:lstStyle/>
          <a:p>
            <a:pPr>
              <a:buFont typeface="Wingdings" pitchFamily="2" charset="2"/>
              <a:buChar char="v"/>
            </a:pPr>
            <a:r>
              <a:rPr lang="el-GR" sz="2600" dirty="0" smtClean="0">
                <a:latin typeface="Tahoma" pitchFamily="34" charset="0"/>
              </a:rPr>
              <a:t>εάν παραπέσουν στα χέρια μας προσωπικά στοιχεία που αφορούν σε κάποιο μαθητή του σχολείου μας </a:t>
            </a:r>
          </a:p>
          <a:p>
            <a:pPr>
              <a:buNone/>
            </a:pPr>
            <a:r>
              <a:rPr lang="el-GR" sz="2600" i="1" dirty="0" smtClean="0">
                <a:latin typeface="Tahoma" pitchFamily="34" charset="0"/>
              </a:rPr>
              <a:t>  (π.χ. οι σχολικές επιδόσεις του, ότι αυτός λαμβάνει ειδική θεραπευτική αγωγή, άπορος μαθητής λαμβάνει οικονομική ενίσχυση </a:t>
            </a:r>
            <a:r>
              <a:rPr lang="el-GR" sz="2600" i="1" dirty="0" err="1" smtClean="0">
                <a:latin typeface="Tahoma" pitchFamily="34" charset="0"/>
              </a:rPr>
              <a:t>κ.λ.π</a:t>
            </a:r>
            <a:r>
              <a:rPr lang="el-GR" sz="2600" i="1" dirty="0" smtClean="0">
                <a:latin typeface="Tahoma" pitchFamily="34" charset="0"/>
              </a:rPr>
              <a:t>.)</a:t>
            </a:r>
            <a:r>
              <a:rPr lang="el-GR" sz="2600" dirty="0" smtClean="0">
                <a:latin typeface="Tahoma" pitchFamily="34" charset="0"/>
              </a:rPr>
              <a:t>, δεν πρέπει να τα ανακοινώνουμε σε τρίτους, ούτε καν στους καλύτερους μας φίλους! Θα πρέπει να αναφέρουμε το περιστατικό χωρίς να δώσουμε συνέχεια!</a:t>
            </a:r>
          </a:p>
          <a:p>
            <a:endParaRPr lang="el-GR" sz="2600" dirty="0" smtClean="0">
              <a:latin typeface="Tahoma" pitchFamily="34" charset="0"/>
            </a:endParaRPr>
          </a:p>
          <a:p>
            <a:pPr>
              <a:buFont typeface="Wingdings" pitchFamily="2" charset="2"/>
              <a:buChar char="v"/>
            </a:pPr>
            <a:r>
              <a:rPr lang="el-GR" sz="2600" dirty="0" smtClean="0">
                <a:latin typeface="Tahoma" pitchFamily="34" charset="0"/>
              </a:rPr>
              <a:t>να μην αναρτούμε ή να δημοσιεύουμε φωτογραφίες ή βίντεο από σχολικές μας δραστηριότητες. Εάν θέλουμε </a:t>
            </a:r>
            <a:r>
              <a:rPr lang="el-GR" sz="2600" u="sng" dirty="0" smtClean="0">
                <a:latin typeface="Tahoma" pitchFamily="34" charset="0"/>
              </a:rPr>
              <a:t>να δημοσιεύουμε φωτογραφίες</a:t>
            </a:r>
            <a:r>
              <a:rPr lang="el-GR" sz="2600" dirty="0" smtClean="0">
                <a:latin typeface="Tahoma" pitchFamily="34" charset="0"/>
              </a:rPr>
              <a:t>, αυτές θα πρέπει να είναι </a:t>
            </a:r>
            <a:r>
              <a:rPr lang="el-GR" sz="2600" u="sng" dirty="0" smtClean="0">
                <a:latin typeface="Tahoma" pitchFamily="34" charset="0"/>
              </a:rPr>
              <a:t>μακρινές και ομαδικές, ώστε να μην διακρίνονται τα πρόσωπα</a:t>
            </a:r>
          </a:p>
          <a:p>
            <a:pPr>
              <a:buNone/>
            </a:pPr>
            <a:endParaRPr lang="el-GR" sz="2400" dirty="0" smtClean="0">
              <a:latin typeface="Tahoma" pitchFamily="34" charset="0"/>
            </a:endParaRPr>
          </a:p>
          <a:p>
            <a:endParaRPr lang="el-GR" sz="2400" dirty="0" smtClean="0"/>
          </a:p>
          <a:p>
            <a:pPr>
              <a:buNone/>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None/>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3</a:t>
            </a:r>
          </a:p>
          <a:p>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764704"/>
            <a:ext cx="8219256" cy="5242587"/>
          </a:xfrm>
        </p:spPr>
        <p:txBody>
          <a:bodyPr>
            <a:normAutofit fontScale="77500" lnSpcReduction="20000"/>
          </a:bodyPr>
          <a:lstStyle/>
          <a:p>
            <a:pPr>
              <a:buFont typeface="Wingdings" pitchFamily="2" charset="2"/>
              <a:buChar char="v"/>
            </a:pPr>
            <a:r>
              <a:rPr lang="el-GR" sz="3100" dirty="0" smtClean="0">
                <a:latin typeface="Tahoma" pitchFamily="34" charset="0"/>
              </a:rPr>
              <a:t>να χρησιμοποιήσουμε υπηρεσίες ή λογισμικά προγράμματα που δίνουν γονικό έλεγχο στο τι μπορούμε να επισκεφθούμε στο διαδίκτυο </a:t>
            </a:r>
          </a:p>
          <a:p>
            <a:endParaRPr lang="el-GR" sz="3100" dirty="0" smtClean="0">
              <a:latin typeface="Tahoma" pitchFamily="34" charset="0"/>
            </a:endParaRPr>
          </a:p>
          <a:p>
            <a:pPr>
              <a:buFont typeface="Wingdings" pitchFamily="2" charset="2"/>
              <a:buChar char="v"/>
            </a:pPr>
            <a:r>
              <a:rPr lang="el-GR" sz="3100" dirty="0" smtClean="0">
                <a:latin typeface="Tahoma" pitchFamily="34" charset="0"/>
              </a:rPr>
              <a:t>να προστατεύουμε τα κινητά και τους ηλεκτρονικούς υπολογιστές μας με τα κατάλληλα προγράμματα ασφαλείας </a:t>
            </a:r>
          </a:p>
          <a:p>
            <a:pPr>
              <a:buNone/>
            </a:pPr>
            <a:r>
              <a:rPr lang="el-GR" sz="3100" dirty="0" smtClean="0">
                <a:latin typeface="Tahoma" pitchFamily="34" charset="0"/>
              </a:rPr>
              <a:t> </a:t>
            </a:r>
          </a:p>
          <a:p>
            <a:pPr>
              <a:buFont typeface="Wingdings" pitchFamily="2" charset="2"/>
              <a:buChar char="v"/>
            </a:pPr>
            <a:r>
              <a:rPr lang="el-GR" sz="3100" dirty="0" smtClean="0">
                <a:latin typeface="Tahoma" pitchFamily="34" charset="0"/>
              </a:rPr>
              <a:t>να υιοθετούμε οικογενειακό συνθηματικό</a:t>
            </a:r>
          </a:p>
          <a:p>
            <a:pPr>
              <a:buNone/>
            </a:pPr>
            <a:r>
              <a:rPr lang="el-GR" sz="3100" dirty="0" smtClean="0">
                <a:latin typeface="Tahoma" pitchFamily="34" charset="0"/>
              </a:rPr>
              <a:t> </a:t>
            </a:r>
          </a:p>
          <a:p>
            <a:pPr>
              <a:buFont typeface="Wingdings" pitchFamily="2" charset="2"/>
              <a:buChar char="v"/>
            </a:pPr>
            <a:r>
              <a:rPr lang="el-GR" sz="3100" dirty="0" smtClean="0">
                <a:latin typeface="Tahoma" pitchFamily="34" charset="0"/>
              </a:rPr>
              <a:t>να αποφεύγουμε να ανεβάζουμε φωτογραφίες μας στα κοινωνικά δίκτυα </a:t>
            </a:r>
          </a:p>
          <a:p>
            <a:endParaRPr lang="el-GR" sz="3100" dirty="0" smtClean="0">
              <a:latin typeface="Tahoma" pitchFamily="34" charset="0"/>
            </a:endParaRPr>
          </a:p>
          <a:p>
            <a:pPr>
              <a:buFont typeface="Wingdings" pitchFamily="2" charset="2"/>
              <a:buChar char="v"/>
            </a:pPr>
            <a:r>
              <a:rPr lang="el-GR" sz="3100" dirty="0" smtClean="0">
                <a:latin typeface="Tahoma" pitchFamily="34" charset="0"/>
              </a:rPr>
              <a:t>να μην απαντούμε σε μηνύματα ή σε μηνύματα ηλεκτρονικού ταχυδρομείου από αγνώστους</a:t>
            </a:r>
          </a:p>
          <a:p>
            <a:pPr>
              <a:buNone/>
            </a:pPr>
            <a:r>
              <a:rPr lang="el-GR" sz="2400" dirty="0" smtClean="0"/>
              <a:t> </a:t>
            </a:r>
          </a:p>
          <a:p>
            <a:pPr>
              <a:buNone/>
            </a:pPr>
            <a:endParaRPr lang="el-GR" sz="2400" dirty="0" smtClean="0">
              <a:latin typeface="Tahoma" pitchFamily="34" charset="0"/>
            </a:endParaRPr>
          </a:p>
          <a:p>
            <a:endParaRPr lang="el-GR" sz="2400" dirty="0" smtClean="0"/>
          </a:p>
          <a:p>
            <a:pPr>
              <a:buNone/>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None/>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4</a:t>
            </a:r>
          </a:p>
          <a:p>
            <a:endParaRPr 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764704"/>
            <a:ext cx="8219256" cy="5242587"/>
          </a:xfrm>
        </p:spPr>
        <p:txBody>
          <a:bodyPr>
            <a:normAutofit fontScale="77500" lnSpcReduction="20000"/>
          </a:bodyPr>
          <a:lstStyle/>
          <a:p>
            <a:pPr>
              <a:buFont typeface="Wingdings" pitchFamily="2" charset="2"/>
              <a:buChar char="v"/>
            </a:pPr>
            <a:r>
              <a:rPr lang="el-GR" sz="3100" dirty="0" smtClean="0">
                <a:latin typeface="Tahoma" pitchFamily="34" charset="0"/>
              </a:rPr>
              <a:t>να μην συμπληρώνουμε φόρμες ηλεκτρονικές ή μη, προσωπικών στοιχείων, χωρίς την άδεια των γονέων μας</a:t>
            </a:r>
          </a:p>
          <a:p>
            <a:pPr>
              <a:buNone/>
            </a:pPr>
            <a:endParaRPr lang="el-GR" sz="3100" dirty="0" smtClean="0">
              <a:latin typeface="Tahoma" pitchFamily="34" charset="0"/>
            </a:endParaRPr>
          </a:p>
          <a:p>
            <a:pPr>
              <a:buFont typeface="Wingdings" pitchFamily="2" charset="2"/>
              <a:buChar char="v"/>
            </a:pPr>
            <a:r>
              <a:rPr lang="el-GR" sz="3100" dirty="0" smtClean="0">
                <a:latin typeface="Tahoma" pitchFamily="34" charset="0"/>
              </a:rPr>
              <a:t>να αγνοήσουμε όσους μας παρενοχλούν ηλεκτρονικά</a:t>
            </a:r>
          </a:p>
          <a:p>
            <a:endParaRPr lang="el-GR" sz="3100" dirty="0" smtClean="0">
              <a:latin typeface="Tahoma" pitchFamily="34" charset="0"/>
            </a:endParaRPr>
          </a:p>
          <a:p>
            <a:pPr>
              <a:buFont typeface="Wingdings" pitchFamily="2" charset="2"/>
              <a:buChar char="v"/>
            </a:pPr>
            <a:r>
              <a:rPr lang="el-GR" sz="3100" dirty="0" smtClean="0">
                <a:latin typeface="Tahoma" pitchFamily="34" charset="0"/>
              </a:rPr>
              <a:t>να ενημερώνουμε τους γονείς μας εάν υποψιαστούμε κάτι ύποπτο, παράνομο ή λάβουμε κάτι που μας ενοχλεί/απειλεί</a:t>
            </a:r>
          </a:p>
          <a:p>
            <a:pPr>
              <a:buNone/>
            </a:pPr>
            <a:endParaRPr lang="el-GR" sz="3100" dirty="0" smtClean="0">
              <a:latin typeface="Tahoma" pitchFamily="34" charset="0"/>
            </a:endParaRPr>
          </a:p>
          <a:p>
            <a:pPr>
              <a:buFont typeface="Wingdings" pitchFamily="2" charset="2"/>
              <a:buChar char="v"/>
            </a:pPr>
            <a:r>
              <a:rPr lang="el-GR" sz="3100" dirty="0" smtClean="0">
                <a:latin typeface="Tahoma" pitchFamily="34" charset="0"/>
              </a:rPr>
              <a:t>να μην διστάζουμε να υποβάλλουμε καταγγελία στις αρμόδιες αρχές</a:t>
            </a:r>
          </a:p>
          <a:p>
            <a:pPr>
              <a:buNone/>
            </a:pPr>
            <a:endParaRPr lang="el-GR" sz="3100" dirty="0" smtClean="0">
              <a:latin typeface="Tahoma" pitchFamily="34" charset="0"/>
            </a:endParaRPr>
          </a:p>
          <a:p>
            <a:pPr>
              <a:buFont typeface="Wingdings" pitchFamily="2" charset="2"/>
              <a:buChar char="v"/>
            </a:pPr>
            <a:r>
              <a:rPr lang="el-GR" sz="3400" b="1" dirty="0" smtClean="0">
                <a:solidFill>
                  <a:srgbClr val="0070C0"/>
                </a:solidFill>
                <a:latin typeface="Tahoma" pitchFamily="34" charset="0"/>
              </a:rPr>
              <a:t>πρώτοι εμείς έχουμε υποχρέωση να προστατεύουμε τα προσωπικά μας δεδομένα!</a:t>
            </a:r>
          </a:p>
          <a:p>
            <a:pPr>
              <a:buNone/>
            </a:pPr>
            <a:endParaRPr lang="el-GR" sz="2400" dirty="0" smtClean="0">
              <a:latin typeface="Tahoma" pitchFamily="34" charset="0"/>
            </a:endParaRPr>
          </a:p>
          <a:p>
            <a:endParaRPr lang="el-GR" sz="2400" dirty="0" smtClean="0"/>
          </a:p>
          <a:p>
            <a:pPr>
              <a:buNone/>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Font typeface="Wingdings" pitchFamily="2" charset="2"/>
              <a:buChar char="v"/>
            </a:pPr>
            <a:endParaRPr lang="el-GR" sz="2400" dirty="0" smtClean="0">
              <a:latin typeface="Tahoma" pitchFamily="34" charset="0"/>
            </a:endParaRPr>
          </a:p>
          <a:p>
            <a:pPr>
              <a:buNone/>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5</a:t>
            </a:r>
          </a:p>
          <a:p>
            <a:endParaRPr lang="el-G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1268760"/>
            <a:ext cx="8229600" cy="4738531"/>
          </a:xfrm>
        </p:spPr>
        <p:txBody>
          <a:bodyPr>
            <a:normAutofit fontScale="92500" lnSpcReduction="20000"/>
          </a:bodyPr>
          <a:lstStyle/>
          <a:p>
            <a:pPr lvl="0">
              <a:buFont typeface="Wingdings" pitchFamily="2" charset="2"/>
              <a:buChar char="§"/>
            </a:pPr>
            <a:r>
              <a:rPr lang="el-GR" sz="2400" dirty="0" smtClean="0">
                <a:latin typeface="Tahoma" pitchFamily="34" charset="0"/>
              </a:rPr>
              <a:t>Ασκείται εγγράφως με την υποβολή σχετικής αίτησης στο Υπουργείο Παιδείας και Πολιτισμού και την καταβολή των €17.</a:t>
            </a:r>
          </a:p>
          <a:p>
            <a:pPr lvl="0">
              <a:buFont typeface="Wingdings" pitchFamily="2" charset="2"/>
              <a:buChar char="§"/>
            </a:pPr>
            <a:r>
              <a:rPr lang="el-GR" sz="2400" dirty="0" smtClean="0">
                <a:latin typeface="Tahoma" pitchFamily="34" charset="0"/>
              </a:rPr>
              <a:t>Ασκείται από τους γονείς ή τους νόμιμους κηδεμόνες μας.</a:t>
            </a:r>
          </a:p>
          <a:p>
            <a:pPr lvl="0">
              <a:buFont typeface="Wingdings" pitchFamily="2" charset="2"/>
              <a:buChar char="§"/>
            </a:pPr>
            <a:r>
              <a:rPr lang="el-GR" sz="2400" dirty="0" smtClean="0">
                <a:latin typeface="Tahoma" pitchFamily="34" charset="0"/>
              </a:rPr>
              <a:t>Δεν έχουμε δικαίωμα να ζητούμε πληροφορίες για τρίτους (π.χ. φίλους μας).</a:t>
            </a:r>
          </a:p>
          <a:p>
            <a:pPr lvl="0">
              <a:buFont typeface="Wingdings" pitchFamily="2" charset="2"/>
              <a:buChar char="§"/>
            </a:pPr>
            <a:r>
              <a:rPr lang="el-GR" sz="2400" dirty="0" smtClean="0">
                <a:latin typeface="Tahoma" pitchFamily="34" charset="0"/>
              </a:rPr>
              <a:t>Μπορούμε να πληροφορηθούμε, μεταξύ άλλων, σχετικά με ποια προσωπικά δεδομένα επεξεργάζεται το Υπουργείο για το άτομο μας, τους σκοπούς της επεξεργασίας, τυχόν αποδέκτες των δεδομένων, την εξέλιξη της επεξεργασίας και τη διόρθωση ή διαγραφή των δεδομένων.</a:t>
            </a:r>
          </a:p>
          <a:p>
            <a:pPr lvl="0">
              <a:buFont typeface="Wingdings" pitchFamily="2" charset="2"/>
              <a:buChar char="§"/>
            </a:pPr>
            <a:r>
              <a:rPr lang="el-GR" sz="2400" dirty="0" smtClean="0">
                <a:latin typeface="Tahoma" pitchFamily="34" charset="0"/>
              </a:rPr>
              <a:t>Το Υπουργείο έχει δικαίωμα να απαντήσει σε 4 εβδομάδες. Σε αντίθετη περίπτωση υπάρχει δικαίωμα προσφυγής στην Επίτροπο.</a:t>
            </a:r>
          </a:p>
          <a:p>
            <a:pPr lvl="0">
              <a:buFont typeface="Wingdings" pitchFamily="2" charset="2"/>
              <a:buChar char="§"/>
            </a:pPr>
            <a:r>
              <a:rPr lang="el-GR" sz="2400" dirty="0" smtClean="0">
                <a:latin typeface="Tahoma" pitchFamily="34" charset="0"/>
              </a:rPr>
              <a:t>Τρόποι άσκησης του δικαιώματος πρόσβασης: επιστολή, παροχή αντιγράφων, θεώρηση φακέλου</a:t>
            </a: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1</a:t>
            </a:r>
            <a:r>
              <a:rPr lang="el-GR" dirty="0" smtClean="0"/>
              <a:t>6</a:t>
            </a:r>
          </a:p>
          <a:p>
            <a:endParaRPr lang="el-GR" dirty="0" smtClean="0"/>
          </a:p>
        </p:txBody>
      </p:sp>
      <p:sp>
        <p:nvSpPr>
          <p:cNvPr id="23554" name="Title 1"/>
          <p:cNvSpPr>
            <a:spLocks noGrp="1"/>
          </p:cNvSpPr>
          <p:nvPr>
            <p:ph type="title"/>
          </p:nvPr>
        </p:nvSpPr>
        <p:spPr>
          <a:xfrm>
            <a:off x="539552" y="188640"/>
            <a:ext cx="8229600" cy="954360"/>
          </a:xfrm>
        </p:spPr>
        <p:txBody>
          <a:bodyPr>
            <a:noAutofit/>
          </a:bodyPr>
          <a:lstStyle/>
          <a:p>
            <a:pPr algn="ctr"/>
            <a:r>
              <a:rPr lang="el-GR" sz="2200" dirty="0" smtClean="0">
                <a:solidFill>
                  <a:srgbClr val="002060"/>
                </a:solidFill>
                <a:latin typeface="Tahoma" pitchFamily="34" charset="0"/>
                <a:cs typeface="Tahoma" pitchFamily="34" charset="0"/>
              </a:rPr>
              <a:t>Δικαίωμα πρόσβασης και διόρθωσης </a:t>
            </a:r>
            <a:br>
              <a:rPr lang="el-GR" sz="2200" dirty="0" smtClean="0">
                <a:solidFill>
                  <a:srgbClr val="002060"/>
                </a:solidFill>
                <a:latin typeface="Tahoma" pitchFamily="34" charset="0"/>
                <a:cs typeface="Tahoma" pitchFamily="34" charset="0"/>
              </a:rPr>
            </a:br>
            <a:r>
              <a:rPr lang="el-GR" sz="2200" dirty="0" smtClean="0">
                <a:solidFill>
                  <a:srgbClr val="002060"/>
                </a:solidFill>
                <a:latin typeface="Tahoma" pitchFamily="34" charset="0"/>
                <a:cs typeface="Tahoma" pitchFamily="34" charset="0"/>
              </a:rPr>
              <a:t>στα προσωπικά μας δεδομένα </a:t>
            </a:r>
            <a:br>
              <a:rPr lang="el-GR" sz="2200" dirty="0" smtClean="0">
                <a:solidFill>
                  <a:srgbClr val="002060"/>
                </a:solidFill>
                <a:latin typeface="Tahoma" pitchFamily="34" charset="0"/>
                <a:cs typeface="Tahoma" pitchFamily="34" charset="0"/>
              </a:rPr>
            </a:br>
            <a:r>
              <a:rPr lang="el-GR" sz="2200" dirty="0" smtClean="0">
                <a:solidFill>
                  <a:srgbClr val="002060"/>
                </a:solidFill>
                <a:latin typeface="Tahoma" pitchFamily="34" charset="0"/>
                <a:cs typeface="Tahoma" pitchFamily="34" charset="0"/>
              </a:rPr>
              <a:t>(π.χ. στις σχολικές επιδόσεις, καταγγελία εναντίον μας)</a:t>
            </a:r>
            <a:endParaRPr lang="el-GR" sz="2200" dirty="0" smtClean="0">
              <a:solidFill>
                <a:srgbClr val="002060"/>
              </a:solidFill>
              <a:effectLst/>
              <a:latin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843" name="Content Placeholder 2"/>
          <p:cNvSpPr>
            <a:spLocks noGrp="1"/>
          </p:cNvSpPr>
          <p:nvPr>
            <p:ph idx="1"/>
          </p:nvPr>
        </p:nvSpPr>
        <p:spPr>
          <a:xfrm>
            <a:off x="590872" y="1268760"/>
            <a:ext cx="7941568" cy="4857403"/>
          </a:xfrm>
        </p:spPr>
        <p:txBody>
          <a:bodyPr>
            <a:normAutofit/>
          </a:bodyPr>
          <a:lstStyle/>
          <a:p>
            <a:r>
              <a:rPr lang="el-GR" dirty="0" smtClean="0"/>
              <a:t>Ό</a:t>
            </a:r>
            <a:r>
              <a:rPr lang="el-GR" sz="2400" dirty="0" smtClean="0">
                <a:latin typeface="Tahoma" pitchFamily="34" charset="0"/>
              </a:rPr>
              <a:t>πως ακριβώς ανησυχούμε όταν κάποιος άγνωστος χτυπάει το κουδούνι του σπιτιού μας, έτσι δεν πρέπει να δίνουμε προσωπικές πληροφορίες για τον εαυτό μας μέσω διαδικτύου ή σε προσωπικό επίπεδο σε αγνώστους</a:t>
            </a:r>
            <a:r>
              <a:rPr lang="el-GR" dirty="0" smtClean="0"/>
              <a:t> </a:t>
            </a:r>
          </a:p>
          <a:p>
            <a:pPr>
              <a:buNone/>
            </a:pPr>
            <a:r>
              <a:rPr lang="en-US" dirty="0" smtClean="0"/>
              <a:t> </a:t>
            </a:r>
            <a:r>
              <a:rPr lang="el-GR" dirty="0" smtClean="0"/>
              <a:t>  </a:t>
            </a:r>
            <a:r>
              <a:rPr lang="el-GR" sz="2400" dirty="0" smtClean="0">
                <a:latin typeface="Tahoma" pitchFamily="34" charset="0"/>
              </a:rPr>
              <a:t>Όταν μάθουμε από μικρή ηλικία για το πόσο σημαντική είναι η προστασία των προσωπικών μας  δεδομένων, αργότερα θα είμαστε ικανοί να λαμβάνουμε αποφάσεις σχετικά µε ποια στοιχεία θέλουμε να κοινοποιήσουμε, σε ποιον και υπό ποιες προϋποθέσεις</a:t>
            </a:r>
          </a:p>
          <a:p>
            <a:pPr>
              <a:buNone/>
            </a:pPr>
            <a:endParaRPr lang="el-GR" dirty="0" smtClean="0"/>
          </a:p>
        </p:txBody>
      </p:sp>
      <p:sp>
        <p:nvSpPr>
          <p:cNvPr id="35844" name="Slide Number Placeholder 3"/>
          <p:cNvSpPr>
            <a:spLocks noGrp="1"/>
          </p:cNvSpPr>
          <p:nvPr>
            <p:ph type="sldNum" sz="quarter" idx="12"/>
          </p:nvPr>
        </p:nvSpPr>
        <p:spPr>
          <a:noFill/>
        </p:spPr>
        <p:txBody>
          <a:bodyPr/>
          <a:lstStyle/>
          <a:p>
            <a:r>
              <a:rPr lang="en-US" dirty="0" smtClean="0"/>
              <a:t>1</a:t>
            </a:r>
            <a:r>
              <a:rPr lang="el-GR" dirty="0" smtClean="0"/>
              <a:t>7</a:t>
            </a:r>
          </a:p>
          <a:p>
            <a:endParaRPr lang="el-GR" dirty="0" smtClean="0"/>
          </a:p>
        </p:txBody>
      </p:sp>
      <p:sp>
        <p:nvSpPr>
          <p:cNvPr id="35842" name="Title 1"/>
          <p:cNvSpPr>
            <a:spLocks noGrp="1"/>
          </p:cNvSpPr>
          <p:nvPr>
            <p:ph type="title"/>
          </p:nvPr>
        </p:nvSpPr>
        <p:spPr>
          <a:xfrm>
            <a:off x="357158" y="274638"/>
            <a:ext cx="8329642" cy="939784"/>
          </a:xfrm>
        </p:spPr>
        <p:txBody>
          <a:bodyPr>
            <a:normAutofit/>
          </a:bodyPr>
          <a:lstStyle/>
          <a:p>
            <a:pPr algn="ctr"/>
            <a:r>
              <a:rPr lang="el-GR" sz="2600" dirty="0" smtClean="0">
                <a:solidFill>
                  <a:srgbClr val="002060"/>
                </a:solidFill>
                <a:latin typeface="Tahoma" pitchFamily="34" charset="0"/>
                <a:cs typeface="Tahoma" pitchFamily="34" charset="0"/>
              </a:rPr>
              <a:t>Σημαντικό να θυμόμαστε ότι…</a:t>
            </a:r>
            <a:endParaRPr lang="el-GR" sz="2600" b="1" dirty="0" smtClean="0">
              <a:solidFill>
                <a:srgbClr val="002060"/>
              </a:solidFill>
              <a:latin typeface="Tahoma" pitchFamily="34" charset="0"/>
              <a:cs typeface="Tahoma" pitchFamily="34" charset="0"/>
            </a:endParaRPr>
          </a:p>
        </p:txBody>
      </p:sp>
      <p:sp>
        <p:nvSpPr>
          <p:cNvPr id="6" name="6-Point Star 5"/>
          <p:cNvSpPr/>
          <p:nvPr/>
        </p:nvSpPr>
        <p:spPr>
          <a:xfrm>
            <a:off x="683568" y="1412776"/>
            <a:ext cx="288032" cy="2880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l-GR" dirty="0"/>
          </a:p>
        </p:txBody>
      </p:sp>
      <p:sp>
        <p:nvSpPr>
          <p:cNvPr id="7" name="6-Point Star 6"/>
          <p:cNvSpPr/>
          <p:nvPr/>
        </p:nvSpPr>
        <p:spPr>
          <a:xfrm>
            <a:off x="683568" y="3356992"/>
            <a:ext cx="288032" cy="2880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l-GR" dirty="0" smtClean="0"/>
              <a:t>  </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l-GR" dirty="0" smtClean="0"/>
          </a:p>
          <a:p>
            <a:pPr>
              <a:buNone/>
            </a:pPr>
            <a:endParaRPr lang="el-GR" dirty="0" smtClean="0"/>
          </a:p>
          <a:p>
            <a:pPr>
              <a:buNone/>
            </a:pPr>
            <a:endParaRPr lang="el-GR" dirty="0" smtClean="0"/>
          </a:p>
          <a:p>
            <a:pPr algn="ctr">
              <a:buNone/>
            </a:pPr>
            <a:r>
              <a:rPr lang="el-GR" sz="3600" b="1" dirty="0" smtClean="0">
                <a:latin typeface="Tahoma" pitchFamily="34" charset="0"/>
                <a:cs typeface="Tahoma" pitchFamily="34" charset="0"/>
              </a:rPr>
              <a:t>Ευχαριστώ</a:t>
            </a:r>
            <a:r>
              <a:rPr lang="en-US" sz="3600" b="1" dirty="0" smtClean="0">
                <a:latin typeface="Tahoma" pitchFamily="34" charset="0"/>
                <a:cs typeface="Tahoma" pitchFamily="34" charset="0"/>
              </a:rPr>
              <a:t>!</a:t>
            </a:r>
            <a:endParaRPr lang="el-GR" sz="3600" b="1"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r>
              <a:rPr lang="el-GR" dirty="0" smtClean="0"/>
              <a:t>2</a:t>
            </a:r>
          </a:p>
          <a:p>
            <a:endParaRPr lang="el-GR" dirty="0" smtClean="0"/>
          </a:p>
        </p:txBody>
      </p:sp>
      <p:sp>
        <p:nvSpPr>
          <p:cNvPr id="4099" name="Rectangle 2"/>
          <p:cNvSpPr>
            <a:spLocks noGrp="1" noChangeArrowheads="1"/>
          </p:cNvSpPr>
          <p:nvPr>
            <p:ph type="title"/>
          </p:nvPr>
        </p:nvSpPr>
        <p:spPr/>
        <p:txBody>
          <a:bodyPr>
            <a:normAutofit/>
          </a:bodyPr>
          <a:lstStyle/>
          <a:p>
            <a:pPr algn="ctr" eaLnBrk="1" hangingPunct="1"/>
            <a:r>
              <a:rPr lang="el-GR" sz="2600" dirty="0" smtClean="0">
                <a:solidFill>
                  <a:srgbClr val="002060"/>
                </a:solidFill>
                <a:effectLst/>
                <a:latin typeface="Tahoma" pitchFamily="34" charset="0"/>
              </a:rPr>
              <a:t>Η Νομοθεσία στην Κύπρο </a:t>
            </a:r>
            <a:endParaRPr lang="en-GB" sz="2600" dirty="0" smtClean="0">
              <a:solidFill>
                <a:srgbClr val="002060"/>
              </a:solidFill>
              <a:effectLst/>
              <a:latin typeface="Tahoma" pitchFamily="34" charset="0"/>
            </a:endParaRPr>
          </a:p>
        </p:txBody>
      </p:sp>
      <p:sp>
        <p:nvSpPr>
          <p:cNvPr id="4100" name="Rectangle 3"/>
          <p:cNvSpPr>
            <a:spLocks noGrp="1" noChangeArrowheads="1"/>
          </p:cNvSpPr>
          <p:nvPr>
            <p:ph type="body" idx="1"/>
          </p:nvPr>
        </p:nvSpPr>
        <p:spPr>
          <a:xfrm>
            <a:off x="809625" y="1571612"/>
            <a:ext cx="7958138" cy="4981588"/>
          </a:xfrm>
        </p:spPr>
        <p:txBody>
          <a:bodyPr/>
          <a:lstStyle/>
          <a:p>
            <a:pPr algn="just" eaLnBrk="1" hangingPunct="1">
              <a:buFont typeface="Wingdings" pitchFamily="2" charset="2"/>
              <a:buChar char="§"/>
            </a:pPr>
            <a:r>
              <a:rPr lang="el-GR" sz="2300" dirty="0" smtClean="0">
                <a:latin typeface="Tahoma" pitchFamily="34" charset="0"/>
              </a:rPr>
              <a:t>Οδηγία 95/46 του Ευρωπαϊκού Κοινοβουλίου για την προστασία των φυσικών προσώπων έναντι της επεξεργασίας δεδομένων προσωπικού χαρακτήρα και την ελεύθερη κυκλοφορία των δεδομένων αυτών</a:t>
            </a:r>
          </a:p>
          <a:p>
            <a:pPr algn="just" eaLnBrk="1" hangingPunct="1">
              <a:buFont typeface="Wingdings" pitchFamily="2" charset="2"/>
              <a:buNone/>
            </a:pPr>
            <a:endParaRPr lang="el-GR" sz="2300" dirty="0" smtClean="0">
              <a:latin typeface="Tahoma" pitchFamily="34" charset="0"/>
            </a:endParaRPr>
          </a:p>
          <a:p>
            <a:pPr algn="just" eaLnBrk="1" hangingPunct="1">
              <a:buFont typeface="Wingdings" pitchFamily="2" charset="2"/>
              <a:buChar char="§"/>
            </a:pPr>
            <a:r>
              <a:rPr lang="el-GR" sz="2300" dirty="0" smtClean="0">
                <a:latin typeface="Tahoma" pitchFamily="34" charset="0"/>
              </a:rPr>
              <a:t>Ο περί Επεξεργασίας Δεδομένων Προσωπικού Χαρακτήρα (Προστασία του Ατόμου) Νόμος 138(Ι)/2001 </a:t>
            </a:r>
          </a:p>
          <a:p>
            <a:pPr algn="just" eaLnBrk="1" hangingPunct="1">
              <a:buFont typeface="Wingdings" pitchFamily="2" charset="2"/>
              <a:buNone/>
            </a:pPr>
            <a:endParaRPr lang="en-US" sz="2300" dirty="0" smtClean="0">
              <a:latin typeface="Tahoma" pitchFamily="34" charset="0"/>
            </a:endParaRPr>
          </a:p>
          <a:p>
            <a:pPr algn="just" eaLnBrk="1" hangingPunct="1">
              <a:buFont typeface="Wingdings" pitchFamily="2" charset="2"/>
              <a:buChar char="§"/>
            </a:pPr>
            <a:r>
              <a:rPr lang="el-GR" sz="2300" dirty="0" smtClean="0">
                <a:latin typeface="Tahoma" pitchFamily="34" charset="0"/>
              </a:rPr>
              <a:t>Το Γραφείο Επιτρόπου Προστασίας Δεδομένων Προσωπικού Χαρακτήρα </a:t>
            </a:r>
            <a:endParaRPr lang="en-GB" sz="2300" dirty="0" smtClean="0">
              <a:latin typeface="Tahoma" pitchFamily="34" charset="0"/>
            </a:endParaRPr>
          </a:p>
          <a:p>
            <a:pPr eaLnBrk="1" hangingPunct="1"/>
            <a:endParaRPr lang="el-GR" sz="2000" dirty="0" smtClean="0">
              <a:latin typeface="Tahoma" pitchFamily="34" charset="0"/>
            </a:endParaRPr>
          </a:p>
          <a:p>
            <a:pPr eaLnBrk="1" hangingPunct="1">
              <a:buFont typeface="Wingdings" pitchFamily="2" charset="2"/>
              <a:buNone/>
            </a:pPr>
            <a:endParaRPr lang="el-GR" sz="900" dirty="0" smtClean="0">
              <a:latin typeface="Tahoma" pitchFamily="34" charset="0"/>
            </a:endParaRPr>
          </a:p>
          <a:p>
            <a:pPr eaLnBrk="1" hangingPunct="1"/>
            <a:endParaRPr lang="en-US" sz="900" dirty="0" smtClean="0">
              <a:latin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1268760"/>
            <a:ext cx="8229600" cy="4738531"/>
          </a:xfrm>
        </p:spPr>
        <p:txBody>
          <a:bodyPr>
            <a:normAutofit/>
          </a:bodyPr>
          <a:lstStyle/>
          <a:p>
            <a:pPr eaLnBrk="1" hangingPunct="1">
              <a:buFont typeface="Wingdings" pitchFamily="2" charset="2"/>
              <a:buChar char="§"/>
            </a:pPr>
            <a:r>
              <a:rPr lang="el-GR" sz="2600" b="1" dirty="0" smtClean="0">
                <a:solidFill>
                  <a:srgbClr val="0070C0"/>
                </a:solidFill>
                <a:latin typeface="Tahoma" pitchFamily="34" charset="0"/>
              </a:rPr>
              <a:t>Προσωπικά δεδομένα = Ιδιωτική ζωή</a:t>
            </a:r>
          </a:p>
          <a:p>
            <a:pPr eaLnBrk="1" hangingPunct="1">
              <a:buNone/>
            </a:pPr>
            <a:endParaRPr lang="el-GR" sz="2600" b="1" dirty="0" smtClean="0">
              <a:solidFill>
                <a:srgbClr val="0070C0"/>
              </a:solidFill>
              <a:latin typeface="Tahoma" pitchFamily="34" charset="0"/>
            </a:endParaRPr>
          </a:p>
          <a:p>
            <a:pPr eaLnBrk="1" hangingPunct="1">
              <a:buFont typeface="Wingdings" pitchFamily="2" charset="2"/>
              <a:buChar char="§"/>
            </a:pPr>
            <a:r>
              <a:rPr lang="el-GR" sz="2300" dirty="0" smtClean="0">
                <a:latin typeface="Tahoma" pitchFamily="34" charset="0"/>
              </a:rPr>
              <a:t>Είναι κάθε πληροφορία που μας χαρακτηρίζει π.χ. </a:t>
            </a:r>
          </a:p>
          <a:p>
            <a:pPr eaLnBrk="1" hangingPunct="1">
              <a:buNone/>
            </a:pPr>
            <a:r>
              <a:rPr lang="el-GR" sz="2300" dirty="0" smtClean="0">
                <a:latin typeface="Tahoma" pitchFamily="34" charset="0"/>
              </a:rPr>
              <a:t>   </a:t>
            </a:r>
            <a:r>
              <a:rPr lang="el-GR" sz="2300" b="1" dirty="0" smtClean="0">
                <a:solidFill>
                  <a:srgbClr val="002060"/>
                </a:solidFill>
                <a:latin typeface="Tahoma" pitchFamily="34" charset="0"/>
                <a:ea typeface="+mj-ea"/>
                <a:cs typeface="+mj-cs"/>
              </a:rPr>
              <a:t>όνομα, αριθμός τηλεφώνου, διεύθυνση, </a:t>
            </a:r>
            <a:r>
              <a:rPr lang="en-US" sz="2300" b="1" dirty="0" smtClean="0">
                <a:solidFill>
                  <a:srgbClr val="002060"/>
                </a:solidFill>
                <a:latin typeface="Tahoma" pitchFamily="34" charset="0"/>
                <a:ea typeface="+mj-ea"/>
                <a:cs typeface="+mj-cs"/>
              </a:rPr>
              <a:t>email,</a:t>
            </a:r>
            <a:r>
              <a:rPr lang="el-GR" sz="2300" b="1" dirty="0" smtClean="0">
                <a:solidFill>
                  <a:srgbClr val="002060"/>
                </a:solidFill>
                <a:latin typeface="Tahoma" pitchFamily="34" charset="0"/>
                <a:ea typeface="+mj-ea"/>
                <a:cs typeface="+mj-cs"/>
              </a:rPr>
              <a:t> προφίλ στο </a:t>
            </a:r>
            <a:r>
              <a:rPr lang="en-US" sz="2300" b="1" dirty="0" smtClean="0">
                <a:solidFill>
                  <a:srgbClr val="002060"/>
                </a:solidFill>
                <a:latin typeface="Tahoma" pitchFamily="34" charset="0"/>
                <a:ea typeface="+mj-ea"/>
                <a:cs typeface="+mj-cs"/>
              </a:rPr>
              <a:t>facebook</a:t>
            </a:r>
            <a:r>
              <a:rPr lang="el-GR" sz="2300" b="1" dirty="0" smtClean="0">
                <a:solidFill>
                  <a:srgbClr val="002060"/>
                </a:solidFill>
                <a:latin typeface="Tahoma" pitchFamily="34" charset="0"/>
                <a:ea typeface="+mj-ea"/>
                <a:cs typeface="+mj-cs"/>
              </a:rPr>
              <a:t>, φωτογραφίες, βίντεο, σχολικές επιδόσεις, ενδιαφέροντα, οικογενειακή κατάσταση, αριθμός τραπεζικής κάρτας</a:t>
            </a:r>
          </a:p>
          <a:p>
            <a:pPr eaLnBrk="1" hangingPunct="1">
              <a:buNone/>
            </a:pPr>
            <a:endParaRPr lang="el-GR" sz="2300" b="1" dirty="0" smtClean="0">
              <a:solidFill>
                <a:srgbClr val="002060"/>
              </a:solidFill>
              <a:latin typeface="Tahoma" pitchFamily="34" charset="0"/>
              <a:ea typeface="+mj-ea"/>
              <a:cs typeface="+mj-cs"/>
            </a:endParaRPr>
          </a:p>
          <a:p>
            <a:pPr eaLnBrk="1" hangingPunct="1">
              <a:buFont typeface="Wingdings" pitchFamily="2" charset="2"/>
              <a:buChar char="§"/>
            </a:pPr>
            <a:r>
              <a:rPr lang="el-GR" sz="2300" dirty="0" smtClean="0">
                <a:latin typeface="Tahoma" pitchFamily="34" charset="0"/>
              </a:rPr>
              <a:t>Όλοι έχουν δικαίωμα στην προστασία των προσωπικών τους δεδομένων</a:t>
            </a: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3</a:t>
            </a:r>
            <a:endParaRPr lang="el-GR" dirty="0" smtClean="0"/>
          </a:p>
          <a:p>
            <a:endParaRPr lang="el-GR" dirty="0" smtClean="0"/>
          </a:p>
        </p:txBody>
      </p:sp>
      <p:sp>
        <p:nvSpPr>
          <p:cNvPr id="23554" name="Title 1"/>
          <p:cNvSpPr>
            <a:spLocks noGrp="1"/>
          </p:cNvSpPr>
          <p:nvPr>
            <p:ph type="title"/>
          </p:nvPr>
        </p:nvSpPr>
        <p:spPr/>
        <p:txBody>
          <a:bodyPr>
            <a:normAutofit/>
          </a:bodyPr>
          <a:lstStyle/>
          <a:p>
            <a:pPr algn="ctr"/>
            <a:r>
              <a:rPr lang="el-GR" sz="2600" dirty="0" smtClean="0">
                <a:solidFill>
                  <a:srgbClr val="002060"/>
                </a:solidFill>
                <a:effectLst/>
                <a:latin typeface="Tahoma" pitchFamily="34" charset="0"/>
              </a:rPr>
              <a:t>Τι είναι προσωπικά δεδομένα;</a:t>
            </a:r>
            <a:endParaRPr lang="el-GR" sz="2800" dirty="0" smtClean="0">
              <a:solidFill>
                <a:srgbClr val="002060"/>
              </a:solidFill>
              <a:effectLst/>
              <a:latin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51520" y="1556792"/>
            <a:ext cx="8435280" cy="4450499"/>
          </a:xfrm>
        </p:spPr>
        <p:txBody>
          <a:bodyPr>
            <a:normAutofit fontScale="85000" lnSpcReduction="20000"/>
          </a:bodyPr>
          <a:lstStyle/>
          <a:p>
            <a:pPr eaLnBrk="1" hangingPunct="1">
              <a:buFont typeface="Wingdings" pitchFamily="2" charset="2"/>
              <a:buChar char="§"/>
            </a:pPr>
            <a:r>
              <a:rPr lang="el-GR" sz="2400" dirty="0" smtClean="0">
                <a:latin typeface="Tahoma" pitchFamily="34" charset="0"/>
              </a:rPr>
              <a:t>Καταγράφουμε ευχάριστες στιγμές διασκέδασης με φίλους και την οικογένεια μας</a:t>
            </a:r>
            <a:endParaRPr lang="en-US" sz="2400" dirty="0" smtClean="0">
              <a:latin typeface="Tahoma" pitchFamily="34" charset="0"/>
            </a:endParaRPr>
          </a:p>
          <a:p>
            <a:pPr eaLnBrk="1" hangingPunct="1">
              <a:buFont typeface="Wingdings" pitchFamily="2" charset="2"/>
              <a:buChar char="§"/>
            </a:pPr>
            <a:r>
              <a:rPr lang="el-GR" sz="2400" dirty="0" smtClean="0">
                <a:latin typeface="Tahoma" pitchFamily="34" charset="0"/>
              </a:rPr>
              <a:t>Όμως… απειλείται και η ιδιωτική μας ζωή. Στο χώρο του σχολείου </a:t>
            </a:r>
            <a:r>
              <a:rPr lang="el-GR" sz="2400" i="1" dirty="0" smtClean="0">
                <a:latin typeface="Tahoma" pitchFamily="34" charset="0"/>
              </a:rPr>
              <a:t>(π.χ. στις αίθουσες διδασκαλίας, αυλή, αποχωρητήρια, αποδυτήρια), </a:t>
            </a:r>
            <a:r>
              <a:rPr lang="el-GR" sz="2400" dirty="0" smtClean="0">
                <a:latin typeface="Tahoma" pitchFamily="34" charset="0"/>
              </a:rPr>
              <a:t>σε δημόσιους χώρους, καφετέριες, κέντρα διασκέδασης, οποιοσδήποτε μπορεί να γίνει ερασιτέχνης παπαράτσι. </a:t>
            </a:r>
          </a:p>
          <a:p>
            <a:pPr eaLnBrk="1" hangingPunct="1">
              <a:buFont typeface="Wingdings" pitchFamily="2" charset="2"/>
              <a:buChar char="§"/>
            </a:pPr>
            <a:r>
              <a:rPr lang="el-GR" sz="2400" dirty="0" smtClean="0">
                <a:latin typeface="Tahoma" pitchFamily="34" charset="0"/>
              </a:rPr>
              <a:t>Για να βγάλουμε όμως φωτογραφία, να βιντεογραφήσουμε ή να ηχογραφήσουμε κάποιο άτομο, θα πρέπει να </a:t>
            </a:r>
            <a:r>
              <a:rPr lang="el-GR" sz="2400" u="sng" dirty="0" smtClean="0">
                <a:latin typeface="Tahoma" pitchFamily="34" charset="0"/>
              </a:rPr>
              <a:t>λάβουμε τη συγκατάθεση του</a:t>
            </a:r>
          </a:p>
          <a:p>
            <a:pPr eaLnBrk="1" hangingPunct="1">
              <a:buFont typeface="Wingdings" pitchFamily="2" charset="2"/>
              <a:buChar char="§"/>
            </a:pPr>
            <a:r>
              <a:rPr lang="el-GR" sz="2400" u="sng" dirty="0" smtClean="0">
                <a:latin typeface="Tahoma" pitchFamily="34" charset="0"/>
              </a:rPr>
              <a:t>Δεν παραβιάζεται η νομοθεσία εάν χρησιμοποιούμε αποκλειστικά για προσωπική μας χρήση,</a:t>
            </a:r>
            <a:r>
              <a:rPr lang="el-GR" sz="2400" dirty="0" smtClean="0">
                <a:latin typeface="Tahoma" pitchFamily="34" charset="0"/>
              </a:rPr>
              <a:t> μία φωτογραφία που βγάλαμε στην οποία φαίνονται και άλλα άτομα που έτυχε να βρίσκονται στον ίδιο χώρο</a:t>
            </a:r>
          </a:p>
          <a:p>
            <a:pPr eaLnBrk="1" hangingPunct="1">
              <a:buFont typeface="Wingdings" pitchFamily="2" charset="2"/>
              <a:buChar char="§"/>
            </a:pPr>
            <a:r>
              <a:rPr lang="el-GR" sz="2400" u="sng" dirty="0" smtClean="0">
                <a:latin typeface="Tahoma" pitchFamily="34" charset="0"/>
              </a:rPr>
              <a:t>Παραβιάζεται</a:t>
            </a:r>
            <a:r>
              <a:rPr lang="el-GR" sz="2400" dirty="0" smtClean="0">
                <a:latin typeface="Tahoma" pitchFamily="34" charset="0"/>
              </a:rPr>
              <a:t> η νομοθεσία εάν τη δημοσιεύσουμε στο διαδίκτυο ή τη στείλουμε με </a:t>
            </a:r>
            <a:r>
              <a:rPr lang="en-US" sz="2400" dirty="0" smtClean="0">
                <a:latin typeface="Tahoma" pitchFamily="34" charset="0"/>
              </a:rPr>
              <a:t>email </a:t>
            </a:r>
            <a:r>
              <a:rPr lang="el-GR" sz="2400" dirty="0" smtClean="0">
                <a:latin typeface="Tahoma" pitchFamily="34" charset="0"/>
              </a:rPr>
              <a:t>στους φίλους μας</a:t>
            </a:r>
            <a:endParaRPr lang="en-US" sz="2400" dirty="0" smtClean="0">
              <a:latin typeface="Tahoma" pitchFamily="34" charset="0"/>
            </a:endParaRPr>
          </a:p>
          <a:p>
            <a:pPr eaLnBrk="1" hangingPunct="1">
              <a:buFont typeface="Wingdings" pitchFamily="2" charset="2"/>
              <a:buChar char="§"/>
            </a:pPr>
            <a:endParaRPr lang="en-US" sz="2400" u="sng" dirty="0" smtClean="0">
              <a:latin typeface="Tahoma" pitchFamily="34" charset="0"/>
            </a:endParaRPr>
          </a:p>
          <a:p>
            <a:pPr>
              <a:buNone/>
            </a:pPr>
            <a:r>
              <a:rPr lang="en-US" sz="2400" dirty="0" smtClean="0">
                <a:latin typeface="Tahoma" pitchFamily="34" charset="0"/>
              </a:rPr>
              <a:t>   </a:t>
            </a: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n-US" dirty="0" smtClean="0"/>
              <a:t>4</a:t>
            </a:r>
            <a:endParaRPr lang="el-GR" dirty="0" smtClean="0"/>
          </a:p>
          <a:p>
            <a:endParaRPr lang="el-GR" dirty="0" smtClean="0"/>
          </a:p>
        </p:txBody>
      </p:sp>
      <p:sp>
        <p:nvSpPr>
          <p:cNvPr id="23554" name="Title 1"/>
          <p:cNvSpPr>
            <a:spLocks noGrp="1"/>
          </p:cNvSpPr>
          <p:nvPr>
            <p:ph type="title"/>
          </p:nvPr>
        </p:nvSpPr>
        <p:spPr>
          <a:xfrm>
            <a:off x="755576" y="404664"/>
            <a:ext cx="7931224" cy="864096"/>
          </a:xfrm>
        </p:spPr>
        <p:txBody>
          <a:bodyPr>
            <a:normAutofit fontScale="90000"/>
          </a:bodyPr>
          <a:lstStyle/>
          <a:p>
            <a:r>
              <a:rPr lang="en-US" sz="2600" dirty="0" smtClean="0">
                <a:solidFill>
                  <a:srgbClr val="002060"/>
                </a:solidFill>
                <a:effectLst/>
                <a:latin typeface="Tahoma" pitchFamily="34" charset="0"/>
              </a:rPr>
              <a:t>    </a:t>
            </a:r>
            <a:r>
              <a:rPr lang="el-GR" sz="2700" dirty="0" smtClean="0">
                <a:solidFill>
                  <a:srgbClr val="002060"/>
                </a:solidFill>
                <a:effectLst/>
                <a:latin typeface="Tahoma" pitchFamily="34" charset="0"/>
              </a:rPr>
              <a:t>Λήψη φωτογραφιών/</a:t>
            </a:r>
            <a:r>
              <a:rPr lang="en-US" sz="2700" dirty="0" smtClean="0">
                <a:solidFill>
                  <a:srgbClr val="002060"/>
                </a:solidFill>
                <a:effectLst/>
                <a:latin typeface="Tahoma" pitchFamily="34" charset="0"/>
              </a:rPr>
              <a:t>video</a:t>
            </a:r>
            <a:br>
              <a:rPr lang="en-US" sz="2700" dirty="0" smtClean="0">
                <a:solidFill>
                  <a:srgbClr val="002060"/>
                </a:solidFill>
                <a:effectLst/>
                <a:latin typeface="Tahoma" pitchFamily="34" charset="0"/>
              </a:rPr>
            </a:br>
            <a:r>
              <a:rPr lang="en-US" sz="2700" dirty="0" smtClean="0">
                <a:solidFill>
                  <a:srgbClr val="002060"/>
                </a:solidFill>
                <a:effectLst/>
                <a:latin typeface="Tahoma" pitchFamily="34" charset="0"/>
              </a:rPr>
              <a:t>    </a:t>
            </a:r>
            <a:r>
              <a:rPr lang="el-GR" sz="2700" dirty="0" smtClean="0">
                <a:solidFill>
                  <a:srgbClr val="002060"/>
                </a:solidFill>
                <a:effectLst/>
                <a:latin typeface="Tahoma" pitchFamily="34" charset="0"/>
              </a:rPr>
              <a:t>μέσω κινητών τηλεφώνων</a:t>
            </a:r>
            <a:r>
              <a:rPr lang="en-US" sz="2700" dirty="0" smtClean="0">
                <a:solidFill>
                  <a:srgbClr val="002060"/>
                </a:solidFill>
                <a:effectLst/>
                <a:latin typeface="Tahoma" pitchFamily="34" charset="0"/>
              </a:rPr>
              <a:t> </a:t>
            </a:r>
            <a:endParaRPr lang="el-GR" sz="2700" dirty="0" smtClean="0">
              <a:solidFill>
                <a:srgbClr val="002060"/>
              </a:solidFill>
              <a:effectLst/>
              <a:latin typeface="Tahoma" pitchFamily="34" charset="0"/>
            </a:endParaRPr>
          </a:p>
        </p:txBody>
      </p:sp>
      <p:pic>
        <p:nvPicPr>
          <p:cNvPr id="1026" name="Picture 2" descr="C:\Users\User\Pictures\mobile phone.jpg"/>
          <p:cNvPicPr>
            <a:picLocks noChangeAspect="1" noChangeArrowheads="1"/>
          </p:cNvPicPr>
          <p:nvPr/>
        </p:nvPicPr>
        <p:blipFill>
          <a:blip r:embed="rId2" cstate="print"/>
          <a:srcRect/>
          <a:stretch>
            <a:fillRect/>
          </a:stretch>
        </p:blipFill>
        <p:spPr bwMode="auto">
          <a:xfrm>
            <a:off x="6228184" y="188639"/>
            <a:ext cx="1832987" cy="12207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899592" y="1340768"/>
            <a:ext cx="7488832" cy="4666523"/>
          </a:xfrm>
        </p:spPr>
        <p:txBody>
          <a:bodyPr>
            <a:normAutofit/>
          </a:bodyPr>
          <a:lstStyle/>
          <a:p>
            <a:pPr eaLnBrk="1" hangingPunct="1">
              <a:buNone/>
            </a:pPr>
            <a:r>
              <a:rPr lang="el-GR" sz="2200" dirty="0" smtClean="0">
                <a:latin typeface="Tahoma" pitchFamily="34" charset="0"/>
              </a:rPr>
              <a:t>   Τόσο σ</a:t>
            </a:r>
            <a:r>
              <a:rPr lang="el-GR" sz="2400" dirty="0" smtClean="0">
                <a:latin typeface="Tahoma" pitchFamily="34" charset="0"/>
              </a:rPr>
              <a:t>το εξωτερικό όσο και στην Κύπρο αναφέρθηκαν περιπτώσεις όπου παιδιά χτυπούσαν συμμαθητές τους και βιντεογραφούσαν την πράξη αυτή για να τους γελοιοποιήσουν, αλλά το βίντεο αυτό στράφηκε εναντίον τους, αφού βοήθησε στη σύλληψη τους.</a:t>
            </a:r>
            <a:endParaRPr lang="en-US" sz="2400" dirty="0" smtClean="0">
              <a:latin typeface="Tahoma" pitchFamily="34" charset="0"/>
            </a:endParaRPr>
          </a:p>
          <a:p>
            <a:pPr eaLnBrk="1" hangingPunct="1">
              <a:buFont typeface="Wingdings" pitchFamily="2" charset="2"/>
              <a:buChar char="§"/>
            </a:pPr>
            <a:endParaRPr lang="en-US" sz="2200" u="sng" dirty="0" smtClean="0">
              <a:latin typeface="Tahoma" pitchFamily="34" charset="0"/>
            </a:endParaRPr>
          </a:p>
          <a:p>
            <a:pPr>
              <a:buNone/>
            </a:pPr>
            <a:r>
              <a:rPr lang="en-US" sz="2200" dirty="0" smtClean="0">
                <a:latin typeface="Tahoma" pitchFamily="34" charset="0"/>
              </a:rPr>
              <a:t>   </a:t>
            </a:r>
            <a:endParaRPr lang="el-GR" sz="22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xfrm>
            <a:off x="8604448" y="6381328"/>
            <a:ext cx="365760" cy="365125"/>
          </a:xfrm>
          <a:noFill/>
        </p:spPr>
        <p:txBody>
          <a:bodyPr/>
          <a:lstStyle/>
          <a:p>
            <a:r>
              <a:rPr lang="en-US" dirty="0" smtClean="0"/>
              <a:t>5</a:t>
            </a:r>
            <a:endParaRPr lang="el-GR" dirty="0" smtClean="0"/>
          </a:p>
          <a:p>
            <a:endParaRPr lang="el-GR" dirty="0" smtClean="0"/>
          </a:p>
        </p:txBody>
      </p:sp>
      <p:sp>
        <p:nvSpPr>
          <p:cNvPr id="23554" name="Title 1"/>
          <p:cNvSpPr>
            <a:spLocks noGrp="1"/>
          </p:cNvSpPr>
          <p:nvPr>
            <p:ph type="title"/>
          </p:nvPr>
        </p:nvSpPr>
        <p:spPr>
          <a:xfrm>
            <a:off x="457200" y="274638"/>
            <a:ext cx="8229600" cy="994122"/>
          </a:xfrm>
        </p:spPr>
        <p:txBody>
          <a:bodyPr>
            <a:normAutofit/>
          </a:bodyPr>
          <a:lstStyle/>
          <a:p>
            <a:pPr algn="ctr"/>
            <a:r>
              <a:rPr lang="el-GR" sz="2600" dirty="0" smtClean="0">
                <a:solidFill>
                  <a:srgbClr val="002060"/>
                </a:solidFill>
                <a:effectLst/>
                <a:latin typeface="Tahoma" pitchFamily="34" charset="0"/>
              </a:rPr>
              <a:t>Παράδειγμα</a:t>
            </a:r>
            <a:endParaRPr lang="el-GR" sz="2800" dirty="0" smtClean="0">
              <a:solidFill>
                <a:srgbClr val="002060"/>
              </a:solidFill>
              <a:effectLst/>
              <a:latin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51520" y="1628800"/>
            <a:ext cx="8435280" cy="4378491"/>
          </a:xfrm>
        </p:spPr>
        <p:txBody>
          <a:bodyPr>
            <a:normAutofit/>
          </a:bodyPr>
          <a:lstStyle/>
          <a:p>
            <a:pPr eaLnBrk="1" hangingPunct="1">
              <a:buFont typeface="Wingdings" pitchFamily="2" charset="2"/>
              <a:buChar char="§"/>
            </a:pPr>
            <a:r>
              <a:rPr lang="el-GR" sz="2200" dirty="0" smtClean="0">
                <a:latin typeface="Tahoma" pitchFamily="34" charset="0"/>
              </a:rPr>
              <a:t>Να μην κοινοποιούμε φωτογραφία / </a:t>
            </a:r>
            <a:r>
              <a:rPr lang="en-US" sz="2200" dirty="0" smtClean="0">
                <a:latin typeface="Tahoma" pitchFamily="34" charset="0"/>
              </a:rPr>
              <a:t>video</a:t>
            </a:r>
            <a:r>
              <a:rPr lang="el-GR" sz="2200" dirty="0" smtClean="0">
                <a:latin typeface="Tahoma" pitchFamily="34" charset="0"/>
              </a:rPr>
              <a:t> που απεικονίζονται άλλα άτομα (ακόμα και οι καλύτεροι μας φίλοι!) χωρίς τη συγκατάθεση τους</a:t>
            </a:r>
          </a:p>
          <a:p>
            <a:pPr eaLnBrk="1" hangingPunct="1">
              <a:buFont typeface="Wingdings" pitchFamily="2" charset="2"/>
              <a:buChar char="§"/>
            </a:pPr>
            <a:r>
              <a:rPr lang="el-GR" sz="2200" dirty="0" smtClean="0">
                <a:latin typeface="Tahoma" pitchFamily="34" charset="0"/>
              </a:rPr>
              <a:t>Να σκεφτόμαστε τις συνέπειες τέτοιας πράξης στα άτομα που παρουσιάζονται στη φωτογραφία / </a:t>
            </a:r>
            <a:r>
              <a:rPr lang="en-US" sz="2200" dirty="0" smtClean="0">
                <a:latin typeface="Tahoma" pitchFamily="34" charset="0"/>
              </a:rPr>
              <a:t>video</a:t>
            </a:r>
            <a:r>
              <a:rPr lang="el-GR" sz="2200" dirty="0" smtClean="0">
                <a:latin typeface="Tahoma" pitchFamily="34" charset="0"/>
              </a:rPr>
              <a:t>. </a:t>
            </a:r>
            <a:r>
              <a:rPr lang="el-GR" sz="2200" b="1" dirty="0" smtClean="0">
                <a:solidFill>
                  <a:schemeClr val="bg2">
                    <a:lumMod val="25000"/>
                  </a:schemeClr>
                </a:solidFill>
                <a:latin typeface="Tahoma" pitchFamily="34" charset="0"/>
              </a:rPr>
              <a:t>Θα θέλαμε εμείς να είμαστε στη θέση τους;</a:t>
            </a:r>
          </a:p>
          <a:p>
            <a:pPr eaLnBrk="1" hangingPunct="1">
              <a:buFont typeface="Wingdings" pitchFamily="2" charset="2"/>
              <a:buChar char="§"/>
            </a:pPr>
            <a:r>
              <a:rPr lang="el-GR" sz="2200" dirty="0" smtClean="0">
                <a:latin typeface="Tahoma" pitchFamily="34" charset="0"/>
              </a:rPr>
              <a:t>Να χρησιμοποιούμε με προσοχή την τεχνολογία ώστε να μην θέτουμε τον εαυτό μας ή τρίτα άτομα σε κίνδυνο, να μην προσβάλλουμε ή να γελοιοποιούμε τρίτα άτομα</a:t>
            </a:r>
          </a:p>
          <a:p>
            <a:pPr eaLnBrk="1" hangingPunct="1">
              <a:buFont typeface="Wingdings" pitchFamily="2" charset="2"/>
              <a:buChar char="§"/>
            </a:pPr>
            <a:r>
              <a:rPr lang="el-GR" sz="2200" dirty="0" smtClean="0">
                <a:latin typeface="Tahoma" pitchFamily="34" charset="0"/>
              </a:rPr>
              <a:t>Να σεβόμαστε την προσωπική ζωή των άλλων</a:t>
            </a:r>
          </a:p>
          <a:p>
            <a:pPr eaLnBrk="1" hangingPunct="1">
              <a:buFont typeface="Wingdings" pitchFamily="2" charset="2"/>
              <a:buChar char="§"/>
            </a:pPr>
            <a:endParaRPr lang="el-GR" sz="22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l-GR" dirty="0" smtClean="0"/>
              <a:t>6</a:t>
            </a:r>
          </a:p>
          <a:p>
            <a:endParaRPr lang="el-GR" dirty="0" smtClean="0"/>
          </a:p>
        </p:txBody>
      </p:sp>
      <p:sp>
        <p:nvSpPr>
          <p:cNvPr id="23554" name="Title 1"/>
          <p:cNvSpPr>
            <a:spLocks noGrp="1"/>
          </p:cNvSpPr>
          <p:nvPr>
            <p:ph type="title"/>
          </p:nvPr>
        </p:nvSpPr>
        <p:spPr>
          <a:xfrm>
            <a:off x="457200" y="274638"/>
            <a:ext cx="8229600" cy="994122"/>
          </a:xfrm>
        </p:spPr>
        <p:txBody>
          <a:bodyPr>
            <a:normAutofit/>
          </a:bodyPr>
          <a:lstStyle/>
          <a:p>
            <a:r>
              <a:rPr lang="en-US" sz="2600" dirty="0" smtClean="0">
                <a:solidFill>
                  <a:srgbClr val="002060"/>
                </a:solidFill>
                <a:effectLst/>
                <a:latin typeface="Tahoma" pitchFamily="34" charset="0"/>
              </a:rPr>
              <a:t>        </a:t>
            </a:r>
            <a:r>
              <a:rPr lang="el-GR" sz="2600" dirty="0" smtClean="0">
                <a:solidFill>
                  <a:srgbClr val="002060"/>
                </a:solidFill>
                <a:effectLst/>
                <a:latin typeface="Tahoma" pitchFamily="34" charset="0"/>
              </a:rPr>
              <a:t>Έχουμε υποχρέωση / ευθύνη …</a:t>
            </a:r>
            <a:endParaRPr lang="el-GR" sz="2800" dirty="0" smtClean="0">
              <a:solidFill>
                <a:srgbClr val="002060"/>
              </a:solidFill>
              <a:effectLst/>
              <a:latin typeface="Tahoma" pitchFamily="34" charset="0"/>
            </a:endParaRPr>
          </a:p>
        </p:txBody>
      </p:sp>
      <p:pic>
        <p:nvPicPr>
          <p:cNvPr id="2051" name="Picture 3" descr="C:\Users\User\Pictures\mobile phone 4.jpg"/>
          <p:cNvPicPr>
            <a:picLocks noChangeAspect="1" noChangeArrowheads="1"/>
          </p:cNvPicPr>
          <p:nvPr/>
        </p:nvPicPr>
        <p:blipFill>
          <a:blip r:embed="rId2" cstate="print"/>
          <a:srcRect/>
          <a:stretch>
            <a:fillRect/>
          </a:stretch>
        </p:blipFill>
        <p:spPr bwMode="auto">
          <a:xfrm>
            <a:off x="7092280" y="260648"/>
            <a:ext cx="1374618" cy="140146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1268760"/>
            <a:ext cx="8229600" cy="4738531"/>
          </a:xfrm>
        </p:spPr>
        <p:txBody>
          <a:bodyPr>
            <a:normAutofit fontScale="92500" lnSpcReduction="20000"/>
          </a:bodyPr>
          <a:lstStyle/>
          <a:p>
            <a:pPr eaLnBrk="1" hangingPunct="1">
              <a:buFont typeface="Wingdings" pitchFamily="2" charset="2"/>
              <a:buChar char="§"/>
            </a:pPr>
            <a:r>
              <a:rPr lang="el-GR" sz="2600" b="1" dirty="0" smtClean="0">
                <a:solidFill>
                  <a:srgbClr val="0070C0"/>
                </a:solidFill>
                <a:latin typeface="Tahoma" pitchFamily="34" charset="0"/>
              </a:rPr>
              <a:t>Θετικά:</a:t>
            </a:r>
          </a:p>
          <a:p>
            <a:r>
              <a:rPr lang="el-GR" sz="2600" dirty="0" smtClean="0">
                <a:latin typeface="Tahoma" pitchFamily="34" charset="0"/>
              </a:rPr>
              <a:t>Με το πάτημα ενός κουμπιού μπορούμε να βρούμε πληθώρα πληροφοριών από διάφορες πηγές μάθησης </a:t>
            </a:r>
          </a:p>
          <a:p>
            <a:pPr>
              <a:buNone/>
            </a:pPr>
            <a:r>
              <a:rPr lang="el-GR" sz="2600" dirty="0" smtClean="0">
                <a:latin typeface="Tahoma" pitchFamily="34" charset="0"/>
              </a:rPr>
              <a:t>   όπως εγκυκλοπαίδειες, ειδησεογραφικά πρακτορεία και πολλούς άλλους οργανισμούς</a:t>
            </a:r>
          </a:p>
          <a:p>
            <a:r>
              <a:rPr lang="el-GR" sz="2600" dirty="0" smtClean="0">
                <a:latin typeface="Tahoma" pitchFamily="34" charset="0"/>
              </a:rPr>
              <a:t>Μπορούμε να διασκεδάζουμε π.χ. να παίζουμε με ηλεκτρονικά παιγνίδια </a:t>
            </a:r>
          </a:p>
          <a:p>
            <a:r>
              <a:rPr lang="el-GR" sz="2600" dirty="0" smtClean="0">
                <a:latin typeface="Tahoma" pitchFamily="34" charset="0"/>
              </a:rPr>
              <a:t>Μπορούμε να επικοινωνούμε με φίλους </a:t>
            </a:r>
          </a:p>
          <a:p>
            <a:pPr>
              <a:buNone/>
            </a:pPr>
            <a:endParaRPr lang="el-GR" sz="2600" dirty="0" smtClean="0">
              <a:latin typeface="Tahoma" pitchFamily="34" charset="0"/>
            </a:endParaRPr>
          </a:p>
          <a:p>
            <a:pPr>
              <a:buFont typeface="Wingdings" pitchFamily="2" charset="2"/>
              <a:buChar char="v"/>
            </a:pPr>
            <a:r>
              <a:rPr lang="el-GR" sz="2600" dirty="0" smtClean="0">
                <a:latin typeface="Tahoma" pitchFamily="34" charset="0"/>
              </a:rPr>
              <a:t>Η πρόσβαση στο διαδίκτυο είναι ακόμα πιο εύκολη σήμερα λόγω και της δυνατότητας πρόσβασης μέσω </a:t>
            </a:r>
            <a:r>
              <a:rPr lang="el-GR" sz="2600" b="1" dirty="0" smtClean="0">
                <a:solidFill>
                  <a:srgbClr val="0070C0"/>
                </a:solidFill>
                <a:latin typeface="Tahoma" pitchFamily="34" charset="0"/>
              </a:rPr>
              <a:t>έξυπνων τηλεφώνων </a:t>
            </a:r>
            <a:r>
              <a:rPr lang="el-GR" sz="2600" dirty="0" smtClean="0">
                <a:latin typeface="Tahoma" pitchFamily="34" charset="0"/>
              </a:rPr>
              <a:t>και </a:t>
            </a:r>
            <a:r>
              <a:rPr lang="el-GR" sz="2600" b="1" dirty="0" smtClean="0">
                <a:solidFill>
                  <a:srgbClr val="0070C0"/>
                </a:solidFill>
                <a:latin typeface="Tahoma" pitchFamily="34" charset="0"/>
              </a:rPr>
              <a:t>συσκευών </a:t>
            </a:r>
            <a:r>
              <a:rPr lang="en-US" sz="2600" b="1" dirty="0" smtClean="0">
                <a:solidFill>
                  <a:srgbClr val="0070C0"/>
                </a:solidFill>
                <a:latin typeface="Tahoma" pitchFamily="34" charset="0"/>
              </a:rPr>
              <a:t>tablet.</a:t>
            </a:r>
            <a:endParaRPr lang="el-GR" sz="2600" b="1" dirty="0" smtClean="0">
              <a:solidFill>
                <a:srgbClr val="0070C0"/>
              </a:solidFill>
              <a:latin typeface="Tahoma" pitchFamily="34" charset="0"/>
            </a:endParaRPr>
          </a:p>
          <a:p>
            <a:pPr>
              <a:buNone/>
            </a:pPr>
            <a:r>
              <a:rPr lang="el-GR" sz="2600" dirty="0" smtClean="0">
                <a:latin typeface="Tahoma" pitchFamily="34" charset="0"/>
              </a:rPr>
              <a:t>   </a:t>
            </a:r>
            <a:endParaRPr lang="en-US" sz="2600" dirty="0" smtClean="0">
              <a:latin typeface="Tahoma" pitchFamily="34" charset="0"/>
            </a:endParaRPr>
          </a:p>
          <a:p>
            <a:pPr>
              <a:buNone/>
            </a:pPr>
            <a:r>
              <a:rPr lang="en-US" sz="2600" dirty="0" smtClean="0">
                <a:latin typeface="Tahoma" pitchFamily="34" charset="0"/>
              </a:rPr>
              <a:t>   </a:t>
            </a:r>
            <a:r>
              <a:rPr lang="el-GR" sz="2600" dirty="0" smtClean="0">
                <a:latin typeface="Tahoma" pitchFamily="34" charset="0"/>
              </a:rPr>
              <a:t>Όμως….</a:t>
            </a: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l-GR" dirty="0" smtClean="0"/>
              <a:t>7</a:t>
            </a:r>
          </a:p>
          <a:p>
            <a:endParaRPr lang="el-GR" dirty="0" smtClean="0"/>
          </a:p>
        </p:txBody>
      </p:sp>
      <p:sp>
        <p:nvSpPr>
          <p:cNvPr id="23554" name="Title 1"/>
          <p:cNvSpPr>
            <a:spLocks noGrp="1"/>
          </p:cNvSpPr>
          <p:nvPr>
            <p:ph type="title"/>
          </p:nvPr>
        </p:nvSpPr>
        <p:spPr>
          <a:xfrm>
            <a:off x="457200" y="274638"/>
            <a:ext cx="8229600" cy="994122"/>
          </a:xfrm>
        </p:spPr>
        <p:txBody>
          <a:bodyPr>
            <a:normAutofit/>
          </a:bodyPr>
          <a:lstStyle/>
          <a:p>
            <a:pPr algn="ctr"/>
            <a:r>
              <a:rPr lang="el-GR" sz="2600" dirty="0" smtClean="0">
                <a:solidFill>
                  <a:srgbClr val="002060"/>
                </a:solidFill>
                <a:effectLst/>
                <a:latin typeface="Tahoma" pitchFamily="34" charset="0"/>
              </a:rPr>
              <a:t>Διαδίκτυο</a:t>
            </a:r>
            <a:r>
              <a:rPr lang="en-US" sz="2600" dirty="0" smtClean="0">
                <a:solidFill>
                  <a:srgbClr val="002060"/>
                </a:solidFill>
                <a:effectLst/>
                <a:latin typeface="Tahoma" pitchFamily="34" charset="0"/>
              </a:rPr>
              <a:t> </a:t>
            </a:r>
            <a:endParaRPr lang="el-GR" sz="2800" dirty="0" smtClean="0">
              <a:solidFill>
                <a:srgbClr val="002060"/>
              </a:solidFill>
              <a:effectLst/>
              <a:latin typeface="Tahoma" pitchFamily="34" charset="0"/>
            </a:endParaRPr>
          </a:p>
        </p:txBody>
      </p:sp>
      <p:pic>
        <p:nvPicPr>
          <p:cNvPr id="5" name="Picture 4" descr="C:\Users\User\Pictures\internet-42583__180.png"/>
          <p:cNvPicPr/>
          <p:nvPr/>
        </p:nvPicPr>
        <p:blipFill>
          <a:blip r:embed="rId2" cstate="print"/>
          <a:srcRect/>
          <a:stretch>
            <a:fillRect/>
          </a:stretch>
        </p:blipFill>
        <p:spPr bwMode="auto">
          <a:xfrm>
            <a:off x="7020272" y="188640"/>
            <a:ext cx="1224136" cy="11521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1628800"/>
            <a:ext cx="8229600" cy="4378491"/>
          </a:xfrm>
        </p:spPr>
        <p:txBody>
          <a:bodyPr>
            <a:normAutofit/>
          </a:bodyPr>
          <a:lstStyle/>
          <a:p>
            <a:pPr marL="566928" indent="-457200">
              <a:buFont typeface="+mj-lt"/>
              <a:buAutoNum type="arabicPeriod"/>
            </a:pPr>
            <a:r>
              <a:rPr lang="el-GR" sz="2400" u="sng" dirty="0" smtClean="0">
                <a:latin typeface="Tahoma" pitchFamily="34" charset="0"/>
              </a:rPr>
              <a:t>Υπάρχει ανωνυμία:</a:t>
            </a:r>
            <a:r>
              <a:rPr lang="el-GR" sz="2400" dirty="0" smtClean="0">
                <a:latin typeface="Tahoma" pitchFamily="34" charset="0"/>
              </a:rPr>
              <a:t> τα ονόματα που χρησιμοποιούνται για την αναγνώριση και επικοινωνία πολύ συχνά είναι ψευδώνυμα. Γι’ αυτό, δεν μπορούμε να γνωρίζουμε με σιγουριά εάν αυτός με τον οποίο επικοινωνούμε είναι πράγματι αυτός που μας λέει ότι είναι, ακόμα και αν βλέπουμε τη φωτογραφία του ή αν χρησιμοποιούμε κάμερα</a:t>
            </a:r>
          </a:p>
          <a:p>
            <a:pPr marL="566928" indent="-457200">
              <a:buFont typeface="+mj-lt"/>
              <a:buAutoNum type="arabicPeriod"/>
            </a:pPr>
            <a:r>
              <a:rPr lang="el-GR" sz="2400" dirty="0" smtClean="0">
                <a:latin typeface="Tahoma" pitchFamily="34" charset="0"/>
              </a:rPr>
              <a:t>Στον κόσμο του διαδικτύου τίποτα δεν είναι προσωπικό/ιδιωτικό και δεν υπάρχει το κουμπί «</a:t>
            </a:r>
            <a:r>
              <a:rPr lang="en-US" sz="2400" dirty="0" smtClean="0">
                <a:latin typeface="Tahoma" pitchFamily="34" charset="0"/>
              </a:rPr>
              <a:t>DELETE</a:t>
            </a:r>
            <a:r>
              <a:rPr lang="el-GR" sz="2400" dirty="0" smtClean="0">
                <a:latin typeface="Tahoma" pitchFamily="34" charset="0"/>
              </a:rPr>
              <a:t>» (Διαγραφή)</a:t>
            </a:r>
          </a:p>
          <a:p>
            <a:pPr>
              <a:buFont typeface="Wingdings" pitchFamily="2" charset="2"/>
              <a:buChar char="§"/>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l-GR" dirty="0" smtClean="0"/>
              <a:t>8</a:t>
            </a:r>
          </a:p>
          <a:p>
            <a:endParaRPr lang="el-GR" dirty="0" smtClean="0"/>
          </a:p>
        </p:txBody>
      </p:sp>
      <p:sp>
        <p:nvSpPr>
          <p:cNvPr id="23554" name="Title 1"/>
          <p:cNvSpPr>
            <a:spLocks noGrp="1"/>
          </p:cNvSpPr>
          <p:nvPr>
            <p:ph type="title"/>
          </p:nvPr>
        </p:nvSpPr>
        <p:spPr>
          <a:xfrm>
            <a:off x="457200" y="764704"/>
            <a:ext cx="8229600" cy="652934"/>
          </a:xfrm>
        </p:spPr>
        <p:txBody>
          <a:bodyPr>
            <a:normAutofit fontScale="90000"/>
          </a:bodyPr>
          <a:lstStyle/>
          <a:p>
            <a:pPr algn="ctr"/>
            <a:r>
              <a:rPr lang="el-GR" sz="2600" dirty="0" smtClean="0">
                <a:solidFill>
                  <a:srgbClr val="002060"/>
                </a:solidFill>
                <a:effectLst/>
                <a:latin typeface="Tahoma" pitchFamily="34" charset="0"/>
              </a:rPr>
              <a:t>Κίνδυνοι του διαδικτύου </a:t>
            </a:r>
            <a:br>
              <a:rPr lang="el-GR" sz="2600" dirty="0" smtClean="0">
                <a:solidFill>
                  <a:srgbClr val="002060"/>
                </a:solidFill>
                <a:effectLst/>
                <a:latin typeface="Tahoma" pitchFamily="34" charset="0"/>
              </a:rPr>
            </a:br>
            <a:r>
              <a:rPr lang="el-GR" sz="2600" dirty="0" smtClean="0">
                <a:solidFill>
                  <a:srgbClr val="002060"/>
                </a:solidFill>
                <a:effectLst/>
                <a:latin typeface="Tahoma" pitchFamily="34" charset="0"/>
              </a:rPr>
              <a:t>(</a:t>
            </a:r>
            <a:r>
              <a:rPr lang="en-US" sz="2600" dirty="0" smtClean="0">
                <a:solidFill>
                  <a:srgbClr val="002060"/>
                </a:solidFill>
                <a:effectLst/>
                <a:latin typeface="Tahoma" pitchFamily="34" charset="0"/>
              </a:rPr>
              <a:t>chat rooms</a:t>
            </a:r>
            <a:r>
              <a:rPr lang="el-GR" sz="2600" dirty="0" smtClean="0">
                <a:solidFill>
                  <a:srgbClr val="002060"/>
                </a:solidFill>
                <a:effectLst/>
                <a:latin typeface="Tahoma" pitchFamily="34" charset="0"/>
              </a:rPr>
              <a:t>, </a:t>
            </a:r>
            <a:r>
              <a:rPr lang="en-US" sz="2600" dirty="0" smtClean="0">
                <a:solidFill>
                  <a:srgbClr val="002060"/>
                </a:solidFill>
                <a:effectLst/>
                <a:latin typeface="Tahoma" pitchFamily="34" charset="0"/>
              </a:rPr>
              <a:t>news rooms</a:t>
            </a:r>
            <a:r>
              <a:rPr lang="el-GR" sz="2600" dirty="0" smtClean="0">
                <a:solidFill>
                  <a:srgbClr val="002060"/>
                </a:solidFill>
                <a:effectLst/>
                <a:latin typeface="Tahoma" pitchFamily="34" charset="0"/>
              </a:rPr>
              <a:t>, </a:t>
            </a:r>
            <a:r>
              <a:rPr lang="en-US" sz="2600" dirty="0" smtClean="0">
                <a:solidFill>
                  <a:srgbClr val="002060"/>
                </a:solidFill>
                <a:effectLst/>
                <a:latin typeface="Tahoma" pitchFamily="34" charset="0"/>
              </a:rPr>
              <a:t>facebook</a:t>
            </a:r>
            <a:r>
              <a:rPr lang="el-GR" sz="2600" dirty="0" smtClean="0">
                <a:solidFill>
                  <a:srgbClr val="002060"/>
                </a:solidFill>
                <a:effectLst/>
                <a:latin typeface="Tahoma" pitchFamily="34" charset="0"/>
              </a:rPr>
              <a:t>, </a:t>
            </a:r>
            <a:r>
              <a:rPr lang="en-US" sz="2600" dirty="0" smtClean="0">
                <a:solidFill>
                  <a:srgbClr val="002060"/>
                </a:solidFill>
                <a:effectLst/>
                <a:latin typeface="Tahoma" pitchFamily="34" charset="0"/>
              </a:rPr>
              <a:t>forums</a:t>
            </a:r>
            <a:r>
              <a:rPr lang="el-GR" sz="2600" dirty="0" smtClean="0">
                <a:solidFill>
                  <a:srgbClr val="002060"/>
                </a:solidFill>
                <a:effectLst/>
                <a:latin typeface="Tahoma" pitchFamily="34" charset="0"/>
              </a:rPr>
              <a:t> </a:t>
            </a:r>
            <a:r>
              <a:rPr lang="el-GR" sz="2600" dirty="0" err="1" smtClean="0">
                <a:solidFill>
                  <a:srgbClr val="002060"/>
                </a:solidFill>
                <a:effectLst/>
                <a:latin typeface="Tahoma" pitchFamily="34" charset="0"/>
              </a:rPr>
              <a:t>κ.λ.π</a:t>
            </a:r>
            <a:r>
              <a:rPr lang="el-GR" sz="2600" dirty="0" smtClean="0">
                <a:solidFill>
                  <a:srgbClr val="002060"/>
                </a:solidFill>
                <a:effectLst/>
                <a:latin typeface="Tahoma" pitchFamily="34" charset="0"/>
              </a:rPr>
              <a:t>.)</a:t>
            </a:r>
            <a:r>
              <a:rPr lang="el-GR" sz="2800" dirty="0" smtClean="0"/>
              <a:t/>
            </a:r>
            <a:br>
              <a:rPr lang="el-GR" sz="2800" dirty="0" smtClean="0"/>
            </a:br>
            <a:endParaRPr lang="el-GR" sz="2800" dirty="0" smtClean="0">
              <a:solidFill>
                <a:srgbClr val="002060"/>
              </a:solidFill>
              <a:effectLst/>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457200" y="764704"/>
            <a:ext cx="8229600" cy="5242587"/>
          </a:xfrm>
        </p:spPr>
        <p:txBody>
          <a:bodyPr>
            <a:normAutofit/>
          </a:bodyPr>
          <a:lstStyle/>
          <a:p>
            <a:pPr marL="566928" lvl="0" indent="-457200">
              <a:buNone/>
            </a:pPr>
            <a:r>
              <a:rPr lang="el-GR" sz="2400" dirty="0" smtClean="0">
                <a:latin typeface="Tahoma" pitchFamily="34" charset="0"/>
              </a:rPr>
              <a:t>  </a:t>
            </a:r>
            <a:r>
              <a:rPr lang="el-GR" sz="2000" dirty="0" smtClean="0">
                <a:solidFill>
                  <a:schemeClr val="bg2">
                    <a:lumMod val="50000"/>
                  </a:schemeClr>
                </a:solidFill>
                <a:latin typeface="Tahoma" pitchFamily="34" charset="0"/>
              </a:rPr>
              <a:t>3. </a:t>
            </a:r>
            <a:r>
              <a:rPr lang="el-GR" sz="2400" dirty="0" smtClean="0">
                <a:latin typeface="Tahoma" pitchFamily="34" charset="0"/>
              </a:rPr>
              <a:t>Μπορεί να </a:t>
            </a:r>
            <a:r>
              <a:rPr lang="el-GR" sz="2400" u="sng" dirty="0" smtClean="0">
                <a:latin typeface="Tahoma" pitchFamily="34" charset="0"/>
              </a:rPr>
              <a:t>πεισθούμε να συναντήσουμε </a:t>
            </a:r>
            <a:r>
              <a:rPr lang="el-GR" sz="2400" dirty="0" smtClean="0">
                <a:latin typeface="Tahoma" pitchFamily="34" charset="0"/>
              </a:rPr>
              <a:t>κάποιον άγνωστο ο οποίος είναι απαγωγέας, κλέφτης</a:t>
            </a:r>
          </a:p>
          <a:p>
            <a:pPr marL="566928" lvl="0" indent="-457200">
              <a:buNone/>
            </a:pPr>
            <a:endParaRPr lang="el-GR" sz="2400" dirty="0" smtClean="0">
              <a:latin typeface="Tahoma" pitchFamily="34" charset="0"/>
            </a:endParaRPr>
          </a:p>
          <a:p>
            <a:pPr lvl="0">
              <a:buNone/>
            </a:pPr>
            <a:r>
              <a:rPr lang="el-GR" sz="2400" dirty="0" smtClean="0">
                <a:latin typeface="Tahoma" pitchFamily="34" charset="0"/>
              </a:rPr>
              <a:t>  </a:t>
            </a:r>
            <a:r>
              <a:rPr lang="el-GR" sz="2000" dirty="0" smtClean="0">
                <a:solidFill>
                  <a:schemeClr val="bg2">
                    <a:lumMod val="50000"/>
                  </a:schemeClr>
                </a:solidFill>
                <a:latin typeface="Tahoma" pitchFamily="34" charset="0"/>
              </a:rPr>
              <a:t>4.</a:t>
            </a:r>
            <a:r>
              <a:rPr lang="el-GR" sz="2400" dirty="0" smtClean="0">
                <a:latin typeface="Tahoma" pitchFamily="34" charset="0"/>
              </a:rPr>
              <a:t> Μπορεί να </a:t>
            </a:r>
            <a:r>
              <a:rPr lang="el-GR" sz="2400" u="sng" dirty="0" smtClean="0">
                <a:latin typeface="Tahoma" pitchFamily="34" charset="0"/>
              </a:rPr>
              <a:t>παραπλανηθούμε </a:t>
            </a:r>
            <a:r>
              <a:rPr lang="el-GR" sz="2400" dirty="0" smtClean="0">
                <a:latin typeface="Tahoma" pitchFamily="34" charset="0"/>
              </a:rPr>
              <a:t>και να πέσουμε θύματα μιας καλοστημένης διαφημιστικής εκστρατείας</a:t>
            </a:r>
          </a:p>
          <a:p>
            <a:pPr lvl="0">
              <a:buNone/>
            </a:pPr>
            <a:endParaRPr lang="el-GR" sz="2400" dirty="0" smtClean="0">
              <a:latin typeface="Tahoma" pitchFamily="34" charset="0"/>
            </a:endParaRPr>
          </a:p>
          <a:p>
            <a:pPr lvl="0">
              <a:buNone/>
            </a:pPr>
            <a:r>
              <a:rPr lang="el-GR" sz="2400" dirty="0" smtClean="0">
                <a:latin typeface="Tahoma" pitchFamily="34" charset="0"/>
              </a:rPr>
              <a:t>  </a:t>
            </a:r>
            <a:r>
              <a:rPr lang="el-GR" sz="2000" dirty="0" smtClean="0">
                <a:solidFill>
                  <a:schemeClr val="bg2">
                    <a:lumMod val="50000"/>
                  </a:schemeClr>
                </a:solidFill>
                <a:latin typeface="Tahoma" pitchFamily="34" charset="0"/>
              </a:rPr>
              <a:t>5.</a:t>
            </a:r>
            <a:r>
              <a:rPr lang="el-GR" sz="2400" dirty="0" smtClean="0">
                <a:latin typeface="Tahoma" pitchFamily="34" charset="0"/>
              </a:rPr>
              <a:t> Υπάρχουν </a:t>
            </a:r>
            <a:r>
              <a:rPr lang="el-GR" sz="2400" u="sng" dirty="0" smtClean="0">
                <a:latin typeface="Tahoma" pitchFamily="34" charset="0"/>
              </a:rPr>
              <a:t>ιστοσελίδες που </a:t>
            </a:r>
            <a:r>
              <a:rPr lang="el-GR" sz="2400" dirty="0" smtClean="0">
                <a:latin typeface="Tahoma" pitchFamily="34" charset="0"/>
              </a:rPr>
              <a:t>για να προσελκύσουν τα παιδιά να τους παραχωρήσουν ευαίσθητες πληροφορίες </a:t>
            </a:r>
            <a:r>
              <a:rPr lang="el-GR" sz="2400" i="1" dirty="0" smtClean="0">
                <a:latin typeface="Tahoma" pitchFamily="34" charset="0"/>
              </a:rPr>
              <a:t>(π.χ. σεξουαλικό προσανατολισμό, υγεία, ομάδα ποδοσφαίρου), </a:t>
            </a:r>
            <a:r>
              <a:rPr lang="el-GR" sz="2400" dirty="0" smtClean="0">
                <a:latin typeface="Tahoma" pitchFamily="34" charset="0"/>
              </a:rPr>
              <a:t>τους </a:t>
            </a:r>
            <a:r>
              <a:rPr lang="el-GR" sz="2400" u="sng" dirty="0" smtClean="0">
                <a:latin typeface="Tahoma" pitchFamily="34" charset="0"/>
              </a:rPr>
              <a:t>υπόσχονται δώρα </a:t>
            </a:r>
          </a:p>
          <a:p>
            <a:pPr>
              <a:buFont typeface="Wingdings" pitchFamily="2" charset="2"/>
              <a:buChar char="§"/>
            </a:pPr>
            <a:endParaRPr lang="el-GR" sz="2400" dirty="0" smtClean="0">
              <a:latin typeface="Tahoma" pitchFamily="34" charset="0"/>
            </a:endParaRPr>
          </a:p>
          <a:p>
            <a:pPr>
              <a:buFont typeface="Wingdings" pitchFamily="2" charset="2"/>
              <a:buNone/>
            </a:pPr>
            <a:endParaRPr lang="el-GR" dirty="0" smtClean="0"/>
          </a:p>
        </p:txBody>
      </p:sp>
      <p:sp>
        <p:nvSpPr>
          <p:cNvPr id="23556" name="Slide Number Placeholder 3"/>
          <p:cNvSpPr>
            <a:spLocks noGrp="1"/>
          </p:cNvSpPr>
          <p:nvPr>
            <p:ph type="sldNum" sz="quarter" idx="12"/>
          </p:nvPr>
        </p:nvSpPr>
        <p:spPr>
          <a:noFill/>
        </p:spPr>
        <p:txBody>
          <a:bodyPr/>
          <a:lstStyle/>
          <a:p>
            <a:r>
              <a:rPr lang="el-GR" dirty="0" smtClean="0"/>
              <a:t>9</a:t>
            </a:r>
          </a:p>
          <a:p>
            <a:endParaRPr lang="el-G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856</TotalTime>
  <Words>1150</Words>
  <Application>Microsoft Office PowerPoint</Application>
  <PresentationFormat>On-screen Show (4:3)</PresentationFormat>
  <Paragraphs>155</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Προσωπικά Δεδομένα:  Ασφάλεια και προστασία των παιδιών από τους κινδύνους του διαδικτύου ή αλλού</vt:lpstr>
      <vt:lpstr>Η Νομοθεσία στην Κύπρο </vt:lpstr>
      <vt:lpstr>Τι είναι προσωπικά δεδομένα;</vt:lpstr>
      <vt:lpstr>    Λήψη φωτογραφιών/video     μέσω κινητών τηλεφώνων </vt:lpstr>
      <vt:lpstr>Παράδειγμα</vt:lpstr>
      <vt:lpstr>        Έχουμε υποχρέωση / ευθύνη …</vt:lpstr>
      <vt:lpstr>Διαδίκτυο </vt:lpstr>
      <vt:lpstr>Κίνδυνοι του διαδικτύου  (chat rooms, news rooms, facebook, forums κ.λ.π.) </vt:lpstr>
      <vt:lpstr>PowerPoint Presentation</vt:lpstr>
      <vt:lpstr>PowerPoint Presentation</vt:lpstr>
      <vt:lpstr>PowerPoint Presentation</vt:lpstr>
      <vt:lpstr>  Μέτρα προστασίας  των προσωπικών μας πληροφοριών  Υποχρέωση και ευθύνη όλων! </vt:lpstr>
      <vt:lpstr>PowerPoint Presentation</vt:lpstr>
      <vt:lpstr>PowerPoint Presentation</vt:lpstr>
      <vt:lpstr>PowerPoint Presentation</vt:lpstr>
      <vt:lpstr>Δικαίωμα πρόσβασης και διόρθωσης  στα προσωπικά μας δεδομένα  (π.χ. στις σχολικές επιδόσεις, καταγγελία εναντίον μας)</vt:lpstr>
      <vt:lpstr>Σημαντικό να θυμόμαστε ότι…</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164</cp:revision>
  <cp:lastPrinted>2017-06-15T08:46:53Z</cp:lastPrinted>
  <dcterms:created xsi:type="dcterms:W3CDTF">2016-03-27T22:41:50Z</dcterms:created>
  <dcterms:modified xsi:type="dcterms:W3CDTF">2017-06-15T08:47:00Z</dcterms:modified>
</cp:coreProperties>
</file>