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54"/>
  </p:notesMasterIdLst>
  <p:handoutMasterIdLst>
    <p:handoutMasterId r:id="rId55"/>
  </p:handoutMasterIdLst>
  <p:sldIdLst>
    <p:sldId id="631" r:id="rId2"/>
    <p:sldId id="749" r:id="rId3"/>
    <p:sldId id="750" r:id="rId4"/>
    <p:sldId id="751" r:id="rId5"/>
    <p:sldId id="786" r:id="rId6"/>
    <p:sldId id="787" r:id="rId7"/>
    <p:sldId id="794" r:id="rId8"/>
    <p:sldId id="788" r:id="rId9"/>
    <p:sldId id="795" r:id="rId10"/>
    <p:sldId id="771" r:id="rId11"/>
    <p:sldId id="772" r:id="rId12"/>
    <p:sldId id="789" r:id="rId13"/>
    <p:sldId id="753" r:id="rId14"/>
    <p:sldId id="778" r:id="rId15"/>
    <p:sldId id="782" r:id="rId16"/>
    <p:sldId id="814" r:id="rId17"/>
    <p:sldId id="776" r:id="rId18"/>
    <p:sldId id="775" r:id="rId19"/>
    <p:sldId id="754" r:id="rId20"/>
    <p:sldId id="755" r:id="rId21"/>
    <p:sldId id="757" r:id="rId22"/>
    <p:sldId id="798" r:id="rId23"/>
    <p:sldId id="758" r:id="rId24"/>
    <p:sldId id="792" r:id="rId25"/>
    <p:sldId id="759" r:id="rId26"/>
    <p:sldId id="760" r:id="rId27"/>
    <p:sldId id="796" r:id="rId28"/>
    <p:sldId id="797" r:id="rId29"/>
    <p:sldId id="799" r:id="rId30"/>
    <p:sldId id="768" r:id="rId31"/>
    <p:sldId id="764" r:id="rId32"/>
    <p:sldId id="766" r:id="rId33"/>
    <p:sldId id="783" r:id="rId34"/>
    <p:sldId id="784" r:id="rId35"/>
    <p:sldId id="800" r:id="rId36"/>
    <p:sldId id="722" r:id="rId37"/>
    <p:sldId id="723" r:id="rId38"/>
    <p:sldId id="724" r:id="rId39"/>
    <p:sldId id="801" r:id="rId40"/>
    <p:sldId id="802" r:id="rId41"/>
    <p:sldId id="803" r:id="rId42"/>
    <p:sldId id="804" r:id="rId43"/>
    <p:sldId id="805" r:id="rId44"/>
    <p:sldId id="806" r:id="rId45"/>
    <p:sldId id="807" r:id="rId46"/>
    <p:sldId id="808" r:id="rId47"/>
    <p:sldId id="813" r:id="rId48"/>
    <p:sldId id="809" r:id="rId49"/>
    <p:sldId id="810" r:id="rId50"/>
    <p:sldId id="811" r:id="rId51"/>
    <p:sldId id="812" r:id="rId52"/>
    <p:sldId id="343" r:id="rId53"/>
  </p:sldIdLst>
  <p:sldSz cx="9144000" cy="6858000" type="screen4x3"/>
  <p:notesSz cx="6797675" cy="9926638"/>
  <p:defaultTextStyle>
    <a:defPPr>
      <a:defRPr lang="el-GR"/>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a:srgbClr val="CCECFF"/>
    <a:srgbClr val="BBE4F7"/>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4" autoAdjust="0"/>
    <p:restoredTop sz="94638" autoAdjust="0"/>
  </p:normalViewPr>
  <p:slideViewPr>
    <p:cSldViewPr>
      <p:cViewPr>
        <p:scale>
          <a:sx n="110" d="100"/>
          <a:sy n="110" d="100"/>
        </p:scale>
        <p:origin x="-93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2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B42CAF-3A4C-4DFB-AFDD-818128D6B55F}" type="doc">
      <dgm:prSet loTypeId="urn:microsoft.com/office/officeart/2005/8/layout/cycle3" loCatId="cycle" qsTypeId="urn:microsoft.com/office/officeart/2005/8/quickstyle/simple3" qsCatId="simple" csTypeId="urn:microsoft.com/office/officeart/2005/8/colors/accent1_2" csCatId="accent1" phldr="1"/>
      <dgm:spPr/>
      <dgm:t>
        <a:bodyPr/>
        <a:lstStyle/>
        <a:p>
          <a:endParaRPr lang="el-GR"/>
        </a:p>
      </dgm:t>
    </dgm:pt>
    <dgm:pt modelId="{5D7F17A1-D5F6-46F6-832B-E1F176D343EB}">
      <dgm:prSet phldrT="[Text]" custT="1"/>
      <dgm:spPr/>
      <dgm:t>
        <a:bodyPr/>
        <a:lstStyle/>
        <a:p>
          <a:r>
            <a:rPr lang="el-GR" sz="1400" b="1" dirty="0" smtClean="0"/>
            <a:t>Περιγραφή της προβλεπόμενης επεξεργασίας</a:t>
          </a:r>
          <a:endParaRPr lang="el-GR" sz="1400" b="1" dirty="0"/>
        </a:p>
      </dgm:t>
    </dgm:pt>
    <dgm:pt modelId="{096571A2-71A7-4B94-BB7F-50ED920F625B}" type="parTrans" cxnId="{083511C7-788C-4370-B1FF-362481D00E8A}">
      <dgm:prSet/>
      <dgm:spPr/>
      <dgm:t>
        <a:bodyPr/>
        <a:lstStyle/>
        <a:p>
          <a:endParaRPr lang="el-GR"/>
        </a:p>
      </dgm:t>
    </dgm:pt>
    <dgm:pt modelId="{E58575F0-0B7D-4420-B439-FB029D2DC576}" type="sibTrans" cxnId="{083511C7-788C-4370-B1FF-362481D00E8A}">
      <dgm:prSet/>
      <dgm:spPr/>
      <dgm:t>
        <a:bodyPr/>
        <a:lstStyle/>
        <a:p>
          <a:endParaRPr lang="el-GR"/>
        </a:p>
      </dgm:t>
    </dgm:pt>
    <dgm:pt modelId="{3F101997-E17D-4995-9700-BDFCC78CD545}">
      <dgm:prSet phldrT="[Text]" custT="1"/>
      <dgm:spPr/>
      <dgm:t>
        <a:bodyPr/>
        <a:lstStyle/>
        <a:p>
          <a:r>
            <a:rPr lang="el-GR" sz="1400" b="1" dirty="0" smtClean="0"/>
            <a:t>Εκτίμηση της αναγκαιότητας και της αναλογικότητας</a:t>
          </a:r>
          <a:endParaRPr lang="el-GR" sz="1400" b="1" dirty="0"/>
        </a:p>
      </dgm:t>
    </dgm:pt>
    <dgm:pt modelId="{9ABE724D-A2F3-4F2F-A522-BC7E3514A418}" type="parTrans" cxnId="{940FF029-D86C-412F-BAFF-6E53C6BB9BCC}">
      <dgm:prSet/>
      <dgm:spPr/>
      <dgm:t>
        <a:bodyPr/>
        <a:lstStyle/>
        <a:p>
          <a:endParaRPr lang="el-GR"/>
        </a:p>
      </dgm:t>
    </dgm:pt>
    <dgm:pt modelId="{209603BE-A604-4564-8608-684A89FD3E8F}" type="sibTrans" cxnId="{940FF029-D86C-412F-BAFF-6E53C6BB9BCC}">
      <dgm:prSet/>
      <dgm:spPr/>
      <dgm:t>
        <a:bodyPr/>
        <a:lstStyle/>
        <a:p>
          <a:endParaRPr lang="el-GR"/>
        </a:p>
      </dgm:t>
    </dgm:pt>
    <dgm:pt modelId="{D9FFD542-5B8E-400B-AE3A-EB7324CF56E3}">
      <dgm:prSet phldrT="[Text]" custT="1"/>
      <dgm:spPr/>
      <dgm:t>
        <a:bodyPr/>
        <a:lstStyle/>
        <a:p>
          <a:r>
            <a:rPr lang="el-GR" sz="1400" b="1" dirty="0" smtClean="0"/>
            <a:t>Μέτρα που προβλέπονται ήδη</a:t>
          </a:r>
          <a:endParaRPr lang="el-GR" sz="1400" b="1" dirty="0"/>
        </a:p>
      </dgm:t>
    </dgm:pt>
    <dgm:pt modelId="{C7BBA764-C964-4539-8274-E67EF95DABC4}" type="parTrans" cxnId="{04C67177-3C0E-41D6-84CC-D510E756D261}">
      <dgm:prSet/>
      <dgm:spPr/>
      <dgm:t>
        <a:bodyPr/>
        <a:lstStyle/>
        <a:p>
          <a:endParaRPr lang="el-GR"/>
        </a:p>
      </dgm:t>
    </dgm:pt>
    <dgm:pt modelId="{E613CE5F-718F-4B37-91F7-3E62E6090CBB}" type="sibTrans" cxnId="{04C67177-3C0E-41D6-84CC-D510E756D261}">
      <dgm:prSet/>
      <dgm:spPr/>
      <dgm:t>
        <a:bodyPr/>
        <a:lstStyle/>
        <a:p>
          <a:endParaRPr lang="el-GR"/>
        </a:p>
      </dgm:t>
    </dgm:pt>
    <dgm:pt modelId="{9F877112-60FC-40C8-9A31-B62F5529655D}">
      <dgm:prSet phldrT="[Text]" custT="1"/>
      <dgm:spPr/>
      <dgm:t>
        <a:bodyPr/>
        <a:lstStyle/>
        <a:p>
          <a:r>
            <a:rPr lang="el-GR" sz="1400" b="1" dirty="0" smtClean="0"/>
            <a:t>Εκτίμηση των κινδύνων για τα δικαιώματα και τις ελευθερίες</a:t>
          </a:r>
          <a:endParaRPr lang="el-GR" sz="1400" b="1" dirty="0"/>
        </a:p>
      </dgm:t>
    </dgm:pt>
    <dgm:pt modelId="{9F436A86-89AC-44B6-A567-AD553D2A9DF7}" type="parTrans" cxnId="{80849243-4B21-45FE-A929-AFF2E1C1D5C1}">
      <dgm:prSet/>
      <dgm:spPr/>
      <dgm:t>
        <a:bodyPr/>
        <a:lstStyle/>
        <a:p>
          <a:endParaRPr lang="el-GR"/>
        </a:p>
      </dgm:t>
    </dgm:pt>
    <dgm:pt modelId="{7F8AA01E-FFBC-4CC2-AF9A-9C734C86F88B}" type="sibTrans" cxnId="{80849243-4B21-45FE-A929-AFF2E1C1D5C1}">
      <dgm:prSet/>
      <dgm:spPr/>
      <dgm:t>
        <a:bodyPr/>
        <a:lstStyle/>
        <a:p>
          <a:endParaRPr lang="el-GR"/>
        </a:p>
      </dgm:t>
    </dgm:pt>
    <dgm:pt modelId="{1E0AF7B1-4015-4C68-9211-5C052E63BD47}">
      <dgm:prSet custT="1"/>
      <dgm:spPr/>
      <dgm:t>
        <a:bodyPr/>
        <a:lstStyle/>
        <a:p>
          <a:r>
            <a:rPr lang="el-GR" sz="1400" b="1" dirty="0" smtClean="0"/>
            <a:t>Προβλεπόμενα μέτρα για την αντιμετώπιση των κινδύνων</a:t>
          </a:r>
          <a:endParaRPr lang="el-GR" sz="1400" b="1" dirty="0"/>
        </a:p>
      </dgm:t>
    </dgm:pt>
    <dgm:pt modelId="{D43B2410-D25B-4AF2-A1E8-82DD68AF4123}" type="parTrans" cxnId="{85520CA4-09B4-45B9-9884-B24EDFDA932D}">
      <dgm:prSet/>
      <dgm:spPr/>
      <dgm:t>
        <a:bodyPr/>
        <a:lstStyle/>
        <a:p>
          <a:endParaRPr lang="el-GR"/>
        </a:p>
      </dgm:t>
    </dgm:pt>
    <dgm:pt modelId="{B0C39B2B-6C78-4978-BCDD-154CDC91F7FA}" type="sibTrans" cxnId="{85520CA4-09B4-45B9-9884-B24EDFDA932D}">
      <dgm:prSet/>
      <dgm:spPr/>
      <dgm:t>
        <a:bodyPr/>
        <a:lstStyle/>
        <a:p>
          <a:endParaRPr lang="el-GR"/>
        </a:p>
      </dgm:t>
    </dgm:pt>
    <dgm:pt modelId="{2703113D-D2F7-45C3-B508-F3E5CC546B65}">
      <dgm:prSet custT="1"/>
      <dgm:spPr/>
      <dgm:t>
        <a:bodyPr/>
        <a:lstStyle/>
        <a:p>
          <a:r>
            <a:rPr lang="el-GR" sz="1400" b="1" dirty="0" smtClean="0"/>
            <a:t>Τεκμηρίωση</a:t>
          </a:r>
          <a:endParaRPr lang="el-GR" sz="1400" b="1" dirty="0"/>
        </a:p>
      </dgm:t>
    </dgm:pt>
    <dgm:pt modelId="{8E50B8C9-8506-4364-B2B2-603A795CCCAB}" type="parTrans" cxnId="{A1AFDA67-1D33-42C2-98A7-14C23260E4F8}">
      <dgm:prSet/>
      <dgm:spPr/>
      <dgm:t>
        <a:bodyPr/>
        <a:lstStyle/>
        <a:p>
          <a:endParaRPr lang="el-GR"/>
        </a:p>
      </dgm:t>
    </dgm:pt>
    <dgm:pt modelId="{3739D513-9695-4A79-925D-E7E178DCA759}" type="sibTrans" cxnId="{A1AFDA67-1D33-42C2-98A7-14C23260E4F8}">
      <dgm:prSet/>
      <dgm:spPr/>
      <dgm:t>
        <a:bodyPr/>
        <a:lstStyle/>
        <a:p>
          <a:endParaRPr lang="el-GR"/>
        </a:p>
      </dgm:t>
    </dgm:pt>
    <dgm:pt modelId="{FEF6561C-215D-4582-A5DF-CE55C3AA49B8}">
      <dgm:prSet custT="1"/>
      <dgm:spPr/>
      <dgm:t>
        <a:bodyPr/>
        <a:lstStyle/>
        <a:p>
          <a:r>
            <a:rPr lang="el-GR" sz="1400" b="1" dirty="0" smtClean="0"/>
            <a:t>Παρακολούθηση και επανεξέταση</a:t>
          </a:r>
          <a:endParaRPr lang="el-GR" sz="1400" b="1" dirty="0"/>
        </a:p>
      </dgm:t>
    </dgm:pt>
    <dgm:pt modelId="{19AC13D3-2C13-453C-966C-7B0F50916ED8}" type="parTrans" cxnId="{BA9355C2-082B-4067-B4F0-D96C30CA71A7}">
      <dgm:prSet/>
      <dgm:spPr/>
      <dgm:t>
        <a:bodyPr/>
        <a:lstStyle/>
        <a:p>
          <a:endParaRPr lang="el-GR"/>
        </a:p>
      </dgm:t>
    </dgm:pt>
    <dgm:pt modelId="{E96DD972-36EE-434F-9E21-5A48AB5E88F0}" type="sibTrans" cxnId="{BA9355C2-082B-4067-B4F0-D96C30CA71A7}">
      <dgm:prSet/>
      <dgm:spPr/>
      <dgm:t>
        <a:bodyPr/>
        <a:lstStyle/>
        <a:p>
          <a:endParaRPr lang="el-GR"/>
        </a:p>
      </dgm:t>
    </dgm:pt>
    <dgm:pt modelId="{A33BFB3F-C94D-47D4-B098-0F31312B9EF0}" type="pres">
      <dgm:prSet presAssocID="{AFB42CAF-3A4C-4DFB-AFDD-818128D6B55F}" presName="Name0" presStyleCnt="0">
        <dgm:presLayoutVars>
          <dgm:dir/>
          <dgm:resizeHandles val="exact"/>
        </dgm:presLayoutVars>
      </dgm:prSet>
      <dgm:spPr/>
      <dgm:t>
        <a:bodyPr/>
        <a:lstStyle/>
        <a:p>
          <a:endParaRPr lang="el-GR"/>
        </a:p>
      </dgm:t>
    </dgm:pt>
    <dgm:pt modelId="{162D0719-53DF-4A23-8357-BDE1BE862230}" type="pres">
      <dgm:prSet presAssocID="{AFB42CAF-3A4C-4DFB-AFDD-818128D6B55F}" presName="cycle" presStyleCnt="0"/>
      <dgm:spPr/>
    </dgm:pt>
    <dgm:pt modelId="{AB7277B9-4123-43E1-A548-0585C09699D0}" type="pres">
      <dgm:prSet presAssocID="{5D7F17A1-D5F6-46F6-832B-E1F176D343EB}" presName="nodeFirstNode" presStyleLbl="node1" presStyleIdx="0" presStyleCnt="7">
        <dgm:presLayoutVars>
          <dgm:bulletEnabled val="1"/>
        </dgm:presLayoutVars>
      </dgm:prSet>
      <dgm:spPr/>
      <dgm:t>
        <a:bodyPr/>
        <a:lstStyle/>
        <a:p>
          <a:endParaRPr lang="el-GR"/>
        </a:p>
      </dgm:t>
    </dgm:pt>
    <dgm:pt modelId="{919EEC4B-2EBA-4B3C-A2E5-8406B65E84AD}" type="pres">
      <dgm:prSet presAssocID="{E58575F0-0B7D-4420-B439-FB029D2DC576}" presName="sibTransFirstNode" presStyleLbl="bgShp" presStyleIdx="0" presStyleCnt="1"/>
      <dgm:spPr/>
      <dgm:t>
        <a:bodyPr/>
        <a:lstStyle/>
        <a:p>
          <a:endParaRPr lang="el-GR"/>
        </a:p>
      </dgm:t>
    </dgm:pt>
    <dgm:pt modelId="{0519CB81-A563-4C77-B4B8-F4FECFF81577}" type="pres">
      <dgm:prSet presAssocID="{3F101997-E17D-4995-9700-BDFCC78CD545}" presName="nodeFollowingNodes" presStyleLbl="node1" presStyleIdx="1" presStyleCnt="7">
        <dgm:presLayoutVars>
          <dgm:bulletEnabled val="1"/>
        </dgm:presLayoutVars>
      </dgm:prSet>
      <dgm:spPr/>
      <dgm:t>
        <a:bodyPr/>
        <a:lstStyle/>
        <a:p>
          <a:endParaRPr lang="el-GR"/>
        </a:p>
      </dgm:t>
    </dgm:pt>
    <dgm:pt modelId="{624B9A9C-F2D6-4EB8-8E32-425A5CA6AAA9}" type="pres">
      <dgm:prSet presAssocID="{D9FFD542-5B8E-400B-AE3A-EB7324CF56E3}" presName="nodeFollowingNodes" presStyleLbl="node1" presStyleIdx="2" presStyleCnt="7">
        <dgm:presLayoutVars>
          <dgm:bulletEnabled val="1"/>
        </dgm:presLayoutVars>
      </dgm:prSet>
      <dgm:spPr/>
      <dgm:t>
        <a:bodyPr/>
        <a:lstStyle/>
        <a:p>
          <a:endParaRPr lang="el-GR"/>
        </a:p>
      </dgm:t>
    </dgm:pt>
    <dgm:pt modelId="{C40F2D8F-3FD8-4F82-A83B-ED4B44502F53}" type="pres">
      <dgm:prSet presAssocID="{9F877112-60FC-40C8-9A31-B62F5529655D}" presName="nodeFollowingNodes" presStyleLbl="node1" presStyleIdx="3" presStyleCnt="7">
        <dgm:presLayoutVars>
          <dgm:bulletEnabled val="1"/>
        </dgm:presLayoutVars>
      </dgm:prSet>
      <dgm:spPr/>
      <dgm:t>
        <a:bodyPr/>
        <a:lstStyle/>
        <a:p>
          <a:endParaRPr lang="el-GR"/>
        </a:p>
      </dgm:t>
    </dgm:pt>
    <dgm:pt modelId="{8DFD75C5-F39F-4CB1-8A48-F03D0BA655FF}" type="pres">
      <dgm:prSet presAssocID="{1E0AF7B1-4015-4C68-9211-5C052E63BD47}" presName="nodeFollowingNodes" presStyleLbl="node1" presStyleIdx="4" presStyleCnt="7">
        <dgm:presLayoutVars>
          <dgm:bulletEnabled val="1"/>
        </dgm:presLayoutVars>
      </dgm:prSet>
      <dgm:spPr/>
      <dgm:t>
        <a:bodyPr/>
        <a:lstStyle/>
        <a:p>
          <a:endParaRPr lang="el-GR"/>
        </a:p>
      </dgm:t>
    </dgm:pt>
    <dgm:pt modelId="{2200B732-4190-45E1-B626-2D258D0C5476}" type="pres">
      <dgm:prSet presAssocID="{2703113D-D2F7-45C3-B508-F3E5CC546B65}" presName="nodeFollowingNodes" presStyleLbl="node1" presStyleIdx="5" presStyleCnt="7">
        <dgm:presLayoutVars>
          <dgm:bulletEnabled val="1"/>
        </dgm:presLayoutVars>
      </dgm:prSet>
      <dgm:spPr/>
      <dgm:t>
        <a:bodyPr/>
        <a:lstStyle/>
        <a:p>
          <a:endParaRPr lang="el-GR"/>
        </a:p>
      </dgm:t>
    </dgm:pt>
    <dgm:pt modelId="{E45B49E2-A286-4549-A710-2FD942EEAD50}" type="pres">
      <dgm:prSet presAssocID="{FEF6561C-215D-4582-A5DF-CE55C3AA49B8}" presName="nodeFollowingNodes" presStyleLbl="node1" presStyleIdx="6" presStyleCnt="7">
        <dgm:presLayoutVars>
          <dgm:bulletEnabled val="1"/>
        </dgm:presLayoutVars>
      </dgm:prSet>
      <dgm:spPr/>
      <dgm:t>
        <a:bodyPr/>
        <a:lstStyle/>
        <a:p>
          <a:endParaRPr lang="el-GR"/>
        </a:p>
      </dgm:t>
    </dgm:pt>
  </dgm:ptLst>
  <dgm:cxnLst>
    <dgm:cxn modelId="{85520CA4-09B4-45B9-9884-B24EDFDA932D}" srcId="{AFB42CAF-3A4C-4DFB-AFDD-818128D6B55F}" destId="{1E0AF7B1-4015-4C68-9211-5C052E63BD47}" srcOrd="4" destOrd="0" parTransId="{D43B2410-D25B-4AF2-A1E8-82DD68AF4123}" sibTransId="{B0C39B2B-6C78-4978-BCDD-154CDC91F7FA}"/>
    <dgm:cxn modelId="{340997AA-6364-4FF9-836C-97CA20DF57F8}" type="presOf" srcId="{2703113D-D2F7-45C3-B508-F3E5CC546B65}" destId="{2200B732-4190-45E1-B626-2D258D0C5476}" srcOrd="0" destOrd="0" presId="urn:microsoft.com/office/officeart/2005/8/layout/cycle3"/>
    <dgm:cxn modelId="{3061682B-3EC7-4491-857D-82CBE52BDA56}" type="presOf" srcId="{AFB42CAF-3A4C-4DFB-AFDD-818128D6B55F}" destId="{A33BFB3F-C94D-47D4-B098-0F31312B9EF0}" srcOrd="0" destOrd="0" presId="urn:microsoft.com/office/officeart/2005/8/layout/cycle3"/>
    <dgm:cxn modelId="{940FF029-D86C-412F-BAFF-6E53C6BB9BCC}" srcId="{AFB42CAF-3A4C-4DFB-AFDD-818128D6B55F}" destId="{3F101997-E17D-4995-9700-BDFCC78CD545}" srcOrd="1" destOrd="0" parTransId="{9ABE724D-A2F3-4F2F-A522-BC7E3514A418}" sibTransId="{209603BE-A604-4564-8608-684A89FD3E8F}"/>
    <dgm:cxn modelId="{4325ED58-558B-46C1-A008-B9CCE0D697C0}" type="presOf" srcId="{FEF6561C-215D-4582-A5DF-CE55C3AA49B8}" destId="{E45B49E2-A286-4549-A710-2FD942EEAD50}" srcOrd="0" destOrd="0" presId="urn:microsoft.com/office/officeart/2005/8/layout/cycle3"/>
    <dgm:cxn modelId="{D018E26F-4E5D-4887-814D-911D3D2BCB99}" type="presOf" srcId="{E58575F0-0B7D-4420-B439-FB029D2DC576}" destId="{919EEC4B-2EBA-4B3C-A2E5-8406B65E84AD}" srcOrd="0" destOrd="0" presId="urn:microsoft.com/office/officeart/2005/8/layout/cycle3"/>
    <dgm:cxn modelId="{BA9355C2-082B-4067-B4F0-D96C30CA71A7}" srcId="{AFB42CAF-3A4C-4DFB-AFDD-818128D6B55F}" destId="{FEF6561C-215D-4582-A5DF-CE55C3AA49B8}" srcOrd="6" destOrd="0" parTransId="{19AC13D3-2C13-453C-966C-7B0F50916ED8}" sibTransId="{E96DD972-36EE-434F-9E21-5A48AB5E88F0}"/>
    <dgm:cxn modelId="{30A0A615-75F8-40E8-891E-BA786AF0B0D7}" type="presOf" srcId="{1E0AF7B1-4015-4C68-9211-5C052E63BD47}" destId="{8DFD75C5-F39F-4CB1-8A48-F03D0BA655FF}" srcOrd="0" destOrd="0" presId="urn:microsoft.com/office/officeart/2005/8/layout/cycle3"/>
    <dgm:cxn modelId="{45D550C3-2C87-4AB0-AC2F-5113EFF1A72A}" type="presOf" srcId="{3F101997-E17D-4995-9700-BDFCC78CD545}" destId="{0519CB81-A563-4C77-B4B8-F4FECFF81577}" srcOrd="0" destOrd="0" presId="urn:microsoft.com/office/officeart/2005/8/layout/cycle3"/>
    <dgm:cxn modelId="{80849243-4B21-45FE-A929-AFF2E1C1D5C1}" srcId="{AFB42CAF-3A4C-4DFB-AFDD-818128D6B55F}" destId="{9F877112-60FC-40C8-9A31-B62F5529655D}" srcOrd="3" destOrd="0" parTransId="{9F436A86-89AC-44B6-A567-AD553D2A9DF7}" sibTransId="{7F8AA01E-FFBC-4CC2-AF9A-9C734C86F88B}"/>
    <dgm:cxn modelId="{04C67177-3C0E-41D6-84CC-D510E756D261}" srcId="{AFB42CAF-3A4C-4DFB-AFDD-818128D6B55F}" destId="{D9FFD542-5B8E-400B-AE3A-EB7324CF56E3}" srcOrd="2" destOrd="0" parTransId="{C7BBA764-C964-4539-8274-E67EF95DABC4}" sibTransId="{E613CE5F-718F-4B37-91F7-3E62E6090CBB}"/>
    <dgm:cxn modelId="{3F99D9AB-9BE0-4FDC-9ACC-43FEA96E45D8}" type="presOf" srcId="{5D7F17A1-D5F6-46F6-832B-E1F176D343EB}" destId="{AB7277B9-4123-43E1-A548-0585C09699D0}" srcOrd="0" destOrd="0" presId="urn:microsoft.com/office/officeart/2005/8/layout/cycle3"/>
    <dgm:cxn modelId="{752A288B-F7A6-4258-B2E3-EAAACD474052}" type="presOf" srcId="{9F877112-60FC-40C8-9A31-B62F5529655D}" destId="{C40F2D8F-3FD8-4F82-A83B-ED4B44502F53}" srcOrd="0" destOrd="0" presId="urn:microsoft.com/office/officeart/2005/8/layout/cycle3"/>
    <dgm:cxn modelId="{083511C7-788C-4370-B1FF-362481D00E8A}" srcId="{AFB42CAF-3A4C-4DFB-AFDD-818128D6B55F}" destId="{5D7F17A1-D5F6-46F6-832B-E1F176D343EB}" srcOrd="0" destOrd="0" parTransId="{096571A2-71A7-4B94-BB7F-50ED920F625B}" sibTransId="{E58575F0-0B7D-4420-B439-FB029D2DC576}"/>
    <dgm:cxn modelId="{A1AFDA67-1D33-42C2-98A7-14C23260E4F8}" srcId="{AFB42CAF-3A4C-4DFB-AFDD-818128D6B55F}" destId="{2703113D-D2F7-45C3-B508-F3E5CC546B65}" srcOrd="5" destOrd="0" parTransId="{8E50B8C9-8506-4364-B2B2-603A795CCCAB}" sibTransId="{3739D513-9695-4A79-925D-E7E178DCA759}"/>
    <dgm:cxn modelId="{CDB972E0-5BE4-4624-B7FB-473E4E7E6EBB}" type="presOf" srcId="{D9FFD542-5B8E-400B-AE3A-EB7324CF56E3}" destId="{624B9A9C-F2D6-4EB8-8E32-425A5CA6AAA9}" srcOrd="0" destOrd="0" presId="urn:microsoft.com/office/officeart/2005/8/layout/cycle3"/>
    <dgm:cxn modelId="{E9211B5D-7969-423D-B2B5-FC197B7F67E7}" type="presParOf" srcId="{A33BFB3F-C94D-47D4-B098-0F31312B9EF0}" destId="{162D0719-53DF-4A23-8357-BDE1BE862230}" srcOrd="0" destOrd="0" presId="urn:microsoft.com/office/officeart/2005/8/layout/cycle3"/>
    <dgm:cxn modelId="{567281BD-10A9-48AF-9B24-DDE962E06F7D}" type="presParOf" srcId="{162D0719-53DF-4A23-8357-BDE1BE862230}" destId="{AB7277B9-4123-43E1-A548-0585C09699D0}" srcOrd="0" destOrd="0" presId="urn:microsoft.com/office/officeart/2005/8/layout/cycle3"/>
    <dgm:cxn modelId="{62D9A0B4-5F78-489D-BBBF-92DA243EC449}" type="presParOf" srcId="{162D0719-53DF-4A23-8357-BDE1BE862230}" destId="{919EEC4B-2EBA-4B3C-A2E5-8406B65E84AD}" srcOrd="1" destOrd="0" presId="urn:microsoft.com/office/officeart/2005/8/layout/cycle3"/>
    <dgm:cxn modelId="{9C13FE51-5469-457E-B589-C46AF03399FD}" type="presParOf" srcId="{162D0719-53DF-4A23-8357-BDE1BE862230}" destId="{0519CB81-A563-4C77-B4B8-F4FECFF81577}" srcOrd="2" destOrd="0" presId="urn:microsoft.com/office/officeart/2005/8/layout/cycle3"/>
    <dgm:cxn modelId="{013EFD88-9553-427B-A07B-8B19B935BE0C}" type="presParOf" srcId="{162D0719-53DF-4A23-8357-BDE1BE862230}" destId="{624B9A9C-F2D6-4EB8-8E32-425A5CA6AAA9}" srcOrd="3" destOrd="0" presId="urn:microsoft.com/office/officeart/2005/8/layout/cycle3"/>
    <dgm:cxn modelId="{EE6F42FE-F3D2-41FC-8496-4CBACE77B4EE}" type="presParOf" srcId="{162D0719-53DF-4A23-8357-BDE1BE862230}" destId="{C40F2D8F-3FD8-4F82-A83B-ED4B44502F53}" srcOrd="4" destOrd="0" presId="urn:microsoft.com/office/officeart/2005/8/layout/cycle3"/>
    <dgm:cxn modelId="{0DA22189-0301-4EF1-89EB-52F6E4908545}" type="presParOf" srcId="{162D0719-53DF-4A23-8357-BDE1BE862230}" destId="{8DFD75C5-F39F-4CB1-8A48-F03D0BA655FF}" srcOrd="5" destOrd="0" presId="urn:microsoft.com/office/officeart/2005/8/layout/cycle3"/>
    <dgm:cxn modelId="{83068EC7-2944-4C88-878D-5C20E5419407}" type="presParOf" srcId="{162D0719-53DF-4A23-8357-BDE1BE862230}" destId="{2200B732-4190-45E1-B626-2D258D0C5476}" srcOrd="6" destOrd="0" presId="urn:microsoft.com/office/officeart/2005/8/layout/cycle3"/>
    <dgm:cxn modelId="{1037279C-4961-46E2-978A-68ECD5C0109F}" type="presParOf" srcId="{162D0719-53DF-4A23-8357-BDE1BE862230}" destId="{E45B49E2-A286-4549-A710-2FD942EEAD50}" srcOrd="7"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984" cy="498186"/>
          </a:xfrm>
          <a:prstGeom prst="rect">
            <a:avLst/>
          </a:prstGeom>
        </p:spPr>
        <p:txBody>
          <a:bodyPr vert="horz" lIns="91845" tIns="45922" rIns="91845" bIns="45922" rtlCol="0"/>
          <a:lstStyle>
            <a:lvl1pPr algn="l" eaLnBrk="1" hangingPunct="1">
              <a:defRPr sz="1200">
                <a:cs typeface="Arial" charset="0"/>
              </a:defRPr>
            </a:lvl1pPr>
          </a:lstStyle>
          <a:p>
            <a:pPr>
              <a:defRPr/>
            </a:pPr>
            <a:endParaRPr lang="el-GR"/>
          </a:p>
        </p:txBody>
      </p:sp>
      <p:sp>
        <p:nvSpPr>
          <p:cNvPr id="3" name="Date Placeholder 2"/>
          <p:cNvSpPr>
            <a:spLocks noGrp="1"/>
          </p:cNvSpPr>
          <p:nvPr>
            <p:ph type="dt" sz="quarter" idx="1"/>
          </p:nvPr>
        </p:nvSpPr>
        <p:spPr>
          <a:xfrm>
            <a:off x="3850069" y="0"/>
            <a:ext cx="2945984" cy="498186"/>
          </a:xfrm>
          <a:prstGeom prst="rect">
            <a:avLst/>
          </a:prstGeom>
        </p:spPr>
        <p:txBody>
          <a:bodyPr vert="horz" lIns="91845" tIns="45922" rIns="91845" bIns="45922" rtlCol="0"/>
          <a:lstStyle>
            <a:lvl1pPr algn="r" eaLnBrk="1" hangingPunct="1">
              <a:defRPr sz="1200">
                <a:cs typeface="Arial" charset="0"/>
              </a:defRPr>
            </a:lvl1pPr>
          </a:lstStyle>
          <a:p>
            <a:pPr>
              <a:defRPr/>
            </a:pPr>
            <a:fld id="{211B166F-F304-4F53-A916-7B8B9E689D30}" type="datetimeFigureOut">
              <a:rPr lang="el-GR"/>
              <a:pPr>
                <a:defRPr/>
              </a:pPr>
              <a:t>1/3/2018</a:t>
            </a:fld>
            <a:endParaRPr lang="el-GR"/>
          </a:p>
        </p:txBody>
      </p:sp>
      <p:sp>
        <p:nvSpPr>
          <p:cNvPr id="4" name="Footer Placeholder 3"/>
          <p:cNvSpPr>
            <a:spLocks noGrp="1"/>
          </p:cNvSpPr>
          <p:nvPr>
            <p:ph type="ftr" sz="quarter" idx="2"/>
          </p:nvPr>
        </p:nvSpPr>
        <p:spPr>
          <a:xfrm>
            <a:off x="1" y="9426841"/>
            <a:ext cx="2945984" cy="498185"/>
          </a:xfrm>
          <a:prstGeom prst="rect">
            <a:avLst/>
          </a:prstGeom>
        </p:spPr>
        <p:txBody>
          <a:bodyPr vert="horz" lIns="91845" tIns="45922" rIns="91845" bIns="45922" rtlCol="0" anchor="b"/>
          <a:lstStyle>
            <a:lvl1pPr algn="l" eaLnBrk="1" hangingPunct="1">
              <a:defRPr sz="1200">
                <a:cs typeface="Arial" charset="0"/>
              </a:defRPr>
            </a:lvl1pPr>
          </a:lstStyle>
          <a:p>
            <a:pPr>
              <a:defRPr/>
            </a:pPr>
            <a:endParaRPr lang="el-GR"/>
          </a:p>
        </p:txBody>
      </p:sp>
      <p:sp>
        <p:nvSpPr>
          <p:cNvPr id="5" name="Slide Number Placeholder 4"/>
          <p:cNvSpPr>
            <a:spLocks noGrp="1"/>
          </p:cNvSpPr>
          <p:nvPr>
            <p:ph type="sldNum" sz="quarter" idx="3"/>
          </p:nvPr>
        </p:nvSpPr>
        <p:spPr>
          <a:xfrm>
            <a:off x="3850069" y="9426841"/>
            <a:ext cx="2945984" cy="498185"/>
          </a:xfrm>
          <a:prstGeom prst="rect">
            <a:avLst/>
          </a:prstGeom>
        </p:spPr>
        <p:txBody>
          <a:bodyPr vert="horz" wrap="square" lIns="91845" tIns="45922" rIns="91845" bIns="45922" numCol="1" anchor="b" anchorCtr="0" compatLnSpc="1">
            <a:prstTxWarp prst="textNoShape">
              <a:avLst/>
            </a:prstTxWarp>
          </a:bodyPr>
          <a:lstStyle>
            <a:lvl1pPr algn="r" eaLnBrk="1" hangingPunct="1">
              <a:defRPr sz="1200"/>
            </a:lvl1pPr>
          </a:lstStyle>
          <a:p>
            <a:pPr>
              <a:defRPr/>
            </a:pPr>
            <a:fld id="{25C55354-281D-4EDC-853F-F9F843931F18}" type="slidenum">
              <a:rPr lang="el-GR" altLang="en-US"/>
              <a:pPr>
                <a:defRPr/>
              </a:pPr>
              <a:t>‹#›</a:t>
            </a:fld>
            <a:endParaRPr lang="el-GR" altLang="en-US"/>
          </a:p>
        </p:txBody>
      </p:sp>
    </p:spTree>
    <p:extLst>
      <p:ext uri="{BB962C8B-B14F-4D97-AF65-F5344CB8AC3E}">
        <p14:creationId xmlns:p14="http://schemas.microsoft.com/office/powerpoint/2010/main" val="1414071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1" y="0"/>
            <a:ext cx="2945984" cy="498186"/>
          </a:xfrm>
          <a:prstGeom prst="rect">
            <a:avLst/>
          </a:prstGeom>
          <a:noFill/>
          <a:ln w="9525">
            <a:noFill/>
            <a:miter lim="800000"/>
            <a:headEnd/>
            <a:tailEnd/>
          </a:ln>
          <a:effectLst/>
        </p:spPr>
        <p:txBody>
          <a:bodyPr vert="horz" wrap="square" lIns="91845" tIns="45922" rIns="91845" bIns="45922" numCol="1" anchor="t" anchorCtr="0" compatLnSpc="1">
            <a:prstTxWarp prst="textNoShape">
              <a:avLst/>
            </a:prstTxWarp>
          </a:bodyPr>
          <a:lstStyle>
            <a:lvl1pPr eaLnBrk="1" hangingPunct="1">
              <a:defRPr sz="1200">
                <a:cs typeface="Arial" charset="0"/>
              </a:defRPr>
            </a:lvl1pPr>
          </a:lstStyle>
          <a:p>
            <a:pPr>
              <a:defRPr/>
            </a:pPr>
            <a:endParaRPr lang="en-GB"/>
          </a:p>
        </p:txBody>
      </p:sp>
      <p:sp>
        <p:nvSpPr>
          <p:cNvPr id="44035" name="Rectangle 3"/>
          <p:cNvSpPr>
            <a:spLocks noGrp="1" noChangeArrowheads="1"/>
          </p:cNvSpPr>
          <p:nvPr>
            <p:ph type="dt" idx="1"/>
          </p:nvPr>
        </p:nvSpPr>
        <p:spPr bwMode="auto">
          <a:xfrm>
            <a:off x="3851692" y="0"/>
            <a:ext cx="2945983" cy="498186"/>
          </a:xfrm>
          <a:prstGeom prst="rect">
            <a:avLst/>
          </a:prstGeom>
          <a:noFill/>
          <a:ln w="9525">
            <a:noFill/>
            <a:miter lim="800000"/>
            <a:headEnd/>
            <a:tailEnd/>
          </a:ln>
          <a:effectLst/>
        </p:spPr>
        <p:txBody>
          <a:bodyPr vert="horz" wrap="square" lIns="91845" tIns="45922" rIns="91845" bIns="45922" numCol="1" anchor="t" anchorCtr="0" compatLnSpc="1">
            <a:prstTxWarp prst="textNoShape">
              <a:avLst/>
            </a:prstTxWarp>
          </a:bodyPr>
          <a:lstStyle>
            <a:lvl1pPr algn="r" eaLnBrk="1" hangingPunct="1">
              <a:defRPr sz="1200">
                <a:cs typeface="Arial" charset="0"/>
              </a:defRPr>
            </a:lvl1pPr>
          </a:lstStyle>
          <a:p>
            <a:pPr>
              <a:defRPr/>
            </a:pPr>
            <a:fld id="{53185D7B-C8D9-4FF4-BBE4-E0B0C338606F}" type="datetimeFigureOut">
              <a:rPr lang="en-GB"/>
              <a:pPr>
                <a:defRPr/>
              </a:pPr>
              <a:t>01/03/2018</a:t>
            </a:fld>
            <a:endParaRPr lang="en-GB"/>
          </a:p>
        </p:txBody>
      </p:sp>
      <p:sp>
        <p:nvSpPr>
          <p:cNvPr id="81924" name="Rectangle 4"/>
          <p:cNvSpPr>
            <a:spLocks noGrp="1" noRot="1" noChangeAspect="1" noChangeArrowheads="1" noTextEdit="1"/>
          </p:cNvSpPr>
          <p:nvPr>
            <p:ph type="sldImg" idx="2"/>
          </p:nvPr>
        </p:nvSpPr>
        <p:spPr bwMode="auto">
          <a:xfrm>
            <a:off x="917575" y="742950"/>
            <a:ext cx="4962525" cy="3722688"/>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905708" y="4714226"/>
            <a:ext cx="4986260" cy="4469163"/>
          </a:xfrm>
          <a:prstGeom prst="rect">
            <a:avLst/>
          </a:prstGeom>
          <a:noFill/>
          <a:ln w="9525">
            <a:noFill/>
            <a:miter lim="800000"/>
            <a:headEnd/>
            <a:tailEnd/>
          </a:ln>
          <a:effectLst/>
        </p:spPr>
        <p:txBody>
          <a:bodyPr vert="horz" wrap="square" lIns="91845" tIns="45922" rIns="91845" bIns="45922"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4038" name="Rectangle 6"/>
          <p:cNvSpPr>
            <a:spLocks noGrp="1" noChangeArrowheads="1"/>
          </p:cNvSpPr>
          <p:nvPr>
            <p:ph type="ftr" sz="quarter" idx="4"/>
          </p:nvPr>
        </p:nvSpPr>
        <p:spPr bwMode="auto">
          <a:xfrm>
            <a:off x="1" y="9428452"/>
            <a:ext cx="2945984" cy="498186"/>
          </a:xfrm>
          <a:prstGeom prst="rect">
            <a:avLst/>
          </a:prstGeom>
          <a:noFill/>
          <a:ln w="9525">
            <a:noFill/>
            <a:miter lim="800000"/>
            <a:headEnd/>
            <a:tailEnd/>
          </a:ln>
          <a:effectLst/>
        </p:spPr>
        <p:txBody>
          <a:bodyPr vert="horz" wrap="square" lIns="91845" tIns="45922" rIns="91845" bIns="45922" numCol="1" anchor="b" anchorCtr="0" compatLnSpc="1">
            <a:prstTxWarp prst="textNoShape">
              <a:avLst/>
            </a:prstTxWarp>
          </a:bodyPr>
          <a:lstStyle>
            <a:lvl1pPr eaLnBrk="1" hangingPunct="1">
              <a:defRPr sz="1200">
                <a:cs typeface="Arial" charset="0"/>
              </a:defRPr>
            </a:lvl1pPr>
          </a:lstStyle>
          <a:p>
            <a:pPr>
              <a:defRPr/>
            </a:pPr>
            <a:endParaRPr lang="en-GB"/>
          </a:p>
        </p:txBody>
      </p:sp>
      <p:sp>
        <p:nvSpPr>
          <p:cNvPr id="44039" name="Rectangle 7"/>
          <p:cNvSpPr>
            <a:spLocks noGrp="1" noChangeArrowheads="1"/>
          </p:cNvSpPr>
          <p:nvPr>
            <p:ph type="sldNum" sz="quarter" idx="5"/>
          </p:nvPr>
        </p:nvSpPr>
        <p:spPr bwMode="auto">
          <a:xfrm>
            <a:off x="3851692" y="9428452"/>
            <a:ext cx="2945983" cy="498186"/>
          </a:xfrm>
          <a:prstGeom prst="rect">
            <a:avLst/>
          </a:prstGeom>
          <a:noFill/>
          <a:ln w="9525">
            <a:noFill/>
            <a:miter lim="800000"/>
            <a:headEnd/>
            <a:tailEnd/>
          </a:ln>
          <a:effectLst/>
        </p:spPr>
        <p:txBody>
          <a:bodyPr vert="horz" wrap="square" lIns="91845" tIns="45922" rIns="91845" bIns="45922" numCol="1" anchor="b" anchorCtr="0" compatLnSpc="1">
            <a:prstTxWarp prst="textNoShape">
              <a:avLst/>
            </a:prstTxWarp>
          </a:bodyPr>
          <a:lstStyle>
            <a:lvl1pPr algn="r" eaLnBrk="1" hangingPunct="1">
              <a:defRPr sz="1200"/>
            </a:lvl1pPr>
          </a:lstStyle>
          <a:p>
            <a:pPr>
              <a:defRPr/>
            </a:pPr>
            <a:fld id="{A59F4DD8-45D7-47D3-9AE4-7DE7F4245626}" type="slidenum">
              <a:rPr lang="en-GB" altLang="en-US"/>
              <a:pPr>
                <a:defRPr/>
              </a:pPr>
              <a:t>‹#›</a:t>
            </a:fld>
            <a:endParaRPr lang="en-GB" altLang="en-US"/>
          </a:p>
        </p:txBody>
      </p:sp>
    </p:spTree>
    <p:extLst>
      <p:ext uri="{BB962C8B-B14F-4D97-AF65-F5344CB8AC3E}">
        <p14:creationId xmlns:p14="http://schemas.microsoft.com/office/powerpoint/2010/main" val="3831508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l-GR" altLang="el-GR" smtClean="0"/>
          </a:p>
        </p:txBody>
      </p:sp>
      <p:sp>
        <p:nvSpPr>
          <p:cNvPr id="96260" name="Slide Number Placeholder 3"/>
          <p:cNvSpPr>
            <a:spLocks noGrp="1"/>
          </p:cNvSpPr>
          <p:nvPr>
            <p:ph type="sldNum" sz="quarter" idx="5"/>
          </p:nvPr>
        </p:nvSpPr>
        <p:spPr>
          <a:noFill/>
        </p:spPr>
        <p:txBody>
          <a:bodyPr/>
          <a:lstStyle/>
          <a:p>
            <a:fld id="{BD1A37F0-C761-4F5A-BE84-720CAFBA8E65}" type="slidenum">
              <a:rPr lang="en-GB" altLang="el-GR" smtClean="0"/>
              <a:pPr/>
              <a:t>25</a:t>
            </a:fld>
            <a:endParaRPr lang="en-GB" alt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2147483647 h 1912"/>
              <a:gd name="T4" fmla="*/ 0 w 1588"/>
              <a:gd name="T5" fmla="*/ 2147483647 h 1912"/>
              <a:gd name="T6" fmla="*/ 0 w 1588"/>
              <a:gd name="T7" fmla="*/ 2147483647 h 1912"/>
              <a:gd name="T8" fmla="*/ 0 w 1588"/>
              <a:gd name="T9" fmla="*/ 2147483647 h 1912"/>
              <a:gd name="T10" fmla="*/ 0 w 1588"/>
              <a:gd name="T11" fmla="*/ 2147483647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el-GR"/>
          </a:p>
        </p:txBody>
      </p:sp>
      <p:sp>
        <p:nvSpPr>
          <p:cNvPr id="3174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l-GR"/>
              <a:t>Click to edit Master title style</a:t>
            </a:r>
          </a:p>
        </p:txBody>
      </p:sp>
      <p:sp>
        <p:nvSpPr>
          <p:cNvPr id="3174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l-GR"/>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GB"/>
          </a:p>
        </p:txBody>
      </p:sp>
      <p:sp>
        <p:nvSpPr>
          <p:cNvPr id="6" name="Rectangle 6"/>
          <p:cNvSpPr>
            <a:spLocks noGrp="1" noChangeArrowheads="1"/>
          </p:cNvSpPr>
          <p:nvPr>
            <p:ph type="sldNum" sz="quarter" idx="11"/>
          </p:nvPr>
        </p:nvSpPr>
        <p:spPr/>
        <p:txBody>
          <a:bodyPr/>
          <a:lstStyle>
            <a:lvl1pPr>
              <a:defRPr/>
            </a:lvl1pPr>
          </a:lstStyle>
          <a:p>
            <a:pPr>
              <a:defRPr/>
            </a:pPr>
            <a:fld id="{8F38184C-33E4-4796-82FA-3E69E4DF5C00}" type="slidenum">
              <a:rPr lang="el-GR" altLang="en-US"/>
              <a:pPr>
                <a:defRPr/>
              </a:pPr>
              <a:t>‹#›</a:t>
            </a:fld>
            <a:endParaRPr lang="el-GR" altLang="en-US"/>
          </a:p>
        </p:txBody>
      </p:sp>
      <p:sp>
        <p:nvSpPr>
          <p:cNvPr id="7" name="Rectangle 7"/>
          <p:cNvSpPr>
            <a:spLocks noGrp="1" noChangeArrowheads="1"/>
          </p:cNvSpPr>
          <p:nvPr>
            <p:ph type="dt" sz="quarter" idx="12"/>
          </p:nvPr>
        </p:nvSpPr>
        <p:spPr/>
        <p:txBody>
          <a:bodyPr/>
          <a:lstStyle>
            <a:lvl1pPr>
              <a:defRPr/>
            </a:lvl1pPr>
          </a:lstStyle>
          <a:p>
            <a:pPr>
              <a:defRPr/>
            </a:pPr>
            <a:fld id="{29585FD9-D61E-4779-841B-ABABF0F08873}" type="datetime1">
              <a:rPr lang="en-US"/>
              <a:pPr>
                <a:defRPr/>
              </a:pPr>
              <a:t>3/1/2018</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0152FC2C-83EB-45C7-9DD4-20563EDFCD81}" type="datetime1">
              <a:rPr lang="en-US"/>
              <a:pPr>
                <a:defRPr/>
              </a:pPr>
              <a:t>3/1/2018</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D4B6C61-71AD-41F2-B3DD-079C8ECF81A6}" type="slidenum">
              <a:rPr lang="el-GR" altLang="en-US"/>
              <a:pPr>
                <a:defRPr/>
              </a:pPr>
              <a:t>‹#›</a:t>
            </a:fld>
            <a:endParaRPr lang="el-G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742C16C0-AEE2-4692-9D61-ECA26574A2B0}" type="datetime1">
              <a:rPr lang="en-US"/>
              <a:pPr>
                <a:defRPr/>
              </a:pPr>
              <a:t>3/1/2018</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4F02E9E-4394-4607-975C-7D3C4904F7D7}" type="slidenum">
              <a:rPr lang="el-GR" altLang="en-US"/>
              <a:pPr>
                <a:defRPr/>
              </a:pPr>
              <a:t>‹#›</a:t>
            </a:fld>
            <a:endParaRPr lang="el-G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2429D6C0-6553-4128-91DE-7C2C53D014A1}" type="datetime1">
              <a:rPr lang="en-US"/>
              <a:pPr>
                <a:defRPr/>
              </a:pPr>
              <a:t>3/1/2018</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D5C8376-8F07-4EDC-A370-9789E21950FE}" type="slidenum">
              <a:rPr lang="el-GR" altLang="en-US"/>
              <a:pPr>
                <a:defRPr/>
              </a:pPr>
              <a:t>‹#›</a:t>
            </a:fld>
            <a:endParaRPr lang="el-G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D1163F1-D968-4D41-9F96-2625E6A2A0C7}" type="datetime1">
              <a:rPr lang="en-US"/>
              <a:pPr>
                <a:defRPr/>
              </a:pPr>
              <a:t>3/1/2018</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BB55F67-70B6-4D8D-BF9A-626686B83BC0}" type="slidenum">
              <a:rPr lang="el-GR" altLang="en-US"/>
              <a:pPr>
                <a:defRPr/>
              </a:pPr>
              <a:t>‹#›</a:t>
            </a:fld>
            <a:endParaRPr lang="el-G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4"/>
          <p:cNvSpPr>
            <a:spLocks noGrp="1" noChangeArrowheads="1"/>
          </p:cNvSpPr>
          <p:nvPr>
            <p:ph type="dt" sz="half" idx="10"/>
          </p:nvPr>
        </p:nvSpPr>
        <p:spPr>
          <a:ln/>
        </p:spPr>
        <p:txBody>
          <a:bodyPr/>
          <a:lstStyle>
            <a:lvl1pPr>
              <a:defRPr/>
            </a:lvl1pPr>
          </a:lstStyle>
          <a:p>
            <a:pPr>
              <a:defRPr/>
            </a:pPr>
            <a:fld id="{8B3A757D-B32C-46B8-A1DA-0E0AFA13CFE2}" type="datetime1">
              <a:rPr lang="en-US"/>
              <a:pPr>
                <a:defRPr/>
              </a:pPr>
              <a:t>3/1/2018</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047F4DE-B33A-4E91-A093-850C1A6012D5}" type="slidenum">
              <a:rPr lang="el-GR" altLang="en-US"/>
              <a:pPr>
                <a:defRPr/>
              </a:pPr>
              <a:t>‹#›</a:t>
            </a:fld>
            <a:endParaRPr lang="el-G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4"/>
          <p:cNvSpPr>
            <a:spLocks noGrp="1" noChangeArrowheads="1"/>
          </p:cNvSpPr>
          <p:nvPr>
            <p:ph type="dt" sz="half" idx="10"/>
          </p:nvPr>
        </p:nvSpPr>
        <p:spPr>
          <a:ln/>
        </p:spPr>
        <p:txBody>
          <a:bodyPr/>
          <a:lstStyle>
            <a:lvl1pPr>
              <a:defRPr/>
            </a:lvl1pPr>
          </a:lstStyle>
          <a:p>
            <a:pPr>
              <a:defRPr/>
            </a:pPr>
            <a:fld id="{9046CCB0-DC3D-40BC-AEBE-E06EC5372507}" type="datetime1">
              <a:rPr lang="en-US"/>
              <a:pPr>
                <a:defRPr/>
              </a:pPr>
              <a:t>3/1/2018</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5EA3BA65-E73F-4B1A-9623-6DCB92D78E68}" type="slidenum">
              <a:rPr lang="el-GR" altLang="en-US"/>
              <a:pPr>
                <a:defRPr/>
              </a:pPr>
              <a:t>‹#›</a:t>
            </a:fld>
            <a:endParaRPr lang="el-G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4"/>
          <p:cNvSpPr>
            <a:spLocks noGrp="1" noChangeArrowheads="1"/>
          </p:cNvSpPr>
          <p:nvPr>
            <p:ph type="dt" sz="half" idx="10"/>
          </p:nvPr>
        </p:nvSpPr>
        <p:spPr>
          <a:ln/>
        </p:spPr>
        <p:txBody>
          <a:bodyPr/>
          <a:lstStyle>
            <a:lvl1pPr>
              <a:defRPr/>
            </a:lvl1pPr>
          </a:lstStyle>
          <a:p>
            <a:pPr>
              <a:defRPr/>
            </a:pPr>
            <a:fld id="{8CEBB185-8DC5-45EE-91C0-C3323CA35B93}" type="datetime1">
              <a:rPr lang="en-US"/>
              <a:pPr>
                <a:defRPr/>
              </a:pPr>
              <a:t>3/1/2018</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E145A584-AFB5-4251-9463-43A509F474D3}" type="slidenum">
              <a:rPr lang="el-GR" altLang="en-US"/>
              <a:pPr>
                <a:defRPr/>
              </a:pPr>
              <a:t>‹#›</a:t>
            </a:fld>
            <a:endParaRPr lang="el-G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8D29347-39F8-48BC-B991-A6EE4C4E6526}" type="datetime1">
              <a:rPr lang="en-US"/>
              <a:pPr>
                <a:defRPr/>
              </a:pPr>
              <a:t>3/1/2018</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E6051FA-D15C-4105-BF5F-894D8E9C40CB}" type="slidenum">
              <a:rPr lang="el-GR" altLang="en-US"/>
              <a:pPr>
                <a:defRPr/>
              </a:pPr>
              <a:t>‹#›</a:t>
            </a:fld>
            <a:endParaRPr lang="el-G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B97BBCA-AB99-4C7F-AAA2-950DE8D623B0}" type="datetime1">
              <a:rPr lang="en-US"/>
              <a:pPr>
                <a:defRPr/>
              </a:pPr>
              <a:t>3/1/2018</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46B8992-8E66-4371-AF02-07C49487D40B}" type="slidenum">
              <a:rPr lang="el-GR" altLang="en-US"/>
              <a:pPr>
                <a:defRPr/>
              </a:pPr>
              <a:t>‹#›</a:t>
            </a:fld>
            <a:endParaRPr lang="el-G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543A15F-C972-42E9-AE87-2CFBFCC8B64B}" type="datetime1">
              <a:rPr lang="en-US"/>
              <a:pPr>
                <a:defRPr/>
              </a:pPr>
              <a:t>3/1/2018</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C52FB20-2086-4B0D-BA2E-7669EDE0F4F4}" type="slidenum">
              <a:rPr lang="el-GR" altLang="en-US"/>
              <a:pPr>
                <a:defRPr/>
              </a:pPr>
              <a:t>‹#›</a:t>
            </a:fld>
            <a:endParaRPr lang="el-G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Click to edit Master title style</a:t>
            </a:r>
          </a:p>
        </p:txBody>
      </p:sp>
      <p:sp>
        <p:nvSpPr>
          <p:cNvPr id="3072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cs typeface="Arial" charset="0"/>
              </a:defRPr>
            </a:lvl1pPr>
          </a:lstStyle>
          <a:p>
            <a:pPr>
              <a:defRPr/>
            </a:pPr>
            <a:fld id="{B3E652E7-C142-4399-96A3-1C930EBA8682}" type="datetime1">
              <a:rPr lang="en-US"/>
              <a:pPr>
                <a:defRPr/>
              </a:pPr>
              <a:t>3/1/2018</a:t>
            </a:fld>
            <a:endParaRPr lang="en-GB"/>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cs typeface="Arial" charset="0"/>
              </a:defRPr>
            </a:lvl1pPr>
          </a:lstStyle>
          <a:p>
            <a:pPr>
              <a:defRPr/>
            </a:pPr>
            <a:endParaRPr lang="en-GB"/>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C8F8DA72-C658-4472-AD32-8084C063E22B}" type="slidenum">
              <a:rPr lang="el-GR" altLang="en-US"/>
              <a:pPr>
                <a:defRPr/>
              </a:pPr>
              <a:t>‹#›</a:t>
            </a:fld>
            <a:endParaRPr lang="el-GR" altLang="en-US"/>
          </a:p>
        </p:txBody>
      </p:sp>
    </p:spTree>
  </p:cSld>
  <p:clrMap bg1="dk2" tx1="lt1" bg2="dk1" tx2="lt2" accent1="accent1" accent2="accent2" accent3="accent3" accent4="accent4" accent5="accent5" accent6="accent6" hlink="hlink" folHlink="folHlink"/>
  <p:sldLayoutIdLst>
    <p:sldLayoutId id="2147484432" r:id="rId1"/>
    <p:sldLayoutId id="2147484422" r:id="rId2"/>
    <p:sldLayoutId id="2147484423" r:id="rId3"/>
    <p:sldLayoutId id="2147484424" r:id="rId4"/>
    <p:sldLayoutId id="2147484425" r:id="rId5"/>
    <p:sldLayoutId id="2147484426" r:id="rId6"/>
    <p:sldLayoutId id="2147484427" r:id="rId7"/>
    <p:sldLayoutId id="2147484428" r:id="rId8"/>
    <p:sldLayoutId id="2147484429" r:id="rId9"/>
    <p:sldLayoutId id="2147484430" r:id="rId10"/>
    <p:sldLayoutId id="2147484431" r:id="rId11"/>
  </p:sldLayoutIdLst>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1"/>
          </p:nvPr>
        </p:nvSpPr>
        <p:spPr/>
        <p:txBody>
          <a:bodyPr/>
          <a:lstStyle/>
          <a:p>
            <a:pPr>
              <a:defRPr/>
            </a:pPr>
            <a:fld id="{46FC7153-4424-432D-866F-C6B9E14D735D}" type="slidenum">
              <a:rPr lang="el-GR"/>
              <a:pPr>
                <a:defRPr/>
              </a:pPr>
              <a:t>1</a:t>
            </a:fld>
            <a:endParaRPr lang="el-GR"/>
          </a:p>
        </p:txBody>
      </p:sp>
      <p:sp>
        <p:nvSpPr>
          <p:cNvPr id="2050" name="Rectangle 2"/>
          <p:cNvSpPr>
            <a:spLocks noGrp="1" noChangeArrowheads="1"/>
          </p:cNvSpPr>
          <p:nvPr>
            <p:ph type="ctrTitle"/>
          </p:nvPr>
        </p:nvSpPr>
        <p:spPr>
          <a:xfrm>
            <a:off x="395537" y="2204864"/>
            <a:ext cx="8136904" cy="1800200"/>
          </a:xfrm>
          <a:effectLst>
            <a:outerShdw dist="35921" dir="2700000" algn="ctr" rotWithShape="0">
              <a:schemeClr val="bg2"/>
            </a:outerShdw>
          </a:effectLst>
        </p:spPr>
        <p:txBody>
          <a:bodyPr/>
          <a:lstStyle/>
          <a:p>
            <a:pPr eaLnBrk="1" hangingPunct="1">
              <a:defRPr/>
            </a:pP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dirty="0" smtClean="0">
                <a:solidFill>
                  <a:srgbClr val="CCECFF"/>
                </a:solidFill>
              </a:rPr>
              <a:t/>
            </a:r>
            <a:br>
              <a:rPr lang="el-GR" sz="2800" dirty="0" smtClean="0">
                <a:solidFill>
                  <a:srgbClr val="CCECFF"/>
                </a:solidFill>
              </a:rPr>
            </a:br>
            <a:r>
              <a:rPr lang="el-GR" sz="2800" b="1" dirty="0" smtClean="0">
                <a:solidFill>
                  <a:srgbClr val="CCECFF"/>
                </a:solidFill>
              </a:rPr>
              <a:t> </a:t>
            </a: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600" b="1" dirty="0" smtClean="0">
                <a:solidFill>
                  <a:srgbClr val="CCECFF"/>
                </a:solidFill>
              </a:rPr>
              <a:t/>
            </a:r>
            <a:br>
              <a:rPr lang="el-GR" sz="2600" b="1" dirty="0" smtClean="0">
                <a:solidFill>
                  <a:srgbClr val="CCECFF"/>
                </a:solidFill>
              </a:rPr>
            </a:br>
            <a:r>
              <a:rPr lang="el-GR" sz="3200" b="1" dirty="0" smtClean="0">
                <a:solidFill>
                  <a:schemeClr val="tx1">
                    <a:lumMod val="95000"/>
                  </a:schemeClr>
                </a:solidFill>
              </a:rPr>
              <a:t>Κανονισμός (ΕΕ) 2016/679 και επεξεργασία προσωπικών δεδομένων από τουριστικά/ταξιδιωτικά γραφεία και ξενοδοχεία</a:t>
            </a:r>
            <a:br>
              <a:rPr lang="el-GR" sz="3200" b="1" dirty="0" smtClean="0">
                <a:solidFill>
                  <a:schemeClr val="tx1">
                    <a:lumMod val="95000"/>
                  </a:schemeClr>
                </a:solidFill>
              </a:rPr>
            </a:br>
            <a:r>
              <a:rPr lang="el-GR" sz="3600" dirty="0" smtClean="0">
                <a:solidFill>
                  <a:srgbClr val="CCECFF"/>
                </a:solidFill>
              </a:rPr>
              <a:t/>
            </a:r>
            <a:br>
              <a:rPr lang="el-GR" sz="3600" dirty="0" smtClean="0">
                <a:solidFill>
                  <a:srgbClr val="CCECFF"/>
                </a:solidFill>
              </a:rPr>
            </a:br>
            <a:r>
              <a:rPr lang="en-US" sz="3600" dirty="0" smtClean="0">
                <a:solidFill>
                  <a:srgbClr val="CCECFF"/>
                </a:solidFill>
              </a:rPr>
              <a:t/>
            </a:r>
            <a:br>
              <a:rPr lang="en-US" sz="3600" dirty="0" smtClean="0">
                <a:solidFill>
                  <a:srgbClr val="CCECFF"/>
                </a:solidFill>
              </a:rPr>
            </a:br>
            <a:endParaRPr lang="el-GR" sz="3200" dirty="0" smtClean="0">
              <a:solidFill>
                <a:srgbClr val="CCECFF"/>
              </a:solidFill>
            </a:endParaRPr>
          </a:p>
        </p:txBody>
      </p:sp>
      <p:sp>
        <p:nvSpPr>
          <p:cNvPr id="2051" name="Rectangle 3"/>
          <p:cNvSpPr>
            <a:spLocks noGrp="1" noChangeArrowheads="1"/>
          </p:cNvSpPr>
          <p:nvPr>
            <p:ph type="subTitle" idx="1"/>
          </p:nvPr>
        </p:nvSpPr>
        <p:spPr>
          <a:xfrm>
            <a:off x="395536" y="4581128"/>
            <a:ext cx="8352928" cy="1728192"/>
          </a:xfrm>
          <a:effectLst>
            <a:outerShdw dist="35921" dir="2700000" algn="ctr" rotWithShape="0">
              <a:schemeClr val="bg2"/>
            </a:outerShdw>
          </a:effectLst>
        </p:spPr>
        <p:txBody>
          <a:bodyPr/>
          <a:lstStyle/>
          <a:p>
            <a:pPr algn="l" eaLnBrk="1" hangingPunct="1">
              <a:defRPr/>
            </a:pPr>
            <a:r>
              <a:rPr lang="el-GR" sz="2400" b="1" dirty="0" smtClean="0"/>
              <a:t>Επίτροπος Προστασίας</a:t>
            </a:r>
          </a:p>
          <a:p>
            <a:pPr algn="l" eaLnBrk="1" hangingPunct="1">
              <a:defRPr/>
            </a:pPr>
            <a:r>
              <a:rPr lang="el-GR" sz="2400" b="1" dirty="0" smtClean="0"/>
              <a:t>Δεδομένων Προσωπικού Χαρακτήρα    </a:t>
            </a:r>
          </a:p>
          <a:p>
            <a:pPr algn="l" eaLnBrk="1" hangingPunct="1">
              <a:defRPr/>
            </a:pPr>
            <a:r>
              <a:rPr lang="el-GR" sz="2400" dirty="0" smtClean="0"/>
              <a:t>      </a:t>
            </a:r>
          </a:p>
          <a:p>
            <a:pPr algn="l" eaLnBrk="1" hangingPunct="1">
              <a:defRPr/>
            </a:pPr>
            <a:r>
              <a:rPr lang="el-GR" sz="2400" dirty="0" smtClean="0"/>
              <a:t>                                                              </a:t>
            </a:r>
            <a:r>
              <a:rPr lang="el-GR" sz="2200" dirty="0" smtClean="0"/>
              <a:t>2 Μαρτίου 2018</a:t>
            </a:r>
          </a:p>
          <a:p>
            <a:pPr algn="l" eaLnBrk="1" hangingPunct="1">
              <a:defRPr/>
            </a:pPr>
            <a:endParaRPr lang="el-GR" sz="2400" dirty="0" smtClean="0"/>
          </a:p>
        </p:txBody>
      </p:sp>
      <p:sp>
        <p:nvSpPr>
          <p:cNvPr id="2" name="TextBox 1"/>
          <p:cNvSpPr txBox="1"/>
          <p:nvPr/>
        </p:nvSpPr>
        <p:spPr>
          <a:xfrm>
            <a:off x="7524328" y="188640"/>
            <a:ext cx="1440160" cy="246221"/>
          </a:xfrm>
          <a:prstGeom prst="rect">
            <a:avLst/>
          </a:prstGeom>
          <a:noFill/>
        </p:spPr>
        <p:txBody>
          <a:bodyPr wrap="square" rtlCol="0">
            <a:spAutoFit/>
          </a:bodyPr>
          <a:lstStyle/>
          <a:p>
            <a:pPr algn="r"/>
            <a:r>
              <a:rPr lang="el-GR" sz="1000" dirty="0" smtClean="0"/>
              <a:t>ΚΕΒΕ</a:t>
            </a:r>
            <a:endParaRPr lang="el-GR"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E2CF3B2-FF51-420D-8FC3-C5682E4EE262}" type="slidenum">
              <a:rPr lang="el-GR" altLang="en-US" sz="1400" smtClean="0">
                <a:latin typeface="Arial" charset="0"/>
              </a:rPr>
              <a:pPr>
                <a:spcBef>
                  <a:spcPct val="0"/>
                </a:spcBef>
                <a:buClrTx/>
                <a:buSzTx/>
                <a:buFontTx/>
                <a:buNone/>
                <a:defRPr/>
              </a:pPr>
              <a:t>10</a:t>
            </a:fld>
            <a:endParaRPr lang="el-GR" altLang="en-US" sz="1400" smtClean="0">
              <a:latin typeface="Arial" charset="0"/>
            </a:endParaRPr>
          </a:p>
        </p:txBody>
      </p:sp>
      <p:sp>
        <p:nvSpPr>
          <p:cNvPr id="6147" name="Rectangle 3"/>
          <p:cNvSpPr>
            <a:spLocks noGrp="1" noChangeArrowheads="1"/>
          </p:cNvSpPr>
          <p:nvPr>
            <p:ph type="body" idx="1"/>
          </p:nvPr>
        </p:nvSpPr>
        <p:spPr>
          <a:xfrm>
            <a:off x="395536" y="188640"/>
            <a:ext cx="8748464" cy="5904185"/>
          </a:xfrm>
          <a:effectLst>
            <a:outerShdw dist="35921" dir="2700000" algn="ctr" rotWithShape="0">
              <a:schemeClr val="bg2"/>
            </a:outerShdw>
          </a:effectLst>
        </p:spPr>
        <p:txBody>
          <a:bodyPr/>
          <a:lstStyle/>
          <a:p>
            <a:pPr algn="ctr" eaLnBrk="1" hangingPunct="1">
              <a:buFontTx/>
              <a:buNone/>
              <a:defRPr/>
            </a:pPr>
            <a:r>
              <a:rPr lang="el-GR" sz="2200" b="1" dirty="0" smtClean="0">
                <a:solidFill>
                  <a:srgbClr val="FFC000"/>
                </a:solidFill>
              </a:rPr>
              <a:t>Πότε είναι νόμιμη η επεξεργασία ειδικών</a:t>
            </a:r>
          </a:p>
          <a:p>
            <a:pPr algn="ctr" eaLnBrk="1" hangingPunct="1">
              <a:buFontTx/>
              <a:buNone/>
              <a:defRPr/>
            </a:pPr>
            <a:r>
              <a:rPr lang="el-GR" sz="2200" b="1" dirty="0" smtClean="0">
                <a:solidFill>
                  <a:srgbClr val="FFC000"/>
                </a:solidFill>
              </a:rPr>
              <a:t>κατηγοριών προσωπικών δεδομένων</a:t>
            </a:r>
          </a:p>
          <a:p>
            <a:pPr lvl="2" algn="ctr" eaLnBrk="1" hangingPunct="1">
              <a:buFontTx/>
              <a:buNone/>
              <a:defRPr/>
            </a:pPr>
            <a:endParaRPr lang="el-GR" sz="1300" b="1" dirty="0" smtClean="0">
              <a:solidFill>
                <a:srgbClr val="FFC000"/>
              </a:solidFill>
            </a:endParaRPr>
          </a:p>
          <a:p>
            <a:pPr>
              <a:buFont typeface="Wingdings" pitchFamily="2" charset="2"/>
              <a:buChar char="v"/>
              <a:defRPr/>
            </a:pPr>
            <a:r>
              <a:rPr lang="el-GR" sz="2100" u="sng" dirty="0" smtClean="0">
                <a:effectLst>
                  <a:outerShdw blurRad="38100" dist="38100" dir="2700000" algn="tl">
                    <a:srgbClr val="000000">
                      <a:alpha val="43137"/>
                    </a:srgbClr>
                  </a:outerShdw>
                </a:effectLst>
              </a:rPr>
              <a:t>Κατά κανόνα απαγορεύεται </a:t>
            </a:r>
            <a:r>
              <a:rPr lang="el-GR" sz="2100" dirty="0" smtClean="0">
                <a:effectLst>
                  <a:outerShdw blurRad="38100" dist="38100" dir="2700000" algn="tl">
                    <a:srgbClr val="000000">
                      <a:alpha val="43137"/>
                    </a:srgbClr>
                  </a:outerShdw>
                </a:effectLst>
              </a:rPr>
              <a:t>η επεξεργασία τους </a:t>
            </a:r>
          </a:p>
          <a:p>
            <a:pPr lvl="2">
              <a:buFont typeface="Wingdings" pitchFamily="2" charset="2"/>
              <a:buChar char="v"/>
              <a:defRPr/>
            </a:pPr>
            <a:endParaRPr lang="en-US" sz="900" dirty="0" smtClean="0">
              <a:effectLst>
                <a:outerShdw blurRad="38100" dist="38100" dir="2700000" algn="tl">
                  <a:srgbClr val="000000">
                    <a:alpha val="43137"/>
                  </a:srgbClr>
                </a:outerShdw>
              </a:effectLst>
            </a:endParaRPr>
          </a:p>
          <a:p>
            <a:pPr>
              <a:buFont typeface="Wingdings" pitchFamily="2" charset="2"/>
              <a:buChar char="v"/>
              <a:defRPr/>
            </a:pPr>
            <a:r>
              <a:rPr lang="el-GR" sz="2100" b="1" dirty="0" smtClean="0">
                <a:solidFill>
                  <a:srgbClr val="FFFF00"/>
                </a:solidFill>
                <a:effectLst>
                  <a:outerShdw blurRad="38100" dist="38100" dir="2700000" algn="tl">
                    <a:srgbClr val="000000">
                      <a:alpha val="43137"/>
                    </a:srgbClr>
                  </a:outerShdw>
                </a:effectLst>
              </a:rPr>
              <a:t>Επιτρέπεται όταν:</a:t>
            </a:r>
          </a:p>
          <a:p>
            <a:pPr>
              <a:buFontTx/>
              <a:buNone/>
              <a:defRPr/>
            </a:pPr>
            <a:r>
              <a:rPr lang="el-GR" sz="2100" dirty="0" smtClean="0">
                <a:effectLst>
                  <a:outerShdw blurRad="38100" dist="38100" dir="2700000" algn="tl">
                    <a:srgbClr val="000000">
                      <a:alpha val="43137"/>
                    </a:srgbClr>
                  </a:outerShdw>
                </a:effectLst>
              </a:rPr>
              <a:t>(α) </a:t>
            </a:r>
            <a:r>
              <a:rPr lang="el-GR" sz="2100" b="1" dirty="0" smtClean="0">
                <a:effectLst>
                  <a:outerShdw blurRad="38100" dist="38100" dir="2700000" algn="tl">
                    <a:srgbClr val="000000">
                      <a:alpha val="43137"/>
                    </a:srgbClr>
                  </a:outerShdw>
                </a:effectLst>
              </a:rPr>
              <a:t>υπάρχει συγκατάθεση</a:t>
            </a:r>
            <a:r>
              <a:rPr lang="en-US" sz="2100" b="1" dirty="0" smtClean="0">
                <a:effectLst>
                  <a:outerShdw blurRad="38100" dist="38100" dir="2700000" algn="tl">
                    <a:srgbClr val="000000">
                      <a:alpha val="43137"/>
                    </a:srgbClr>
                  </a:outerShdw>
                </a:effectLst>
              </a:rPr>
              <a:t> </a:t>
            </a:r>
            <a:endParaRPr lang="el-GR" sz="2100" b="1" dirty="0" smtClean="0">
              <a:effectLst>
                <a:outerShdw blurRad="38100" dist="38100" dir="2700000" algn="tl">
                  <a:srgbClr val="000000">
                    <a:alpha val="43137"/>
                  </a:srgbClr>
                </a:outerShdw>
              </a:effectLst>
            </a:endParaRPr>
          </a:p>
          <a:p>
            <a:pPr>
              <a:defRPr/>
            </a:pPr>
            <a:r>
              <a:rPr lang="el-GR" sz="2100" dirty="0" smtClean="0">
                <a:effectLst>
                  <a:outerShdw blurRad="38100" dist="38100" dir="2700000" algn="tl">
                    <a:srgbClr val="000000">
                      <a:alpha val="43137"/>
                    </a:srgbClr>
                  </a:outerShdw>
                </a:effectLst>
              </a:rPr>
              <a:t>το άτομο την δίνει ελεύθερα </a:t>
            </a:r>
          </a:p>
          <a:p>
            <a:pPr>
              <a:defRPr/>
            </a:pPr>
            <a:r>
              <a:rPr lang="el-GR" sz="2100" dirty="0" smtClean="0">
                <a:effectLst>
                  <a:outerShdw blurRad="38100" dist="38100" dir="2700000" algn="tl">
                    <a:srgbClr val="000000">
                      <a:alpha val="43137"/>
                    </a:srgbClr>
                  </a:outerShdw>
                </a:effectLst>
              </a:rPr>
              <a:t>είναι σε θέση να επιλέξει </a:t>
            </a:r>
          </a:p>
          <a:p>
            <a:pPr>
              <a:defRPr/>
            </a:pPr>
            <a:r>
              <a:rPr lang="el-GR" sz="2100" dirty="0" smtClean="0">
                <a:effectLst>
                  <a:outerShdw blurRad="38100" dist="38100" dir="2700000" algn="tl">
                    <a:srgbClr val="000000">
                      <a:alpha val="43137"/>
                    </a:srgbClr>
                  </a:outerShdw>
                </a:effectLst>
              </a:rPr>
              <a:t>δεν διατρέχει τον κίνδυνο εξαπάτησης, εκφοβισμού, εξαναγκασμού </a:t>
            </a:r>
          </a:p>
          <a:p>
            <a:pPr>
              <a:buNone/>
              <a:defRPr/>
            </a:pPr>
            <a:r>
              <a:rPr lang="el-GR" sz="2100" dirty="0" smtClean="0">
                <a:effectLst>
                  <a:outerShdw blurRad="38100" dist="38100" dir="2700000" algn="tl">
                    <a:srgbClr val="000000">
                      <a:alpha val="43137"/>
                    </a:srgbClr>
                  </a:outerShdw>
                </a:effectLst>
              </a:rPr>
              <a:t>    ή σημαντικών αρνητικών επιπτώσεων εάν δεν συγκατατεθεί</a:t>
            </a:r>
          </a:p>
          <a:p>
            <a:pPr>
              <a:defRPr/>
            </a:pPr>
            <a:r>
              <a:rPr lang="el-GR" sz="2100" dirty="0" smtClean="0">
                <a:effectLst>
                  <a:outerShdw blurRad="38100" dist="38100" dir="2700000" algn="tl">
                    <a:srgbClr val="000000">
                      <a:alpha val="43137"/>
                    </a:srgbClr>
                  </a:outerShdw>
                </a:effectLst>
              </a:rPr>
              <a:t>Ο υπεύθυνος επεξεργασίας </a:t>
            </a:r>
            <a:r>
              <a:rPr lang="el-GR" sz="2100" b="1" dirty="0" smtClean="0">
                <a:effectLst>
                  <a:outerShdw blurRad="38100" dist="38100" dir="2700000" algn="tl">
                    <a:srgbClr val="000000">
                      <a:alpha val="43137"/>
                    </a:srgbClr>
                  </a:outerShdw>
                </a:effectLst>
              </a:rPr>
              <a:t>πρέπει να αποδείξει </a:t>
            </a:r>
            <a:r>
              <a:rPr lang="el-GR" sz="2100" dirty="0" smtClean="0">
                <a:effectLst>
                  <a:outerShdw blurRad="38100" dist="38100" dir="2700000" algn="tl">
                    <a:srgbClr val="000000">
                      <a:alpha val="43137"/>
                    </a:srgbClr>
                  </a:outerShdw>
                </a:effectLst>
              </a:rPr>
              <a:t>ότι το άτομο </a:t>
            </a:r>
          </a:p>
          <a:p>
            <a:pPr>
              <a:buNone/>
              <a:defRPr/>
            </a:pPr>
            <a:r>
              <a:rPr lang="el-GR" sz="2100" dirty="0" smtClean="0">
                <a:effectLst>
                  <a:outerShdw blurRad="38100" dist="38100" dir="2700000" algn="tl">
                    <a:srgbClr val="000000">
                      <a:alpha val="43137"/>
                    </a:srgbClr>
                  </a:outerShdw>
                </a:effectLst>
              </a:rPr>
              <a:t>    έδωσε τη συγκατάθεσή του</a:t>
            </a:r>
          </a:p>
          <a:p>
            <a:pPr>
              <a:defRPr/>
            </a:pPr>
            <a:r>
              <a:rPr lang="el-GR" sz="2100" dirty="0" smtClean="0">
                <a:effectLst>
                  <a:outerShdw blurRad="38100" dist="38100" dir="2700000" algn="tl">
                    <a:srgbClr val="000000">
                      <a:alpha val="43137"/>
                    </a:srgbClr>
                  </a:outerShdw>
                </a:effectLst>
              </a:rPr>
              <a:t>Μπορεί να ανακληθεί ανά πάσα στιγμή</a:t>
            </a:r>
          </a:p>
          <a:p>
            <a:pPr eaLnBrk="1" hangingPunct="1">
              <a:buNone/>
              <a:defRPr/>
            </a:pPr>
            <a:endParaRPr lang="el-GR" sz="2000" dirty="0" smtClean="0">
              <a:effectLst>
                <a:outerShdw blurRad="38100" dist="38100" dir="2700000" algn="tl">
                  <a:srgbClr val="000000">
                    <a:alpha val="43137"/>
                  </a:srgbClr>
                </a:outerShdw>
              </a:effectLst>
            </a:endParaRPr>
          </a:p>
          <a:p>
            <a:pPr eaLnBrk="1" hangingPunct="1">
              <a:buFontTx/>
              <a:buNone/>
              <a:defRPr/>
            </a:pPr>
            <a:endParaRPr lang="en-US" sz="2400" dirty="0" smtClean="0">
              <a:effectLst>
                <a:outerShdw blurRad="38100" dist="38100" dir="2700000" algn="tl">
                  <a:srgbClr val="000000">
                    <a:alpha val="43137"/>
                  </a:srgbClr>
                </a:outerShdw>
              </a:effectLst>
            </a:endParaRPr>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913"/>
            <a:ext cx="8569077" cy="5686425"/>
          </a:xfrm>
        </p:spPr>
        <p:txBody>
          <a:bodyPr/>
          <a:lstStyle/>
          <a:p>
            <a:pPr lvl="4">
              <a:buFontTx/>
              <a:buNone/>
              <a:defRPr/>
            </a:pPr>
            <a:endParaRPr lang="el-GR" sz="1000" dirty="0" smtClean="0"/>
          </a:p>
          <a:p>
            <a:pPr>
              <a:buFontTx/>
              <a:buNone/>
              <a:defRPr/>
            </a:pPr>
            <a:r>
              <a:rPr lang="el-GR" sz="2000" dirty="0" smtClean="0"/>
              <a:t>(</a:t>
            </a:r>
            <a:r>
              <a:rPr lang="el-GR" sz="2200" dirty="0" smtClean="0"/>
              <a:t>β) αφορά στον τομέα του εργατικού δικαίου, δικαίου κοινωνικής  ασφάλισης και κοινωνικής προστασίας</a:t>
            </a:r>
            <a:endParaRPr lang="en-US" sz="2200" dirty="0" smtClean="0"/>
          </a:p>
          <a:p>
            <a:pPr lvl="3">
              <a:buFontTx/>
              <a:buNone/>
              <a:defRPr/>
            </a:pPr>
            <a:endParaRPr lang="el-GR" sz="1000" dirty="0" smtClean="0"/>
          </a:p>
          <a:p>
            <a:pPr>
              <a:buFontTx/>
              <a:buNone/>
              <a:defRPr/>
            </a:pPr>
            <a:r>
              <a:rPr lang="el-GR" sz="2200" dirty="0" smtClean="0"/>
              <a:t>(γ) αφορά σε ζωτικό συμφέρον</a:t>
            </a:r>
            <a:endParaRPr lang="en-US" sz="2200" dirty="0" smtClean="0"/>
          </a:p>
          <a:p>
            <a:pPr lvl="3">
              <a:buFontTx/>
              <a:buNone/>
              <a:defRPr/>
            </a:pPr>
            <a:endParaRPr lang="el-GR" sz="1000" dirty="0" smtClean="0"/>
          </a:p>
          <a:p>
            <a:pPr>
              <a:buNone/>
              <a:defRPr/>
            </a:pPr>
            <a:r>
              <a:rPr lang="el-GR" sz="2200" dirty="0" smtClean="0"/>
              <a:t>(δ) αφορά σε δραστηριότητες ιδρύματος, οργάνωσης ή άλλου μη κερδοσκοπικού φορέα με πολιτικό, φιλοσοφικό, θρησκευτικό ή συνδικαλιστικό στόχο – αφορά τα μέλη ή τα πρώην μέλη του ή πρόσωπα που έχουν τακτική επικοινωνία μαζί του και τα δεδομένα δεν κοινοποιούνται σε τρίτους</a:t>
            </a:r>
            <a:endParaRPr lang="en-US" sz="2200" dirty="0" smtClean="0"/>
          </a:p>
          <a:p>
            <a:pPr lvl="3">
              <a:buNone/>
              <a:defRPr/>
            </a:pPr>
            <a:endParaRPr lang="el-GR" sz="1000" dirty="0" smtClean="0"/>
          </a:p>
          <a:p>
            <a:pPr>
              <a:buNone/>
              <a:defRPr/>
            </a:pPr>
            <a:r>
              <a:rPr lang="el-GR" sz="2200" dirty="0" smtClean="0"/>
              <a:t>(ε) αφορά σε δεδομένα που έχουν δημοσιοποιηθεί από το άτομο</a:t>
            </a:r>
            <a:endParaRPr lang="en-US" sz="2200" dirty="0" smtClean="0"/>
          </a:p>
          <a:p>
            <a:pPr lvl="4">
              <a:buNone/>
              <a:defRPr/>
            </a:pPr>
            <a:endParaRPr lang="en-US" sz="1000" dirty="0" smtClean="0"/>
          </a:p>
          <a:p>
            <a:pPr>
              <a:buNone/>
              <a:defRPr/>
            </a:pPr>
            <a:r>
              <a:rPr lang="el-GR" sz="2200" dirty="0" smtClean="0"/>
              <a:t>(στ) αφορά σε θεμελίωση, άσκηση ή υποστήριξη νομικών αξιώσεων</a:t>
            </a:r>
            <a:endParaRPr lang="en-US" sz="2200" dirty="0" smtClean="0"/>
          </a:p>
          <a:p>
            <a:pPr lvl="3">
              <a:buNone/>
              <a:defRPr/>
            </a:pPr>
            <a:endParaRPr lang="en-US" sz="1000" dirty="0" smtClean="0"/>
          </a:p>
          <a:p>
            <a:pPr>
              <a:buNone/>
              <a:defRPr/>
            </a:pPr>
            <a:r>
              <a:rPr lang="el-GR" sz="2200" dirty="0" smtClean="0"/>
              <a:t>(ζ) αφορά σε λόγους ουσιαστικού δημόσιου συμφέροντος</a:t>
            </a:r>
          </a:p>
          <a:p>
            <a:pPr lvl="3">
              <a:buNone/>
              <a:defRPr/>
            </a:pPr>
            <a:endParaRPr lang="el-GR" dirty="0" smtClean="0"/>
          </a:p>
          <a:p>
            <a:pPr>
              <a:buNone/>
              <a:defRPr/>
            </a:pPr>
            <a:endParaRPr lang="en-US" sz="2000" dirty="0" smtClean="0">
              <a:solidFill>
                <a:srgbClr val="FFFF00"/>
              </a:solidFill>
            </a:endParaRPr>
          </a:p>
          <a:p>
            <a:pPr>
              <a:buNone/>
              <a:defRPr/>
            </a:pPr>
            <a:endParaRPr lang="el-GR" sz="2000" dirty="0" smtClean="0">
              <a:solidFill>
                <a:srgbClr val="FFFF00"/>
              </a:solidFill>
            </a:endParaRPr>
          </a:p>
          <a:p>
            <a:pPr lvl="5">
              <a:buNone/>
              <a:defRPr/>
            </a:pPr>
            <a:endParaRPr lang="el-GR" dirty="0" smtClean="0">
              <a:solidFill>
                <a:srgbClr val="FFFF00"/>
              </a:solidFill>
            </a:endParaRPr>
          </a:p>
          <a:p>
            <a:pPr>
              <a:buNone/>
              <a:defRPr/>
            </a:pPr>
            <a:endParaRPr lang="el-GR" sz="2000" dirty="0" smtClean="0">
              <a:solidFill>
                <a:srgbClr val="FFFF00"/>
              </a:solidFill>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D8D9389-2B6C-4A20-8E82-D50CBC75585A}" type="slidenum">
              <a:rPr lang="el-GR" altLang="en-US" sz="1400" smtClean="0">
                <a:latin typeface="Arial" charset="0"/>
              </a:rPr>
              <a:pPr>
                <a:spcBef>
                  <a:spcPct val="0"/>
                </a:spcBef>
                <a:buClrTx/>
                <a:buSzTx/>
                <a:buFontTx/>
                <a:buNone/>
                <a:defRPr/>
              </a:pPr>
              <a:t>11</a:t>
            </a:fld>
            <a:endParaRPr lang="el-GR" altLang="en-US" sz="1400" dirty="0" smtClean="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913"/>
            <a:ext cx="8569077" cy="5686425"/>
          </a:xfrm>
        </p:spPr>
        <p:txBody>
          <a:bodyPr/>
          <a:lstStyle/>
          <a:p>
            <a:pPr lvl="4">
              <a:buFontTx/>
              <a:buNone/>
              <a:defRPr/>
            </a:pPr>
            <a:endParaRPr lang="el-GR" sz="1000" dirty="0" smtClean="0"/>
          </a:p>
          <a:p>
            <a:pPr>
              <a:buNone/>
              <a:defRPr/>
            </a:pPr>
            <a:r>
              <a:rPr lang="el-GR" sz="1800" dirty="0" smtClean="0"/>
              <a:t>(η) </a:t>
            </a:r>
            <a:r>
              <a:rPr lang="el-GR" sz="2200" dirty="0" smtClean="0"/>
              <a:t>αφορά σε προληπτική ή επαγγελματική ιατρική, εκτίμηση ικανότητας εργασίας, ιατρική διάγνωση, υγειονομική ή κοινωνική περίθαλψη ή θεραπεία ή διαχείριση υγειονομικών και κοινωνικών συστημάτων δυνάμει νόμου ή σύμβασης με επαγγελματία στον τομέα της υγείας  που τηρεί το επαγγελματικό απόρρητο</a:t>
            </a:r>
          </a:p>
          <a:p>
            <a:pPr>
              <a:buNone/>
              <a:defRPr/>
            </a:pPr>
            <a:endParaRPr lang="el-GR" sz="2200" dirty="0" smtClean="0"/>
          </a:p>
          <a:p>
            <a:pPr>
              <a:buNone/>
              <a:defRPr/>
            </a:pPr>
            <a:r>
              <a:rPr lang="el-GR" sz="2200" dirty="0" smtClean="0"/>
              <a:t>(θ) αφορά σε λόγους δημόσιου συμφέροντος: π.χ. δημόσια υγεία, διασφάλιση υψηλών προτύπων ποιότητας και ασφάλειας της υγειονομικής περίθαλψης και φαρμάκων ή των ιατροτεχνολογικών προϊόντων</a:t>
            </a:r>
          </a:p>
          <a:p>
            <a:pPr lvl="3">
              <a:buNone/>
              <a:defRPr/>
            </a:pPr>
            <a:endParaRPr lang="el-GR" sz="2200" dirty="0" smtClean="0">
              <a:ea typeface="+mn-ea"/>
            </a:endParaRPr>
          </a:p>
          <a:p>
            <a:pPr>
              <a:buNone/>
              <a:defRPr/>
            </a:pPr>
            <a:r>
              <a:rPr lang="el-GR" sz="2200" dirty="0" smtClean="0"/>
              <a:t>(ι) αφορά σε σκοπούς αρχειοθέτησης προς το δημόσιο συμφέρον, σε σκοπούς επιστημονικής ή ιστορικής έρευνας ή για στατιστικούς σκοπούς</a:t>
            </a:r>
            <a:endParaRPr lang="en-US" sz="2200" dirty="0" smtClean="0"/>
          </a:p>
          <a:p>
            <a:pPr lvl="2">
              <a:buNone/>
              <a:defRPr/>
            </a:pPr>
            <a:endParaRPr lang="en-US" sz="1100" dirty="0" smtClean="0">
              <a:solidFill>
                <a:srgbClr val="FFFF00"/>
              </a:solidFill>
            </a:endParaRPr>
          </a:p>
          <a:p>
            <a:pPr lvl="3">
              <a:buNone/>
              <a:defRPr/>
            </a:pPr>
            <a:endParaRPr lang="el-GR" sz="700" dirty="0" smtClean="0">
              <a:ea typeface="+mn-ea"/>
            </a:endParaRPr>
          </a:p>
          <a:p>
            <a:pPr>
              <a:buNone/>
              <a:defRPr/>
            </a:pPr>
            <a:r>
              <a:rPr lang="el-GR" sz="1900" dirty="0" smtClean="0"/>
              <a:t>    </a:t>
            </a:r>
            <a:endParaRPr lang="el-GR" sz="1900" dirty="0" smtClean="0">
              <a:solidFill>
                <a:srgbClr val="FFFF00"/>
              </a:solidFill>
            </a:endParaRPr>
          </a:p>
          <a:p>
            <a:pPr>
              <a:buNone/>
              <a:defRPr/>
            </a:pPr>
            <a:r>
              <a:rPr lang="el-GR" sz="1900" dirty="0" smtClean="0">
                <a:solidFill>
                  <a:srgbClr val="FFFF00"/>
                </a:solidFill>
              </a:rPr>
              <a:t>    </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D8D9389-2B6C-4A20-8E82-D50CBC75585A}" type="slidenum">
              <a:rPr lang="el-GR" altLang="en-US" sz="1400" smtClean="0">
                <a:latin typeface="Arial" charset="0"/>
              </a:rPr>
              <a:pPr>
                <a:spcBef>
                  <a:spcPct val="0"/>
                </a:spcBef>
                <a:buClrTx/>
                <a:buSzTx/>
                <a:buFontTx/>
                <a:buNone/>
                <a:defRPr/>
              </a:pPr>
              <a:t>12</a:t>
            </a:fld>
            <a:endParaRPr lang="el-GR" altLang="en-US" sz="1400" dirty="0" smtClean="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60F857B-3A54-4FA8-8B72-BBBB4171D551}" type="slidenum">
              <a:rPr lang="el-GR" altLang="en-US" sz="1400" smtClean="0">
                <a:latin typeface="Arial" charset="0"/>
              </a:rPr>
              <a:pPr>
                <a:spcBef>
                  <a:spcPct val="0"/>
                </a:spcBef>
                <a:buClrTx/>
                <a:buSzTx/>
                <a:buFontTx/>
                <a:buNone/>
                <a:defRPr/>
              </a:pPr>
              <a:t>13</a:t>
            </a:fld>
            <a:endParaRPr lang="el-GR" altLang="en-US" sz="1400" smtClean="0">
              <a:latin typeface="Arial" charset="0"/>
            </a:endParaRPr>
          </a:p>
        </p:txBody>
      </p:sp>
      <p:sp>
        <p:nvSpPr>
          <p:cNvPr id="6147" name="Rectangle 3"/>
          <p:cNvSpPr>
            <a:spLocks noGrp="1" noChangeArrowheads="1"/>
          </p:cNvSpPr>
          <p:nvPr>
            <p:ph type="body" idx="1"/>
          </p:nvPr>
        </p:nvSpPr>
        <p:spPr>
          <a:xfrm>
            <a:off x="467545" y="476672"/>
            <a:ext cx="8208911" cy="5976516"/>
          </a:xfrm>
          <a:effectLst>
            <a:outerShdw dist="35921" dir="2700000" algn="ctr" rotWithShape="0">
              <a:schemeClr val="bg2"/>
            </a:outerShdw>
          </a:effectLst>
        </p:spPr>
        <p:txBody>
          <a:bodyPr/>
          <a:lstStyle/>
          <a:p>
            <a:pPr eaLnBrk="1" hangingPunct="1">
              <a:buFontTx/>
              <a:buNone/>
              <a:defRPr/>
            </a:pPr>
            <a:r>
              <a:rPr lang="el-GR" sz="2800" b="1" dirty="0" smtClean="0">
                <a:latin typeface="+mj-lt"/>
              </a:rPr>
              <a:t>   </a:t>
            </a:r>
            <a:r>
              <a:rPr lang="el-GR" sz="2400" b="1" dirty="0" smtClean="0">
                <a:solidFill>
                  <a:srgbClr val="FFC000"/>
                </a:solidFill>
                <a:latin typeface="+mj-lt"/>
              </a:rPr>
              <a:t>Ενδυνάμωση υφιστάμενων δικαιωμάτων των πολιτών και εισαγωγή νέων</a:t>
            </a:r>
            <a:endParaRPr lang="en-US" sz="2400" b="1" dirty="0" smtClean="0">
              <a:solidFill>
                <a:srgbClr val="FFC000"/>
              </a:solidFill>
              <a:latin typeface="+mj-lt"/>
            </a:endParaRPr>
          </a:p>
          <a:p>
            <a:pPr lvl="5">
              <a:buFontTx/>
              <a:buNone/>
              <a:defRPr/>
            </a:pPr>
            <a:endParaRPr lang="el-GR" sz="1200" b="1" dirty="0" smtClean="0">
              <a:solidFill>
                <a:srgbClr val="FFC000"/>
              </a:solidFill>
              <a:latin typeface="+mj-lt"/>
            </a:endParaRPr>
          </a:p>
          <a:p>
            <a:pPr lvl="5">
              <a:buFontTx/>
              <a:buNone/>
              <a:defRPr/>
            </a:pPr>
            <a:endParaRPr lang="el-GR" sz="1200" b="1" dirty="0" smtClean="0">
              <a:solidFill>
                <a:srgbClr val="FFC000"/>
              </a:solidFill>
              <a:latin typeface="+mj-lt"/>
            </a:endParaRPr>
          </a:p>
          <a:p>
            <a:pPr>
              <a:defRPr/>
            </a:pPr>
            <a:r>
              <a:rPr lang="el-GR" sz="2400" b="1" dirty="0" smtClean="0">
                <a:solidFill>
                  <a:srgbClr val="FFFF00"/>
                </a:solidFill>
                <a:effectLst>
                  <a:outerShdw blurRad="38100" dist="38100" dir="2700000" algn="tl">
                    <a:srgbClr val="000000">
                      <a:alpha val="43137"/>
                    </a:srgbClr>
                  </a:outerShdw>
                </a:effectLst>
              </a:rPr>
              <a:t>Δικαίωμα ενημέρωσης</a:t>
            </a:r>
          </a:p>
          <a:p>
            <a:pPr lvl="3">
              <a:buFontTx/>
              <a:buNone/>
              <a:defRPr/>
            </a:pPr>
            <a:endParaRPr lang="el-GR" sz="1200" dirty="0" smtClean="0">
              <a:effectLst>
                <a:outerShdw blurRad="38100" dist="38100" dir="2700000" algn="tl">
                  <a:srgbClr val="000000">
                    <a:alpha val="43137"/>
                  </a:srgbClr>
                </a:outerShdw>
              </a:effectLst>
            </a:endParaRPr>
          </a:p>
          <a:p>
            <a:pPr>
              <a:buFontTx/>
              <a:buNone/>
              <a:defRPr/>
            </a:pPr>
            <a:r>
              <a:rPr lang="el-GR" sz="2400" dirty="0" smtClean="0">
                <a:effectLst>
                  <a:outerShdw blurRad="38100" dist="38100" dir="2700000" algn="tl">
                    <a:srgbClr val="000000">
                      <a:alpha val="43137"/>
                    </a:srgbClr>
                  </a:outerShdw>
                </a:effectLst>
              </a:rPr>
              <a:t>   Η ενημέρωση πρέπει να γίνεται σε συνοπτική, διαφανή, κατανοητή και εύκολα προσβάσιμη μορφή, χρησιμοποιώντας σαφή και απλή διατύπωση, ιδίως όταν πρόκειται για πληροφορία απευθυνόμενη σε παιδιά</a:t>
            </a:r>
          </a:p>
          <a:p>
            <a:pPr>
              <a:buFontTx/>
              <a:buNone/>
              <a:defRPr/>
            </a:pPr>
            <a:endParaRPr lang="el-GR" sz="2400" dirty="0" smtClean="0">
              <a:effectLst>
                <a:outerShdw blurRad="38100" dist="38100" dir="2700000" algn="tl">
                  <a:srgbClr val="000000">
                    <a:alpha val="43137"/>
                  </a:srgbClr>
                </a:outerShdw>
              </a:effectLst>
            </a:endParaRPr>
          </a:p>
          <a:p>
            <a:pPr lvl="2">
              <a:buFont typeface="Wingdings" pitchFamily="2" charset="2"/>
              <a:buChar char="v"/>
              <a:defRPr/>
            </a:pPr>
            <a:r>
              <a:rPr lang="el-GR" dirty="0" smtClean="0">
                <a:effectLst>
                  <a:outerShdw blurRad="38100" dist="38100" dir="2700000" algn="tl">
                    <a:srgbClr val="000000">
                      <a:alpha val="43137"/>
                    </a:srgbClr>
                  </a:outerShdw>
                </a:effectLst>
              </a:rPr>
              <a:t> </a:t>
            </a:r>
            <a:r>
              <a:rPr lang="el-GR" u="sng" dirty="0" smtClean="0">
                <a:effectLst>
                  <a:outerShdw blurRad="38100" dist="38100" dir="2700000" algn="tl">
                    <a:srgbClr val="000000">
                      <a:alpha val="43137"/>
                    </a:srgbClr>
                  </a:outerShdw>
                </a:effectLst>
              </a:rPr>
              <a:t>Αυστηρότερες προϋποθέσεις </a:t>
            </a:r>
            <a:r>
              <a:rPr lang="el-GR" dirty="0" smtClean="0">
                <a:effectLst>
                  <a:outerShdw blurRad="38100" dist="38100" dir="2700000" algn="tl">
                    <a:srgbClr val="000000">
                      <a:alpha val="43137"/>
                    </a:srgbClr>
                  </a:outerShdw>
                </a:effectLst>
              </a:rPr>
              <a:t>για παροχή συγκατάθεσης τόσο σε ενήλικους (άρθρα 6, 7) </a:t>
            </a:r>
          </a:p>
          <a:p>
            <a:pPr lvl="2">
              <a:buNone/>
              <a:defRPr/>
            </a:pPr>
            <a:r>
              <a:rPr lang="el-GR" dirty="0" smtClean="0">
                <a:effectLst>
                  <a:outerShdw blurRad="38100" dist="38100" dir="2700000" algn="tl">
                    <a:srgbClr val="000000">
                      <a:alpha val="43137"/>
                    </a:srgbClr>
                  </a:outerShdw>
                </a:effectLst>
              </a:rPr>
              <a:t>  όσο και σε παιδιά (άρθρο 8)</a:t>
            </a:r>
          </a:p>
          <a:p>
            <a:pPr lvl="2">
              <a:buFont typeface="Wingdings" pitchFamily="2" charset="2"/>
              <a:buChar char="v"/>
              <a:defRPr/>
            </a:pPr>
            <a:endParaRPr lang="el-GR" sz="1900" dirty="0" smtClean="0">
              <a:effectLst>
                <a:outerShdw blurRad="38100" dist="38100" dir="2700000" algn="tl">
                  <a:srgbClr val="000000">
                    <a:alpha val="43137"/>
                  </a:srgbClr>
                </a:outerShdw>
              </a:effectLst>
            </a:endParaRPr>
          </a:p>
          <a:p>
            <a:pPr lvl="2">
              <a:buFont typeface="Wingdings" pitchFamily="2" charset="2"/>
              <a:buChar char="v"/>
              <a:defRPr/>
            </a:pPr>
            <a:endParaRPr lang="el-GR" sz="1900" dirty="0" smtClean="0">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60F857B-3A54-4FA8-8B72-BBBB4171D551}" type="slidenum">
              <a:rPr lang="el-GR" altLang="en-US" sz="1400" smtClean="0">
                <a:latin typeface="Arial" charset="0"/>
              </a:rPr>
              <a:pPr>
                <a:spcBef>
                  <a:spcPct val="0"/>
                </a:spcBef>
                <a:buClrTx/>
                <a:buSzTx/>
                <a:buFontTx/>
                <a:buNone/>
                <a:defRPr/>
              </a:pPr>
              <a:t>14</a:t>
            </a:fld>
            <a:endParaRPr lang="el-GR" altLang="en-US" sz="1400" smtClean="0">
              <a:latin typeface="Arial" charset="0"/>
            </a:endParaRPr>
          </a:p>
        </p:txBody>
      </p:sp>
      <p:sp>
        <p:nvSpPr>
          <p:cNvPr id="6147" name="Rectangle 3"/>
          <p:cNvSpPr>
            <a:spLocks noGrp="1" noChangeArrowheads="1"/>
          </p:cNvSpPr>
          <p:nvPr>
            <p:ph type="body" idx="1"/>
          </p:nvPr>
        </p:nvSpPr>
        <p:spPr>
          <a:xfrm>
            <a:off x="467545" y="188913"/>
            <a:ext cx="8352928" cy="6264275"/>
          </a:xfrm>
          <a:effectLst>
            <a:outerShdw dist="35921" dir="2700000" algn="ctr" rotWithShape="0">
              <a:schemeClr val="bg2"/>
            </a:outerShdw>
          </a:effectLst>
        </p:spPr>
        <p:txBody>
          <a:bodyPr/>
          <a:lstStyle/>
          <a:p>
            <a:pPr>
              <a:buFontTx/>
              <a:buNone/>
              <a:defRPr/>
            </a:pPr>
            <a:endParaRPr lang="el-GR" sz="2000" dirty="0" smtClean="0">
              <a:effectLst>
                <a:outerShdw blurRad="38100" dist="38100" dir="2700000" algn="tl">
                  <a:srgbClr val="000000">
                    <a:alpha val="43137"/>
                  </a:srgbClr>
                </a:outerShdw>
              </a:effectLst>
            </a:endParaRPr>
          </a:p>
          <a:p>
            <a:pPr eaLnBrk="1" hangingPunct="1">
              <a:defRPr/>
            </a:pPr>
            <a:r>
              <a:rPr lang="el-GR" sz="2200" b="1" dirty="0" smtClean="0">
                <a:solidFill>
                  <a:srgbClr val="FFFF00"/>
                </a:solidFill>
                <a:effectLst>
                  <a:outerShdw blurRad="38100" dist="38100" dir="2700000" algn="tl">
                    <a:srgbClr val="000000">
                      <a:alpha val="43137"/>
                    </a:srgbClr>
                  </a:outerShdw>
                </a:effectLst>
              </a:rPr>
              <a:t>Δικαίωμα πρόσβασης</a:t>
            </a:r>
          </a:p>
          <a:p>
            <a:pPr>
              <a:buFont typeface="Wingdings" pitchFamily="2" charset="2"/>
              <a:buChar char="v"/>
              <a:defRPr/>
            </a:pPr>
            <a:r>
              <a:rPr lang="el-GR" sz="2200" dirty="0" smtClean="0"/>
              <a:t> </a:t>
            </a:r>
            <a:r>
              <a:rPr lang="en-US" sz="2200" dirty="0" smtClean="0">
                <a:effectLst>
                  <a:outerShdw blurRad="38100" dist="38100" dir="2700000" algn="tl">
                    <a:srgbClr val="000000">
                      <a:alpha val="43137"/>
                    </a:srgbClr>
                  </a:outerShdw>
                </a:effectLst>
              </a:rPr>
              <a:t>To </a:t>
            </a:r>
            <a:r>
              <a:rPr lang="el-GR" sz="2200" dirty="0" smtClean="0">
                <a:effectLst>
                  <a:outerShdw blurRad="38100" dist="38100" dir="2700000" algn="tl">
                    <a:srgbClr val="000000">
                      <a:alpha val="43137"/>
                    </a:srgbClr>
                  </a:outerShdw>
                </a:effectLst>
              </a:rPr>
              <a:t>υποκείμενο δικαιούται να λάβει</a:t>
            </a:r>
            <a:r>
              <a:rPr lang="en-US" sz="2200" dirty="0" smtClean="0">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ατελώς, σε έντυπη ή ηλεκτρονική μορφή, πληροφορίες που αφορούν στην υγεία του,  </a:t>
            </a:r>
            <a:r>
              <a:rPr lang="el-GR" sz="2200" b="1" dirty="0" smtClean="0">
                <a:effectLst>
                  <a:outerShdw blurRad="38100" dist="38100" dir="2700000" algn="tl">
                    <a:srgbClr val="000000">
                      <a:alpha val="43137"/>
                    </a:srgbClr>
                  </a:outerShdw>
                </a:effectLst>
              </a:rPr>
              <a:t>τις οποίες το ίδιο ή άλλο πρόσωπο </a:t>
            </a:r>
            <a:r>
              <a:rPr lang="el-GR" sz="2200" dirty="0" smtClean="0">
                <a:effectLst>
                  <a:outerShdw blurRad="38100" dist="38100" dir="2700000" algn="tl">
                    <a:srgbClr val="000000">
                      <a:alpha val="43137"/>
                    </a:srgbClr>
                  </a:outerShdw>
                </a:effectLst>
              </a:rPr>
              <a:t>έδωσε στον υπεύθυνο επεξεργασίας</a:t>
            </a:r>
          </a:p>
          <a:p>
            <a:pPr>
              <a:buNone/>
              <a:defRPr/>
            </a:pPr>
            <a:r>
              <a:rPr lang="el-GR" sz="2200" dirty="0" smtClean="0">
                <a:effectLst>
                  <a:outerShdw blurRad="38100" dist="38100" dir="2700000" algn="tl">
                    <a:srgbClr val="000000">
                      <a:alpha val="43137"/>
                    </a:srgbClr>
                  </a:outerShdw>
                </a:effectLst>
              </a:rPr>
              <a:t>    </a:t>
            </a:r>
            <a:r>
              <a:rPr lang="el-GR" sz="2200" dirty="0" smtClean="0"/>
              <a:t> – </a:t>
            </a:r>
            <a:r>
              <a:rPr lang="el-GR" sz="2200" dirty="0" smtClean="0">
                <a:solidFill>
                  <a:srgbClr val="FFC000"/>
                </a:solidFill>
              </a:rPr>
              <a:t>Καταργείται το τέλος των €17</a:t>
            </a:r>
          </a:p>
          <a:p>
            <a:pPr lvl="3">
              <a:buNone/>
              <a:defRPr/>
            </a:pPr>
            <a:endParaRPr lang="el-GR" sz="1000" dirty="0" smtClean="0">
              <a:effectLst>
                <a:outerShdw blurRad="38100" dist="38100" dir="2700000" algn="tl">
                  <a:srgbClr val="000000">
                    <a:alpha val="43137"/>
                  </a:srgbClr>
                </a:outerShdw>
              </a:effectLst>
            </a:endParaRPr>
          </a:p>
          <a:p>
            <a:pPr>
              <a:buFont typeface="Wingdings" pitchFamily="2" charset="2"/>
              <a:buChar char="v"/>
              <a:defRPr/>
            </a:pPr>
            <a:r>
              <a:rPr lang="el-GR" sz="2200" dirty="0" smtClean="0"/>
              <a:t>Έντυπη ή ηλεκτρονική μορφή </a:t>
            </a:r>
          </a:p>
          <a:p>
            <a:pPr lvl="2">
              <a:buFont typeface="Arial" pitchFamily="34" charset="0"/>
              <a:buChar char="•"/>
              <a:defRPr/>
            </a:pPr>
            <a:r>
              <a:rPr lang="el-GR" sz="2200" dirty="0" smtClean="0"/>
              <a:t> Πληροφορίες για αυτοματοποιημένη λήψη αποφάσεων, περιλαμβανομένης της κατάρτισης προφίλ </a:t>
            </a:r>
          </a:p>
          <a:p>
            <a:pPr lvl="2">
              <a:buFont typeface="Arial" pitchFamily="34" charset="0"/>
              <a:buChar char="•"/>
              <a:defRPr/>
            </a:pPr>
            <a:r>
              <a:rPr lang="el-GR" sz="2200" dirty="0" smtClean="0"/>
              <a:t>Δικαίωμα παροχής αντιγράφου, νοουμένου ότι δεν επηρεάζει δυσμενώς τα δικαιώματα άλλων προσώπων</a:t>
            </a:r>
          </a:p>
          <a:p>
            <a:pPr lvl="4">
              <a:buNone/>
              <a:defRPr/>
            </a:pPr>
            <a:endParaRPr lang="el-GR" sz="1800" dirty="0" smtClean="0"/>
          </a:p>
          <a:p>
            <a:pPr eaLnBrk="1" hangingPunct="1">
              <a:defRPr/>
            </a:pPr>
            <a:r>
              <a:rPr lang="el-GR" sz="2200" b="1" dirty="0" smtClean="0">
                <a:solidFill>
                  <a:srgbClr val="FFFF00"/>
                </a:solidFill>
                <a:effectLst>
                  <a:outerShdw blurRad="38100" dist="38100" dir="2700000" algn="tl">
                    <a:srgbClr val="000000">
                      <a:alpha val="43137"/>
                    </a:srgbClr>
                  </a:outerShdw>
                </a:effectLst>
              </a:rPr>
              <a:t>Δικαίωμα διόρθωσης </a:t>
            </a:r>
          </a:p>
          <a:p>
            <a:pPr eaLnBrk="1" hangingPunct="1">
              <a:buNone/>
              <a:defRPr/>
            </a:pPr>
            <a:r>
              <a:rPr lang="el-GR" sz="2200" dirty="0" smtClean="0">
                <a:effectLst>
                  <a:outerShdw blurRad="38100" dist="38100" dir="2700000" algn="tl">
                    <a:srgbClr val="000000">
                      <a:alpha val="43137"/>
                    </a:srgbClr>
                  </a:outerShdw>
                </a:effectLst>
              </a:rPr>
              <a:t>    Το άτομο έχει δικαίωμα διόρθωσης στα ανακριβή προσωπικά του  δεδομένα, χωρίς αδικαιολόγητη καθυστέρηση</a:t>
            </a:r>
          </a:p>
          <a:p>
            <a:pPr eaLnBrk="1" hangingPunct="1">
              <a:defRPr/>
            </a:pPr>
            <a:endParaRPr lang="en-US" sz="1800" b="1" dirty="0" smtClean="0">
              <a:solidFill>
                <a:srgbClr val="FFFF00"/>
              </a:solidFill>
              <a:effectLst>
                <a:outerShdw blurRad="38100" dist="38100" dir="2700000" algn="tl">
                  <a:srgbClr val="000000">
                    <a:alpha val="43137"/>
                  </a:srgbClr>
                </a:outerShdw>
              </a:effectLst>
            </a:endParaRPr>
          </a:p>
          <a:p>
            <a:pPr eaLnBrk="1" hangingPunct="1">
              <a:defRPr/>
            </a:pPr>
            <a:endParaRPr lang="en-US" sz="1800" b="1" dirty="0" smtClean="0">
              <a:solidFill>
                <a:srgbClr val="FFFF00"/>
              </a:solidFill>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60F857B-3A54-4FA8-8B72-BBBB4171D551}" type="slidenum">
              <a:rPr lang="el-GR" altLang="en-US" sz="1400" smtClean="0">
                <a:latin typeface="Arial" charset="0"/>
              </a:rPr>
              <a:pPr>
                <a:spcBef>
                  <a:spcPct val="0"/>
                </a:spcBef>
                <a:buClrTx/>
                <a:buSzTx/>
                <a:buFontTx/>
                <a:buNone/>
                <a:defRPr/>
              </a:pPr>
              <a:t>15</a:t>
            </a:fld>
            <a:endParaRPr lang="el-GR" altLang="en-US" sz="1400" smtClean="0">
              <a:latin typeface="Arial" charset="0"/>
            </a:endParaRPr>
          </a:p>
        </p:txBody>
      </p:sp>
      <p:sp>
        <p:nvSpPr>
          <p:cNvPr id="6147" name="Rectangle 3"/>
          <p:cNvSpPr>
            <a:spLocks noGrp="1" noChangeArrowheads="1"/>
          </p:cNvSpPr>
          <p:nvPr>
            <p:ph type="body" idx="1"/>
          </p:nvPr>
        </p:nvSpPr>
        <p:spPr>
          <a:xfrm>
            <a:off x="467545" y="188913"/>
            <a:ext cx="8352928" cy="6264275"/>
          </a:xfrm>
          <a:effectLst>
            <a:outerShdw dist="35921" dir="2700000" algn="ctr" rotWithShape="0">
              <a:schemeClr val="bg2"/>
            </a:outerShdw>
          </a:effectLst>
        </p:spPr>
        <p:txBody>
          <a:bodyPr/>
          <a:lstStyle/>
          <a:p>
            <a:pPr eaLnBrk="1" hangingPunct="1">
              <a:buFontTx/>
              <a:buNone/>
              <a:defRPr/>
            </a:pPr>
            <a:r>
              <a:rPr lang="el-GR" sz="2800" b="1" dirty="0" smtClean="0">
                <a:latin typeface="+mj-lt"/>
              </a:rPr>
              <a:t>   </a:t>
            </a:r>
            <a:endParaRPr lang="en-US" sz="1800" b="1" dirty="0" smtClean="0">
              <a:solidFill>
                <a:srgbClr val="FFFF00"/>
              </a:solidFill>
              <a:effectLst>
                <a:outerShdw blurRad="38100" dist="38100" dir="2700000" algn="tl">
                  <a:srgbClr val="000000">
                    <a:alpha val="43137"/>
                  </a:srgbClr>
                </a:outerShdw>
              </a:effectLst>
            </a:endParaRPr>
          </a:p>
          <a:p>
            <a:pPr>
              <a:defRPr/>
            </a:pPr>
            <a:r>
              <a:rPr lang="el-GR" sz="2200" b="1" dirty="0" smtClean="0">
                <a:solidFill>
                  <a:srgbClr val="FFFF00"/>
                </a:solidFill>
                <a:effectLst>
                  <a:outerShdw blurRad="38100" dist="38100" dir="2700000" algn="tl">
                    <a:srgbClr val="000000">
                      <a:alpha val="43137"/>
                    </a:srgbClr>
                  </a:outerShdw>
                </a:effectLst>
              </a:rPr>
              <a:t>Δικαίωμα διαγραφής («δικαίωμα στη λήθη»)</a:t>
            </a:r>
          </a:p>
          <a:p>
            <a:pPr lvl="4">
              <a:defRPr/>
            </a:pPr>
            <a:endParaRPr lang="el-GR" sz="18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200" dirty="0" smtClean="0">
                <a:effectLst>
                  <a:outerShdw blurRad="38100" dist="38100" dir="2700000" algn="tl">
                    <a:srgbClr val="000000">
                      <a:alpha val="43137"/>
                    </a:srgbClr>
                  </a:outerShdw>
                </a:effectLst>
              </a:rPr>
              <a:t>Το υποκείμενο έχει δικαίωμα διαγραφής δεδομένων υγείας που τον αφορούν όταν, μεταξύ άλλων, </a:t>
            </a:r>
            <a:r>
              <a:rPr lang="el-GR" sz="2200" b="1" dirty="0" smtClean="0">
                <a:effectLst>
                  <a:outerShdw blurRad="38100" dist="38100" dir="2700000" algn="tl">
                    <a:srgbClr val="000000">
                      <a:alpha val="43137"/>
                    </a:srgbClr>
                  </a:outerShdw>
                </a:effectLst>
              </a:rPr>
              <a:t>ανακαλέσει τη συγκατάθεση του </a:t>
            </a:r>
            <a:r>
              <a:rPr lang="el-GR" sz="2200" dirty="0" smtClean="0">
                <a:effectLst>
                  <a:outerShdw blurRad="38100" dist="38100" dir="2700000" algn="tl">
                    <a:srgbClr val="000000">
                      <a:alpha val="43137"/>
                    </a:srgbClr>
                  </a:outerShdw>
                </a:effectLst>
              </a:rPr>
              <a:t>για την επεξεργασία των εν λόγω δεδομένων </a:t>
            </a:r>
            <a:r>
              <a:rPr lang="el-GR" sz="2200" u="sng" dirty="0" smtClean="0">
                <a:effectLst>
                  <a:outerShdw blurRad="38100" dist="38100" dir="2700000" algn="tl">
                    <a:srgbClr val="000000">
                      <a:alpha val="43137"/>
                    </a:srgbClr>
                  </a:outerShdw>
                </a:effectLst>
              </a:rPr>
              <a:t>και δεν υπάρχει άλλη νομική βάση για την επεξεργασία</a:t>
            </a:r>
          </a:p>
          <a:p>
            <a:pPr lvl="4">
              <a:buFont typeface="Wingdings" pitchFamily="2" charset="2"/>
              <a:buChar char="Ø"/>
              <a:defRPr/>
            </a:pPr>
            <a:endParaRPr lang="el-GR" sz="1800" u="sng" dirty="0" smtClean="0">
              <a:effectLst>
                <a:outerShdw blurRad="38100" dist="38100" dir="2700000" algn="tl">
                  <a:srgbClr val="000000">
                    <a:alpha val="43137"/>
                  </a:srgbClr>
                </a:outerShdw>
              </a:effectLst>
            </a:endParaRPr>
          </a:p>
          <a:p>
            <a:pPr>
              <a:buFont typeface="Wingdings" pitchFamily="2" charset="2"/>
              <a:buChar char="Ø"/>
              <a:defRPr/>
            </a:pPr>
            <a:r>
              <a:rPr lang="el-GR" sz="2200" b="1" dirty="0" smtClean="0">
                <a:effectLst>
                  <a:outerShdw blurRad="38100" dist="38100" dir="2700000" algn="tl">
                    <a:srgbClr val="000000">
                      <a:alpha val="43137"/>
                    </a:srgbClr>
                  </a:outerShdw>
                </a:effectLst>
              </a:rPr>
              <a:t>Δεν μπορεί να ασκηθεί το δικαίωμα </a:t>
            </a:r>
            <a:r>
              <a:rPr lang="el-GR" sz="2200" dirty="0" smtClean="0">
                <a:effectLst>
                  <a:outerShdw blurRad="38100" dist="38100" dir="2700000" algn="tl">
                    <a:srgbClr val="000000">
                      <a:alpha val="43137"/>
                    </a:srgbClr>
                  </a:outerShdw>
                </a:effectLst>
              </a:rPr>
              <a:t>όταν η επεξεργασία είναι απαραίτητη, μεταξύ άλλων:</a:t>
            </a:r>
          </a:p>
          <a:p>
            <a:pPr>
              <a:buFont typeface="Wingdings" pitchFamily="2" charset="2"/>
              <a:buChar char="v"/>
              <a:defRPr/>
            </a:pPr>
            <a:r>
              <a:rPr lang="el-GR" sz="2200" dirty="0" smtClean="0">
                <a:effectLst>
                  <a:outerShdw blurRad="38100" dist="38100" dir="2700000" algn="tl">
                    <a:srgbClr val="000000">
                      <a:alpha val="43137"/>
                    </a:srgbClr>
                  </a:outerShdw>
                </a:effectLst>
              </a:rPr>
              <a:t>για σκοπούς δημοσίου συμφέροντος στον τομέα της δημόσιας υγείας </a:t>
            </a:r>
          </a:p>
          <a:p>
            <a:pPr>
              <a:buFont typeface="Wingdings" pitchFamily="2" charset="2"/>
              <a:buChar char="v"/>
              <a:defRPr/>
            </a:pPr>
            <a:r>
              <a:rPr lang="el-GR" sz="2200" dirty="0" smtClean="0">
                <a:effectLst>
                  <a:outerShdw blurRad="38100" dist="38100" dir="2700000" algn="tl">
                    <a:srgbClr val="000000">
                      <a:alpha val="43137"/>
                    </a:srgbClr>
                  </a:outerShdw>
                </a:effectLst>
              </a:rPr>
              <a:t>για σκοπούς </a:t>
            </a:r>
            <a:r>
              <a:rPr lang="el-GR" sz="2200" b="1" dirty="0" smtClean="0">
                <a:effectLst>
                  <a:outerShdw blurRad="38100" dist="38100" dir="2700000" algn="tl">
                    <a:srgbClr val="000000">
                      <a:alpha val="43137"/>
                    </a:srgbClr>
                  </a:outerShdw>
                </a:effectLst>
              </a:rPr>
              <a:t>αρχειοθέτησης προς το δημόσιο συμφέρον, για σκοπούς επιστημονικής ή ιστορικής έρευνας ή για στατιστικούς σκοπούς</a:t>
            </a:r>
          </a:p>
          <a:p>
            <a:pPr>
              <a:defRPr/>
            </a:pPr>
            <a:endParaRPr lang="el-GR" sz="2000" dirty="0" smtClean="0">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eaLnBrk="1" hangingPunct="1">
              <a:defRPr/>
            </a:pPr>
            <a:endParaRPr lang="en-US" sz="1800" b="1" dirty="0" smtClean="0">
              <a:solidFill>
                <a:srgbClr val="FFFF00"/>
              </a:solidFill>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81A13DE3-F6D5-475A-A123-9271A8EE631B}" type="slidenum">
              <a:rPr lang="el-GR" altLang="en-US" sz="1400" smtClean="0">
                <a:latin typeface="Arial" charset="0"/>
              </a:rPr>
              <a:pPr>
                <a:spcBef>
                  <a:spcPct val="0"/>
                </a:spcBef>
                <a:buClrTx/>
                <a:buSzTx/>
                <a:buFontTx/>
                <a:buNone/>
                <a:defRPr/>
              </a:pPr>
              <a:t>16</a:t>
            </a:fld>
            <a:endParaRPr lang="el-GR" altLang="en-US" sz="1400" smtClean="0">
              <a:latin typeface="Arial" charset="0"/>
            </a:endParaRPr>
          </a:p>
        </p:txBody>
      </p:sp>
      <p:sp>
        <p:nvSpPr>
          <p:cNvPr id="6147" name="Rectangle 3"/>
          <p:cNvSpPr>
            <a:spLocks noGrp="1" noChangeArrowheads="1"/>
          </p:cNvSpPr>
          <p:nvPr>
            <p:ph type="body" idx="1"/>
          </p:nvPr>
        </p:nvSpPr>
        <p:spPr>
          <a:xfrm>
            <a:off x="323528" y="404664"/>
            <a:ext cx="8496944" cy="6048524"/>
          </a:xfrm>
          <a:effectLst>
            <a:outerShdw dist="35921" dir="2700000" algn="ctr" rotWithShape="0">
              <a:schemeClr val="bg2"/>
            </a:outerShdw>
          </a:effectLst>
        </p:spPr>
        <p:txBody>
          <a:bodyPr/>
          <a:lstStyle/>
          <a:p>
            <a:pPr>
              <a:defRPr/>
            </a:pPr>
            <a:r>
              <a:rPr lang="el-GR" sz="2400" b="1" dirty="0" smtClean="0">
                <a:solidFill>
                  <a:srgbClr val="FFFF00"/>
                </a:solidFill>
                <a:effectLst>
                  <a:outerShdw blurRad="38100" dist="38100" dir="2700000" algn="tl">
                    <a:srgbClr val="000000">
                      <a:alpha val="43137"/>
                    </a:srgbClr>
                  </a:outerShdw>
                </a:effectLst>
              </a:rPr>
              <a:t> Δικαίωμα στη φορητότητα των δεδομένων</a:t>
            </a:r>
            <a:r>
              <a:rPr lang="en-US" sz="2400" b="1" dirty="0" smtClean="0">
                <a:solidFill>
                  <a:srgbClr val="FFFF00"/>
                </a:solidFill>
                <a:effectLst>
                  <a:outerShdw blurRad="38100" dist="38100" dir="2700000" algn="tl">
                    <a:srgbClr val="000000">
                      <a:alpha val="43137"/>
                    </a:srgbClr>
                  </a:outerShdw>
                </a:effectLst>
              </a:rPr>
              <a:t> </a:t>
            </a:r>
            <a:endParaRPr lang="el-GR" sz="2400" b="1" dirty="0" smtClean="0">
              <a:solidFill>
                <a:srgbClr val="FFFF00"/>
              </a:solidFill>
              <a:effectLst>
                <a:outerShdw blurRad="38100" dist="38100" dir="2700000" algn="tl">
                  <a:srgbClr val="000000">
                    <a:alpha val="43137"/>
                  </a:srgbClr>
                </a:outerShdw>
              </a:effectLst>
            </a:endParaRPr>
          </a:p>
          <a:p>
            <a:pPr lvl="4">
              <a:buNone/>
              <a:defRPr/>
            </a:pPr>
            <a:r>
              <a:rPr lang="el-GR" sz="1200" b="1" dirty="0" smtClean="0">
                <a:solidFill>
                  <a:srgbClr val="FFFF00"/>
                </a:solidFill>
                <a:effectLst>
                  <a:outerShdw blurRad="38100" dist="38100" dir="2700000" algn="tl">
                    <a:srgbClr val="000000">
                      <a:alpha val="43137"/>
                    </a:srgbClr>
                  </a:outerShdw>
                </a:effectLst>
              </a:rPr>
              <a:t>    </a:t>
            </a:r>
          </a:p>
          <a:p>
            <a:pPr lvl="4">
              <a:defRPr/>
            </a:pPr>
            <a:endParaRPr lang="el-GR" sz="12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200" dirty="0" smtClean="0"/>
              <a:t>Είναι το δικαίωμα του υποκειμένου των δεδομένων να λαμβάνει ένα υποσύνολο των προσωπικών δεδομένων που το αφορούν και έχουν υποβληθεί σε επεξεργασία από υπεύθυνο επεξεργασίας,</a:t>
            </a:r>
            <a:r>
              <a:rPr lang="el-GR" sz="2200" dirty="0" smtClean="0">
                <a:effectLst>
                  <a:outerShdw blurRad="38100" dist="38100" dir="2700000" algn="tl">
                    <a:srgbClr val="000000">
                      <a:alpha val="43137"/>
                    </a:srgbClr>
                  </a:outerShdw>
                </a:effectLst>
              </a:rPr>
              <a:t> σε ψηφιακή μορφή (</a:t>
            </a:r>
            <a:r>
              <a:rPr lang="el-GR" sz="2200" u="sng" dirty="0" smtClean="0">
                <a:effectLst>
                  <a:outerShdw blurRad="38100" dist="38100" dir="2700000" algn="tl">
                    <a:srgbClr val="000000">
                      <a:alpha val="43137"/>
                    </a:srgbClr>
                  </a:outerShdw>
                </a:effectLst>
              </a:rPr>
              <a:t>σε μορφή αναγνώσιμη, τόσο από τον άνθρωπο όσο και από το μηχανογραφημένο σύστημα του άλλου οργανισμού</a:t>
            </a:r>
            <a:r>
              <a:rPr lang="el-GR" sz="2200" dirty="0" smtClean="0">
                <a:effectLst>
                  <a:outerShdw blurRad="38100" dist="38100" dir="2700000" algn="tl">
                    <a:srgbClr val="000000">
                      <a:alpha val="43137"/>
                    </a:srgbClr>
                  </a:outerShdw>
                </a:effectLst>
              </a:rPr>
              <a:t>)</a:t>
            </a:r>
            <a:r>
              <a:rPr lang="el-GR" sz="2200" dirty="0" smtClean="0"/>
              <a:t> και να αποθηκεύει τα δεδομένα αυτά για περαιτέρω προσωπική χρήση </a:t>
            </a:r>
          </a:p>
          <a:p>
            <a:pPr lvl="3">
              <a:buFont typeface="Wingdings" pitchFamily="2" charset="2"/>
              <a:buChar char="Ø"/>
              <a:defRPr/>
            </a:pPr>
            <a:endParaRPr lang="el-GR" sz="1000" dirty="0" smtClean="0"/>
          </a:p>
          <a:p>
            <a:pPr>
              <a:buFont typeface="Wingdings" pitchFamily="2" charset="2"/>
              <a:buChar char="Ø"/>
              <a:defRPr/>
            </a:pPr>
            <a:r>
              <a:rPr lang="el-GR" sz="2200" dirty="0" smtClean="0"/>
              <a:t>Η αποθήκευση μπορεί να γίνεται σε ιδιωτική συσκευή ή ιδιωτικό υπολογιστικό σύννεφο, χωρίς, κατ’ ανάγκη, διαβίβαση των δεδομένων σε άλλο υπεύθυνο επεξεργασίας</a:t>
            </a:r>
            <a:endParaRPr lang="el-GR" sz="2200" dirty="0" smtClean="0">
              <a:effectLst>
                <a:outerShdw blurRad="38100" dist="38100" dir="2700000" algn="tl">
                  <a:srgbClr val="000000">
                    <a:alpha val="43137"/>
                  </a:srgbClr>
                </a:outerShdw>
              </a:effectLst>
            </a:endParaRPr>
          </a:p>
          <a:p>
            <a:pPr lvl="3">
              <a:defRPr/>
            </a:pPr>
            <a:endParaRPr lang="el-GR" sz="1000" dirty="0" smtClean="0">
              <a:effectLst>
                <a:outerShdw blurRad="38100" dist="38100" dir="2700000" algn="tl">
                  <a:srgbClr val="000000">
                    <a:alpha val="43137"/>
                  </a:srgbClr>
                </a:outerShdw>
              </a:effectLst>
            </a:endParaRPr>
          </a:p>
          <a:p>
            <a:pPr>
              <a:buNone/>
              <a:defRPr/>
            </a:pPr>
            <a:endParaRPr lang="el-GR" sz="2200" dirty="0" smtClean="0"/>
          </a:p>
          <a:p>
            <a:pPr>
              <a:buNone/>
              <a:defRPr/>
            </a:pPr>
            <a:endParaRPr lang="el-GR" sz="2200" dirty="0" smtClean="0">
              <a:effectLst>
                <a:outerShdw blurRad="38100" dist="38100" dir="2700000" algn="tl">
                  <a:srgbClr val="000000">
                    <a:alpha val="43137"/>
                  </a:srgbClr>
                </a:outerShdw>
              </a:effectLst>
            </a:endParaRPr>
          </a:p>
          <a:p>
            <a:pPr>
              <a:buFontTx/>
              <a:buNone/>
              <a:defRPr/>
            </a:pPr>
            <a:endParaRPr lang="el-GR" sz="2400" dirty="0" smtClean="0"/>
          </a:p>
          <a:p>
            <a:pPr>
              <a:buFontTx/>
              <a:buNone/>
              <a:defRPr/>
            </a:pPr>
            <a:endParaRPr lang="el-GR" sz="1800" dirty="0" smtClean="0"/>
          </a:p>
          <a:p>
            <a:pPr>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60F857B-3A54-4FA8-8B72-BBBB4171D551}" type="slidenum">
              <a:rPr lang="el-GR" altLang="en-US" sz="1400" smtClean="0">
                <a:latin typeface="Arial" charset="0"/>
              </a:rPr>
              <a:pPr>
                <a:spcBef>
                  <a:spcPct val="0"/>
                </a:spcBef>
                <a:buClrTx/>
                <a:buSzTx/>
                <a:buFontTx/>
                <a:buNone/>
                <a:defRPr/>
              </a:pPr>
              <a:t>17</a:t>
            </a:fld>
            <a:endParaRPr lang="el-GR" altLang="en-US" sz="1400" smtClean="0">
              <a:latin typeface="Arial" charset="0"/>
            </a:endParaRPr>
          </a:p>
        </p:txBody>
      </p:sp>
      <p:sp>
        <p:nvSpPr>
          <p:cNvPr id="6147" name="Rectangle 3"/>
          <p:cNvSpPr>
            <a:spLocks noGrp="1" noChangeArrowheads="1"/>
          </p:cNvSpPr>
          <p:nvPr>
            <p:ph type="body" idx="1"/>
          </p:nvPr>
        </p:nvSpPr>
        <p:spPr>
          <a:xfrm>
            <a:off x="467545" y="188913"/>
            <a:ext cx="8352928" cy="6264275"/>
          </a:xfrm>
          <a:effectLst>
            <a:outerShdw dist="35921" dir="2700000" algn="ctr" rotWithShape="0">
              <a:schemeClr val="bg2"/>
            </a:outerShdw>
          </a:effectLst>
        </p:spPr>
        <p:txBody>
          <a:bodyPr/>
          <a:lstStyle/>
          <a:p>
            <a:pPr>
              <a:buNone/>
              <a:defRPr/>
            </a:pPr>
            <a:endParaRPr lang="el-GR" sz="2000" dirty="0" smtClean="0">
              <a:effectLst>
                <a:outerShdw blurRad="38100" dist="38100" dir="2700000" algn="tl">
                  <a:srgbClr val="000000">
                    <a:alpha val="43137"/>
                  </a:srgbClr>
                </a:outerShdw>
              </a:effectLst>
            </a:endParaRPr>
          </a:p>
          <a:p>
            <a:pPr>
              <a:defRPr/>
            </a:pPr>
            <a:r>
              <a:rPr lang="el-GR" sz="2400" b="1" dirty="0" smtClean="0">
                <a:solidFill>
                  <a:srgbClr val="FFFF00"/>
                </a:solidFill>
                <a:effectLst>
                  <a:outerShdw blurRad="38100" dist="38100" dir="2700000" algn="tl">
                    <a:srgbClr val="000000">
                      <a:alpha val="43137"/>
                    </a:srgbClr>
                  </a:outerShdw>
                </a:effectLst>
              </a:rPr>
              <a:t>Δικαίωμα εναντίωσης</a:t>
            </a:r>
            <a:r>
              <a:rPr lang="en-US" sz="2400" b="1" dirty="0" smtClean="0">
                <a:solidFill>
                  <a:srgbClr val="FFFF00"/>
                </a:solidFill>
                <a:effectLst>
                  <a:outerShdw blurRad="38100" dist="38100" dir="2700000" algn="tl">
                    <a:srgbClr val="000000">
                      <a:alpha val="43137"/>
                    </a:srgbClr>
                  </a:outerShdw>
                </a:effectLst>
              </a:rPr>
              <a:t> </a:t>
            </a:r>
            <a:endParaRPr lang="el-GR" sz="2400" b="1" dirty="0" smtClean="0">
              <a:solidFill>
                <a:srgbClr val="FFFF00"/>
              </a:solidFill>
              <a:effectLst>
                <a:outerShdw blurRad="38100" dist="38100" dir="2700000" algn="tl">
                  <a:srgbClr val="000000">
                    <a:alpha val="43137"/>
                  </a:srgbClr>
                </a:outerShdw>
              </a:effectLst>
            </a:endParaRPr>
          </a:p>
          <a:p>
            <a:pPr>
              <a:buNone/>
              <a:defRPr/>
            </a:pPr>
            <a:r>
              <a:rPr lang="el-GR" sz="2400" dirty="0" smtClean="0">
                <a:effectLst>
                  <a:outerShdw blurRad="38100" dist="38100" dir="2700000" algn="tl">
                    <a:srgbClr val="000000">
                      <a:alpha val="43137"/>
                    </a:srgbClr>
                  </a:outerShdw>
                </a:effectLst>
              </a:rPr>
              <a:t>    Το υποκείμενο έχει δικαίωμα να αντιταχθεί / εναντιωθεί όταν προσωπικά του δεδομένα υφίστανται επεξεργασία για σκοπούς </a:t>
            </a:r>
            <a:r>
              <a:rPr lang="el-GR" sz="2400" b="1" dirty="0" smtClean="0">
                <a:solidFill>
                  <a:schemeClr val="tx2"/>
                </a:solidFill>
                <a:effectLst>
                  <a:outerShdw blurRad="38100" dist="38100" dir="2700000" algn="tl">
                    <a:srgbClr val="000000">
                      <a:alpha val="43137"/>
                    </a:srgbClr>
                  </a:outerShdw>
                </a:effectLst>
              </a:rPr>
              <a:t>επιστημονικής</a:t>
            </a:r>
            <a:r>
              <a:rPr lang="el-GR" sz="2400" dirty="0" smtClean="0">
                <a:effectLst>
                  <a:outerShdw blurRad="38100" dist="38100" dir="2700000" algn="tl">
                    <a:srgbClr val="000000">
                      <a:alpha val="43137"/>
                    </a:srgbClr>
                  </a:outerShdw>
                </a:effectLst>
              </a:rPr>
              <a:t> ή ιστορικής </a:t>
            </a:r>
            <a:r>
              <a:rPr lang="el-GR" sz="2400" b="1" dirty="0" smtClean="0">
                <a:solidFill>
                  <a:schemeClr val="tx2"/>
                </a:solidFill>
                <a:effectLst>
                  <a:outerShdw blurRad="38100" dist="38100" dir="2700000" algn="tl">
                    <a:srgbClr val="000000">
                      <a:alpha val="43137"/>
                    </a:srgbClr>
                  </a:outerShdw>
                </a:effectLst>
              </a:rPr>
              <a:t>έρευνας</a:t>
            </a:r>
            <a:r>
              <a:rPr lang="el-GR" sz="2400" dirty="0" smtClean="0">
                <a:solidFill>
                  <a:schemeClr val="tx2"/>
                </a:solidFill>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ή για στατιστικούς σκοπούς, εκτός εάν η επεξεργασία είναι απαραίτητη για λόγους δημόσιου συμφέροντος </a:t>
            </a:r>
          </a:p>
          <a:p>
            <a:pPr>
              <a:defRPr/>
            </a:pPr>
            <a:endParaRPr lang="el-GR" sz="2000" dirty="0" smtClean="0">
              <a:effectLst>
                <a:outerShdw blurRad="38100" dist="38100" dir="2700000" algn="tl">
                  <a:srgbClr val="000000">
                    <a:alpha val="43137"/>
                  </a:srgbClr>
                </a:outerShdw>
              </a:effectLst>
            </a:endParaRPr>
          </a:p>
          <a:p>
            <a:pPr eaLnBrk="1" hangingPunct="1">
              <a:buNone/>
              <a:defRPr/>
            </a:pPr>
            <a:r>
              <a:rPr lang="el-GR" sz="1800" b="1" dirty="0" smtClean="0">
                <a:solidFill>
                  <a:srgbClr val="FFC000"/>
                </a:solidFill>
              </a:rPr>
              <a:t>     </a:t>
            </a:r>
            <a:r>
              <a:rPr lang="el-GR" sz="2400" b="1" dirty="0" smtClean="0">
                <a:solidFill>
                  <a:srgbClr val="FFC000"/>
                </a:solidFill>
                <a:effectLst>
                  <a:outerShdw blurRad="38100" dist="38100" dir="2700000" algn="tl">
                    <a:srgbClr val="000000">
                      <a:alpha val="43137"/>
                    </a:srgbClr>
                  </a:outerShdw>
                </a:effectLst>
              </a:rPr>
              <a:t>Παράδειγμα:</a:t>
            </a:r>
            <a:r>
              <a:rPr lang="el-GR" sz="2400" dirty="0" smtClean="0">
                <a:effectLst>
                  <a:outerShdw blurRad="38100" dist="38100" dir="2700000" algn="tl">
                    <a:srgbClr val="000000">
                      <a:alpha val="43137"/>
                    </a:srgbClr>
                  </a:outerShdw>
                </a:effectLst>
              </a:rPr>
              <a:t> Ξενοδοχείο έχει έννομο συμφέρον να διατηρεί προσωπικά δεδομένα πελατών του για στατιστικούς σκοπούς. Σε τέτοια περίπτωση πρώην  πελάτης έχει δικαίωμα να εναντιωθεί</a:t>
            </a: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eaLnBrk="1" hangingPunct="1">
              <a:defRPr/>
            </a:pPr>
            <a:endParaRPr lang="en-US" sz="1800" b="1" dirty="0" smtClean="0">
              <a:solidFill>
                <a:srgbClr val="FFFF00"/>
              </a:solidFill>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60F857B-3A54-4FA8-8B72-BBBB4171D551}" type="slidenum">
              <a:rPr lang="el-GR" altLang="en-US" sz="1400" smtClean="0">
                <a:latin typeface="Arial" charset="0"/>
              </a:rPr>
              <a:pPr>
                <a:spcBef>
                  <a:spcPct val="0"/>
                </a:spcBef>
                <a:buClrTx/>
                <a:buSzTx/>
                <a:buFontTx/>
                <a:buNone/>
                <a:defRPr/>
              </a:pPr>
              <a:t>18</a:t>
            </a:fld>
            <a:endParaRPr lang="el-GR" altLang="en-US" sz="1400" smtClean="0">
              <a:latin typeface="Arial" charset="0"/>
            </a:endParaRPr>
          </a:p>
        </p:txBody>
      </p:sp>
      <p:sp>
        <p:nvSpPr>
          <p:cNvPr id="6147" name="Rectangle 3"/>
          <p:cNvSpPr>
            <a:spLocks noGrp="1" noChangeArrowheads="1"/>
          </p:cNvSpPr>
          <p:nvPr>
            <p:ph type="body" idx="1"/>
          </p:nvPr>
        </p:nvSpPr>
        <p:spPr>
          <a:xfrm>
            <a:off x="467545" y="476672"/>
            <a:ext cx="8352928" cy="5976516"/>
          </a:xfrm>
          <a:effectLst>
            <a:outerShdw dist="35921" dir="2700000" algn="ctr" rotWithShape="0">
              <a:schemeClr val="bg2"/>
            </a:outerShdw>
          </a:effectLst>
        </p:spPr>
        <p:txBody>
          <a:bodyPr/>
          <a:lstStyle/>
          <a:p>
            <a:pPr eaLnBrk="1" hangingPunct="1">
              <a:defRPr/>
            </a:pPr>
            <a:r>
              <a:rPr lang="el-GR" sz="2400" b="1" dirty="0" smtClean="0">
                <a:solidFill>
                  <a:srgbClr val="FFFF00"/>
                </a:solidFill>
                <a:effectLst>
                  <a:outerShdw blurRad="38100" dist="38100" dir="2700000" algn="tl">
                    <a:srgbClr val="000000">
                      <a:alpha val="43137"/>
                    </a:srgbClr>
                  </a:outerShdw>
                </a:effectLst>
              </a:rPr>
              <a:t>Δικαίωμα αντίρρησης σε αυτοματοποιημένη απόφαση περιλαμβανομένης της κατάρτισης προφίλ </a:t>
            </a:r>
          </a:p>
          <a:p>
            <a:pPr lvl="4">
              <a:buFontTx/>
              <a:buNone/>
              <a:defRPr/>
            </a:pPr>
            <a:r>
              <a:rPr lang="el-GR"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 </a:t>
            </a:r>
            <a:endParaRPr lang="el-GR"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400" dirty="0" smtClean="0">
                <a:effectLst>
                  <a:outerShdw blurRad="38100" dist="38100" dir="2700000" algn="tl">
                    <a:srgbClr val="000000">
                      <a:alpha val="43137"/>
                    </a:srgbClr>
                  </a:outerShdw>
                </a:effectLst>
              </a:rPr>
              <a:t>Το υποκείμενο των δεδομένων έχει δικαίωμα να μην υπόκειται σε απόφαση που λαμβάνεται με αυτοματοποιημένα μέσα, συμπεριλαμβανομένης της κατάρτισης προφίλ, η οποία το επηρεάζει σημαντικά</a:t>
            </a:r>
          </a:p>
          <a:p>
            <a:pPr lvl="6">
              <a:buNone/>
              <a:defRPr/>
            </a:pPr>
            <a:endParaRPr lang="el-GR" dirty="0" smtClean="0">
              <a:effectLst>
                <a:outerShdw blurRad="38100" dist="38100" dir="2700000" algn="tl">
                  <a:srgbClr val="000000">
                    <a:alpha val="43137"/>
                  </a:srgbClr>
                </a:outerShdw>
              </a:effectLst>
            </a:endParaRPr>
          </a:p>
          <a:p>
            <a:pPr>
              <a:buFont typeface="Wingdings" pitchFamily="2" charset="2"/>
              <a:buChar char="Ø"/>
              <a:defRPr/>
            </a:pPr>
            <a:r>
              <a:rPr lang="el-GR" sz="2400" dirty="0" smtClean="0">
                <a:effectLst>
                  <a:outerShdw blurRad="38100" dist="38100" dir="2700000" algn="tl">
                    <a:srgbClr val="000000">
                      <a:alpha val="43137"/>
                    </a:srgbClr>
                  </a:outerShdw>
                </a:effectLst>
              </a:rPr>
              <a:t>Ισχύει και για απόφαση που λαμβάνεται με μη αυτοματοποιημένα μέσα (Κατευθυντήριες Γραμμές Άρθρου 29)   </a:t>
            </a:r>
          </a:p>
          <a:p>
            <a:pPr>
              <a:buFontTx/>
              <a:buNone/>
              <a:defRPr/>
            </a:pPr>
            <a:r>
              <a:rPr lang="el-GR" sz="2400" dirty="0" smtClean="0">
                <a:effectLst>
                  <a:outerShdw blurRad="38100" dist="38100" dir="2700000" algn="tl">
                    <a:srgbClr val="000000">
                      <a:alpha val="43137"/>
                    </a:srgbClr>
                  </a:outerShdw>
                </a:effectLst>
              </a:rPr>
              <a:t>    </a:t>
            </a:r>
          </a:p>
          <a:p>
            <a:pPr>
              <a:buFontTx/>
              <a:buNone/>
              <a:defRPr/>
            </a:pPr>
            <a:r>
              <a:rPr lang="el-GR" sz="2000" b="1" dirty="0" smtClean="0">
                <a:solidFill>
                  <a:srgbClr val="FFC000"/>
                </a:solidFill>
                <a:effectLst>
                  <a:outerShdw blurRad="38100" dist="38100" dir="2700000" algn="tl">
                    <a:srgbClr val="000000">
                      <a:alpha val="43137"/>
                    </a:srgbClr>
                  </a:outerShdw>
                </a:effectLst>
              </a:rPr>
              <a:t>     </a:t>
            </a: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5B83F83E-0456-4133-A841-CCCB64C24AAC}" type="slidenum">
              <a:rPr lang="el-GR" altLang="en-US" sz="1400" smtClean="0">
                <a:latin typeface="Arial" charset="0"/>
              </a:rPr>
              <a:pPr>
                <a:spcBef>
                  <a:spcPct val="0"/>
                </a:spcBef>
                <a:buClrTx/>
                <a:buSzTx/>
                <a:buFontTx/>
                <a:buNone/>
                <a:defRPr/>
              </a:pPr>
              <a:t>19</a:t>
            </a:fld>
            <a:endParaRPr lang="el-GR" altLang="en-US" sz="1400" smtClean="0">
              <a:latin typeface="Arial" charset="0"/>
            </a:endParaRPr>
          </a:p>
        </p:txBody>
      </p:sp>
      <p:sp>
        <p:nvSpPr>
          <p:cNvPr id="6146" name="Rectangle 2"/>
          <p:cNvSpPr>
            <a:spLocks noGrp="1" noChangeArrowheads="1"/>
          </p:cNvSpPr>
          <p:nvPr>
            <p:ph type="title"/>
          </p:nvPr>
        </p:nvSpPr>
        <p:spPr>
          <a:xfrm>
            <a:off x="539750" y="333375"/>
            <a:ext cx="8604250" cy="431329"/>
          </a:xfrm>
          <a:effectLst>
            <a:outerShdw dist="35921" dir="2700000" algn="ctr" rotWithShape="0">
              <a:schemeClr val="bg2"/>
            </a:outerShdw>
          </a:effectLst>
        </p:spPr>
        <p:txBody>
          <a:bodyPr/>
          <a:lstStyle/>
          <a:p>
            <a:pPr eaLnBrk="1" hangingPunct="1">
              <a:defRPr/>
            </a:pPr>
            <a:r>
              <a:rPr lang="el-GR" sz="2400" b="1" dirty="0" smtClean="0">
                <a:solidFill>
                  <a:srgbClr val="FFC000"/>
                </a:solidFill>
                <a:effectLst>
                  <a:outerShdw blurRad="38100" dist="38100" dir="2700000" algn="tl">
                    <a:srgbClr val="000000">
                      <a:alpha val="43137"/>
                    </a:srgbClr>
                  </a:outerShdw>
                </a:effectLst>
              </a:rPr>
              <a:t>Αυστηρότητες Υποχρεώσεις Υπεύθυνων Επεξεργασίας</a:t>
            </a:r>
          </a:p>
        </p:txBody>
      </p:sp>
      <p:sp>
        <p:nvSpPr>
          <p:cNvPr id="6147" name="Rectangle 3"/>
          <p:cNvSpPr>
            <a:spLocks noGrp="1" noChangeArrowheads="1"/>
          </p:cNvSpPr>
          <p:nvPr>
            <p:ph type="body" idx="1"/>
          </p:nvPr>
        </p:nvSpPr>
        <p:spPr>
          <a:xfrm>
            <a:off x="467544" y="908721"/>
            <a:ext cx="8352928" cy="5544468"/>
          </a:xfrm>
          <a:effectLst>
            <a:outerShdw dist="35921" dir="2700000" algn="ctr" rotWithShape="0">
              <a:schemeClr val="bg2"/>
            </a:outerShdw>
          </a:effectLst>
        </p:spPr>
        <p:txBody>
          <a:bodyPr/>
          <a:lstStyle/>
          <a:p>
            <a:pPr marL="457200" indent="-457200">
              <a:buNone/>
              <a:defRPr/>
            </a:pPr>
            <a:r>
              <a:rPr lang="el-GR" sz="2200" b="1" dirty="0" smtClean="0">
                <a:solidFill>
                  <a:srgbClr val="FFFF00"/>
                </a:solidFill>
                <a:effectLst>
                  <a:outerShdw blurRad="38100" dist="38100" dir="2700000" algn="tl">
                    <a:srgbClr val="000000">
                      <a:alpha val="43137"/>
                    </a:srgbClr>
                  </a:outerShdw>
                </a:effectLst>
              </a:rPr>
              <a:t>1.  Λήψη συγκατάθεσης  για ανήλικους κάτω των 16 σε</a:t>
            </a:r>
            <a:r>
              <a:rPr lang="en-US" sz="2200" b="1" dirty="0" smtClean="0">
                <a:solidFill>
                  <a:srgbClr val="FFFF00"/>
                </a:solidFill>
                <a:effectLst>
                  <a:outerShdw blurRad="38100" dist="38100" dir="2700000" algn="tl">
                    <a:srgbClr val="000000">
                      <a:alpha val="43137"/>
                    </a:srgbClr>
                  </a:outerShdw>
                </a:effectLst>
              </a:rPr>
              <a:t> </a:t>
            </a:r>
            <a:r>
              <a:rPr lang="el-GR" sz="2200" b="1" dirty="0" smtClean="0">
                <a:solidFill>
                  <a:srgbClr val="FFFF00"/>
                </a:solidFill>
                <a:effectLst>
                  <a:outerShdw blurRad="38100" dist="38100" dir="2700000" algn="tl">
                    <a:srgbClr val="000000">
                      <a:alpha val="43137"/>
                    </a:srgbClr>
                  </a:outerShdw>
                </a:effectLst>
              </a:rPr>
              <a:t>σχέση με τις υπηρεσίες της κοινωνίας των πληροφοριών</a:t>
            </a:r>
          </a:p>
          <a:p>
            <a:pPr>
              <a:buFontTx/>
              <a:buNone/>
              <a:defRPr/>
            </a:pPr>
            <a:r>
              <a:rPr lang="el-GR" sz="2200" dirty="0" smtClean="0">
                <a:effectLst>
                  <a:outerShdw blurRad="38100" dist="38100" dir="2700000" algn="tl">
                    <a:srgbClr val="000000">
                      <a:alpha val="43137"/>
                    </a:srgbClr>
                  </a:outerShdw>
                </a:effectLst>
              </a:rPr>
              <a:t>    Για ανήλικους κάτω των 16 ετών δεν αρκεί η συγκατάθεση τους για την επεξεργασία προσωπικών τους δεδομένων αλλά χρειάζεται και η συγκατάθεση του γονέα / κηδεμόνα τους </a:t>
            </a:r>
          </a:p>
          <a:p>
            <a:pPr>
              <a:buFontTx/>
              <a:buNone/>
              <a:defRPr/>
            </a:pPr>
            <a:endParaRPr lang="el-GR" sz="2200" b="1" dirty="0" smtClean="0">
              <a:solidFill>
                <a:srgbClr val="FFFF00"/>
              </a:solidFill>
              <a:effectLst>
                <a:outerShdw blurRad="38100" dist="38100" dir="2700000" algn="tl">
                  <a:srgbClr val="000000">
                    <a:alpha val="43137"/>
                  </a:srgbClr>
                </a:outerShdw>
              </a:effectLst>
            </a:endParaRPr>
          </a:p>
          <a:p>
            <a:pPr>
              <a:buFontTx/>
              <a:buNone/>
              <a:defRPr/>
            </a:pPr>
            <a:r>
              <a:rPr lang="el-GR" sz="2200" b="1" dirty="0" smtClean="0">
                <a:solidFill>
                  <a:srgbClr val="FFFF00"/>
                </a:solidFill>
                <a:effectLst>
                  <a:outerShdw blurRad="38100" dist="38100" dir="2700000" algn="tl">
                    <a:srgbClr val="000000">
                      <a:alpha val="43137"/>
                    </a:srgbClr>
                  </a:outerShdw>
                </a:effectLst>
              </a:rPr>
              <a:t>2. Φέρει το βάρος της αποδείξεως όσον αφορά στην</a:t>
            </a:r>
            <a:r>
              <a:rPr lang="en-US" sz="2200" b="1" dirty="0" smtClean="0">
                <a:solidFill>
                  <a:srgbClr val="FFFF00"/>
                </a:solidFill>
                <a:effectLst>
                  <a:outerShdw blurRad="38100" dist="38100" dir="2700000" algn="tl">
                    <a:srgbClr val="000000">
                      <a:alpha val="43137"/>
                    </a:srgbClr>
                  </a:outerShdw>
                </a:effectLst>
              </a:rPr>
              <a:t> </a:t>
            </a:r>
            <a:r>
              <a:rPr lang="el-GR" sz="2200" b="1" dirty="0" smtClean="0">
                <a:solidFill>
                  <a:srgbClr val="FFFF00"/>
                </a:solidFill>
                <a:effectLst>
                  <a:outerShdw blurRad="38100" dist="38100" dir="2700000" algn="tl">
                    <a:srgbClr val="000000">
                      <a:alpha val="43137"/>
                    </a:srgbClr>
                  </a:outerShdw>
                </a:effectLst>
              </a:rPr>
              <a:t>παροχή συγκατάθεσης</a:t>
            </a:r>
          </a:p>
          <a:p>
            <a:pPr>
              <a:buFont typeface="Wingdings" pitchFamily="2" charset="2"/>
              <a:buChar char="Ø"/>
              <a:defRPr/>
            </a:pPr>
            <a:r>
              <a:rPr lang="el-GR" sz="2200" dirty="0" smtClean="0">
                <a:effectLst>
                  <a:outerShdw blurRad="38100" dist="38100" dir="2700000" algn="tl">
                    <a:srgbClr val="000000">
                      <a:alpha val="43137"/>
                    </a:srgbClr>
                  </a:outerShdw>
                </a:effectLst>
              </a:rPr>
              <a:t>Καταργείται η σιωπηρή συγκατάθεση</a:t>
            </a:r>
          </a:p>
          <a:p>
            <a:pPr>
              <a:buFont typeface="Wingdings" pitchFamily="2" charset="2"/>
              <a:buChar char="Ø"/>
              <a:defRPr/>
            </a:pPr>
            <a:r>
              <a:rPr lang="el-GR" sz="2200" dirty="0" smtClean="0">
                <a:effectLst>
                  <a:outerShdw blurRad="38100" dist="38100" dir="2700000" algn="tl">
                    <a:srgbClr val="000000">
                      <a:alpha val="43137"/>
                    </a:srgbClr>
                  </a:outerShdw>
                </a:effectLst>
              </a:rPr>
              <a:t>Δήλωση συγκατάθεσης: σε απλή και κατανοητή γλώσσα</a:t>
            </a:r>
          </a:p>
          <a:p>
            <a:pPr>
              <a:buFont typeface="Wingdings" pitchFamily="2" charset="2"/>
              <a:buChar char="Ø"/>
              <a:defRPr/>
            </a:pPr>
            <a:r>
              <a:rPr lang="el-GR" sz="2200" dirty="0" smtClean="0">
                <a:effectLst>
                  <a:outerShdw blurRad="38100" dist="38100" dir="2700000" algn="tl">
                    <a:srgbClr val="000000">
                      <a:alpha val="43137"/>
                    </a:srgbClr>
                  </a:outerShdw>
                </a:effectLst>
              </a:rPr>
              <a:t>Απόδειξη λήψης συγκατάθεσης</a:t>
            </a:r>
            <a:endParaRPr lang="en-US" sz="2200" dirty="0" smtClean="0">
              <a:effectLst>
                <a:outerShdw blurRad="38100" dist="38100" dir="2700000" algn="tl">
                  <a:srgbClr val="000000">
                    <a:alpha val="43137"/>
                  </a:srgbClr>
                </a:outerShdw>
              </a:effectLst>
            </a:endParaRPr>
          </a:p>
          <a:p>
            <a:pPr>
              <a:buNone/>
              <a:defRPr/>
            </a:pPr>
            <a:endParaRPr lang="el-GR" sz="2400" dirty="0" smtClean="0">
              <a:effectLst/>
            </a:endParaRPr>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eaLnBrk="1" hangingPunct="1">
              <a:buFontTx/>
              <a:buNone/>
              <a:defRPr/>
            </a:pPr>
            <a:endParaRPr lang="el-GR" sz="1800" dirty="0" smtClean="0"/>
          </a:p>
          <a:p>
            <a:pPr eaLnBrk="1" hangingPunct="1">
              <a:buFontTx/>
              <a:buNone/>
              <a:defRPr/>
            </a:pPr>
            <a:r>
              <a:rPr lang="el-GR" dirty="0" smtClean="0"/>
              <a:t> </a:t>
            </a:r>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3F48D768-26CE-4D4B-9CC4-7197122D674D}" type="slidenum">
              <a:rPr lang="el-GR" altLang="en-US" sz="1400" smtClean="0">
                <a:latin typeface="Arial" charset="0"/>
              </a:rPr>
              <a:pPr>
                <a:spcBef>
                  <a:spcPct val="0"/>
                </a:spcBef>
                <a:buClrTx/>
                <a:buSzTx/>
                <a:buFontTx/>
                <a:buNone/>
                <a:defRPr/>
              </a:pPr>
              <a:t>2</a:t>
            </a:fld>
            <a:endParaRPr lang="el-GR" altLang="en-US" sz="1400" smtClean="0">
              <a:latin typeface="Arial" charset="0"/>
            </a:endParaRPr>
          </a:p>
        </p:txBody>
      </p:sp>
      <p:sp>
        <p:nvSpPr>
          <p:cNvPr id="6147" name="Rectangle 3"/>
          <p:cNvSpPr>
            <a:spLocks noGrp="1" noChangeArrowheads="1"/>
          </p:cNvSpPr>
          <p:nvPr>
            <p:ph type="body" idx="1"/>
          </p:nvPr>
        </p:nvSpPr>
        <p:spPr>
          <a:xfrm>
            <a:off x="468313" y="260350"/>
            <a:ext cx="8280400" cy="5832475"/>
          </a:xfrm>
          <a:effectLst>
            <a:outerShdw dist="35921" dir="2700000" algn="ctr" rotWithShape="0">
              <a:schemeClr val="bg2"/>
            </a:outerShdw>
          </a:effectLst>
        </p:spPr>
        <p:txBody>
          <a:bodyPr/>
          <a:lstStyle/>
          <a:p>
            <a:pPr eaLnBrk="1" hangingPunct="1">
              <a:buFontTx/>
              <a:buNone/>
              <a:defRPr/>
            </a:pPr>
            <a:r>
              <a:rPr lang="el-GR" sz="2400" dirty="0" smtClean="0">
                <a:effectLst>
                  <a:outerShdw blurRad="38100" dist="38100" dir="2700000" algn="tl">
                    <a:srgbClr val="000000">
                      <a:alpha val="43137"/>
                    </a:srgbClr>
                  </a:outerShdw>
                </a:effectLst>
              </a:rPr>
              <a:t>	</a:t>
            </a:r>
            <a:r>
              <a:rPr lang="el-GR" sz="2300" b="1" dirty="0" smtClean="0">
                <a:solidFill>
                  <a:srgbClr val="FFC000"/>
                </a:solidFill>
                <a:effectLst>
                  <a:outerShdw blurRad="38100" dist="38100" dir="2700000" algn="tl">
                    <a:srgbClr val="000000">
                      <a:alpha val="43137"/>
                    </a:srgbClr>
                  </a:outerShdw>
                </a:effectLst>
              </a:rPr>
              <a:t>Ανάγκη αντικατάστασης του υφιστάμενου πλαισίου:</a:t>
            </a:r>
          </a:p>
          <a:p>
            <a:pPr eaLnBrk="1" hangingPunct="1">
              <a:buFontTx/>
              <a:buNone/>
              <a:defRPr/>
            </a:pPr>
            <a:r>
              <a:rPr lang="en-US" sz="2300" b="1" dirty="0" smtClean="0">
                <a:solidFill>
                  <a:srgbClr val="FFC000"/>
                </a:solidFill>
                <a:effectLst>
                  <a:outerShdw blurRad="38100" dist="38100" dir="2700000" algn="tl">
                    <a:srgbClr val="000000">
                      <a:alpha val="43137"/>
                    </a:srgbClr>
                  </a:outerShdw>
                </a:effectLst>
              </a:rPr>
              <a:t> </a:t>
            </a:r>
            <a:r>
              <a:rPr lang="el-GR" sz="2300" dirty="0" smtClean="0"/>
              <a:t>   Η υφιστάμενη Οδηγία (95/46/ΕΚ), μετά από περίπου μια εικοσαετία, θεωρείται ξεπερασμένη - δεν ανταποκρίνεται επαρκώς στις ανάγκες της εποχής λόγω:</a:t>
            </a:r>
          </a:p>
          <a:p>
            <a:pPr eaLnBrk="1" hangingPunct="1">
              <a:defRPr/>
            </a:pPr>
            <a:r>
              <a:rPr lang="el-GR" sz="2300" dirty="0" smtClean="0"/>
              <a:t>Των ραγδαίων τεχνολογικών εξελίξεων π.χ. </a:t>
            </a:r>
            <a:r>
              <a:rPr lang="el-GR" sz="2300" dirty="0" err="1" smtClean="0"/>
              <a:t>smartphones</a:t>
            </a:r>
            <a:r>
              <a:rPr lang="el-GR" sz="2300" dirty="0" smtClean="0"/>
              <a:t>, </a:t>
            </a:r>
            <a:r>
              <a:rPr lang="en-US" sz="2300" dirty="0" smtClean="0"/>
              <a:t>mobile </a:t>
            </a:r>
            <a:r>
              <a:rPr lang="el-GR" sz="2300" dirty="0" err="1" smtClean="0"/>
              <a:t>banking</a:t>
            </a:r>
            <a:endParaRPr lang="el-GR" sz="2300" dirty="0" smtClean="0"/>
          </a:p>
          <a:p>
            <a:pPr eaLnBrk="1" hangingPunct="1">
              <a:defRPr/>
            </a:pPr>
            <a:r>
              <a:rPr lang="el-GR" sz="2300" dirty="0" smtClean="0"/>
              <a:t>Της χρήσης του διαδικτύου και των νέων υπηρεσιών που παρέχει π.χ. ηλεκτρονικό εμπόριο</a:t>
            </a:r>
          </a:p>
          <a:p>
            <a:pPr eaLnBrk="1" hangingPunct="1">
              <a:defRPr/>
            </a:pPr>
            <a:r>
              <a:rPr lang="el-GR" sz="2300" dirty="0" smtClean="0"/>
              <a:t>Της ανάπτυξης της ψηφιακής οικονομίας π.χ. ί</a:t>
            </a:r>
            <a:r>
              <a:rPr lang="en-US" sz="2300" dirty="0" err="1" smtClean="0"/>
              <a:t>nternet</a:t>
            </a:r>
            <a:r>
              <a:rPr lang="en-US" sz="2300" dirty="0" smtClean="0"/>
              <a:t> banking</a:t>
            </a:r>
          </a:p>
          <a:p>
            <a:pPr eaLnBrk="1" hangingPunct="1">
              <a:defRPr/>
            </a:pPr>
            <a:r>
              <a:rPr lang="el-GR" sz="2300" dirty="0" smtClean="0"/>
              <a:t>Της ευρείας χρήσης των μέσων κοινωνικής δικτύωσης</a:t>
            </a:r>
          </a:p>
          <a:p>
            <a:pPr eaLnBrk="1" hangingPunct="1">
              <a:defRPr/>
            </a:pPr>
            <a:r>
              <a:rPr lang="el-GR" sz="2300" dirty="0" smtClean="0"/>
              <a:t>Της αυξανόμενης δημοσιοποίησης προσωπικών πληροφοριών π.χ. δεδομένων υγείας και διάθεσής τους σε παγκόσμιο επίπεδο</a:t>
            </a:r>
          </a:p>
          <a:p>
            <a:pPr eaLnBrk="1" hangingPunct="1">
              <a:buFontTx/>
              <a:buNone/>
              <a:defRPr/>
            </a:pPr>
            <a:r>
              <a:rPr lang="el-GR" sz="2400" dirty="0" smtClean="0"/>
              <a:t>               </a:t>
            </a:r>
            <a:endParaRPr lang="el-GR" sz="1600" dirty="0" smtClean="0"/>
          </a:p>
          <a:p>
            <a:pPr eaLnBrk="1" hangingPunct="1">
              <a:buFontTx/>
              <a:buNone/>
              <a:defRPr/>
            </a:pPr>
            <a:endParaRPr lang="el-GR" sz="2200" dirty="0" smtClean="0"/>
          </a:p>
          <a:p>
            <a:pPr marL="0" indent="0" eaLnBrk="1" hangingPunct="1">
              <a:buFontTx/>
              <a:buNone/>
              <a:defRPr/>
            </a:pPr>
            <a:r>
              <a:rPr lang="el-GR" sz="2200" dirty="0" smtClean="0"/>
              <a:t>  </a:t>
            </a:r>
            <a:endParaRPr lang="en-US" sz="2200"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981075"/>
            <a:ext cx="8218487" cy="1584325"/>
          </a:xfrm>
        </p:spPr>
        <p:txBody>
          <a:bodyPr/>
          <a:lstStyle/>
          <a:p>
            <a:pPr>
              <a:defRPr/>
            </a:pPr>
            <a:r>
              <a:rPr lang="el-GR" sz="2000" b="1" dirty="0" smtClean="0">
                <a:solidFill>
                  <a:srgbClr val="FFFF00"/>
                </a:solidFill>
                <a:effectLst/>
              </a:rPr>
              <a:t> 3. </a:t>
            </a:r>
            <a:r>
              <a:rPr lang="el-GR" sz="2000" b="1" dirty="0" smtClean="0">
                <a:solidFill>
                  <a:srgbClr val="FFFF00"/>
                </a:solidFill>
                <a:effectLst>
                  <a:outerShdw blurRad="38100" dist="38100" dir="2700000" algn="tl">
                    <a:srgbClr val="000000">
                      <a:alpha val="43137"/>
                    </a:srgbClr>
                  </a:outerShdw>
                </a:effectLst>
              </a:rPr>
              <a:t>Υποχρέωση κατασκευαστών στο στάδιο του σχεδιασμού και</a:t>
            </a:r>
            <a:br>
              <a:rPr lang="el-GR" sz="2000" b="1" dirty="0" smtClean="0">
                <a:solidFill>
                  <a:srgbClr val="FFFF00"/>
                </a:solidFill>
                <a:effectLst>
                  <a:outerShdw blurRad="38100" dist="38100" dir="2700000" algn="tl">
                    <a:srgbClr val="000000">
                      <a:alpha val="43137"/>
                    </a:srgbClr>
                  </a:outerShdw>
                </a:effectLst>
              </a:rPr>
            </a:br>
            <a:r>
              <a:rPr lang="el-GR" sz="2000" b="1" dirty="0" smtClean="0">
                <a:solidFill>
                  <a:srgbClr val="FFFF00"/>
                </a:solidFill>
                <a:effectLst>
                  <a:outerShdw blurRad="38100" dist="38100" dir="2700000" algn="tl">
                    <a:srgbClr val="000000">
                      <a:alpha val="43137"/>
                    </a:srgbClr>
                  </a:outerShdw>
                </a:effectLst>
              </a:rPr>
              <a:t>     </a:t>
            </a:r>
            <a:r>
              <a:rPr lang="el-GR" sz="2000" b="1" dirty="0" err="1" smtClean="0">
                <a:solidFill>
                  <a:srgbClr val="FFFF00"/>
                </a:solidFill>
                <a:effectLst>
                  <a:outerShdw blurRad="38100" dist="38100" dir="2700000" algn="tl">
                    <a:srgbClr val="000000">
                      <a:alpha val="43137"/>
                    </a:srgbClr>
                  </a:outerShdw>
                </a:effectLst>
              </a:rPr>
              <a:t>εξ΄ορισμού</a:t>
            </a:r>
            <a:r>
              <a:rPr lang="el-GR" sz="2000" b="1" dirty="0" smtClean="0">
                <a:solidFill>
                  <a:srgbClr val="FFFF00"/>
                </a:solidFill>
                <a:effectLst>
                  <a:outerShdw blurRad="38100" dist="38100" dir="2700000" algn="tl">
                    <a:srgbClr val="000000">
                      <a:alpha val="43137"/>
                    </a:srgbClr>
                  </a:outerShdw>
                </a:effectLst>
              </a:rPr>
              <a:t> </a:t>
            </a:r>
            <a:br>
              <a:rPr lang="el-GR" sz="2000" b="1" dirty="0" smtClean="0">
                <a:solidFill>
                  <a:srgbClr val="FFFF00"/>
                </a:solidFill>
                <a:effectLst>
                  <a:outerShdw blurRad="38100" dist="38100" dir="2700000" algn="tl">
                    <a:srgbClr val="000000">
                      <a:alpha val="43137"/>
                    </a:srgbClr>
                  </a:outerShdw>
                </a:effectLst>
              </a:rPr>
            </a:br>
            <a:r>
              <a:rPr lang="el-GR" sz="2000" b="1" dirty="0" smtClean="0"/>
              <a:t/>
            </a:r>
            <a:br>
              <a:rPr lang="el-GR" sz="2000" b="1" dirty="0" smtClean="0"/>
            </a:br>
            <a:r>
              <a:rPr lang="el-GR" sz="2000" b="1" dirty="0" smtClean="0"/>
              <a:t/>
            </a:r>
            <a:br>
              <a:rPr lang="el-GR" sz="2000" b="1" dirty="0" smtClean="0"/>
            </a:br>
            <a:r>
              <a:rPr lang="el-GR" sz="2000" b="1" dirty="0" smtClean="0"/>
              <a:t/>
            </a:r>
            <a:br>
              <a:rPr lang="el-GR" sz="2000" b="1" dirty="0" smtClean="0"/>
            </a:br>
            <a:r>
              <a:rPr lang="el-GR" sz="2000" b="1" dirty="0" smtClean="0"/>
              <a:t/>
            </a:r>
            <a:br>
              <a:rPr lang="el-GR" sz="2000" b="1" dirty="0" smtClean="0"/>
            </a:br>
            <a:r>
              <a:rPr lang="el-GR" sz="2000" b="1" dirty="0" smtClean="0"/>
              <a:t/>
            </a:r>
            <a:br>
              <a:rPr lang="el-GR" sz="2000" b="1" dirty="0" smtClean="0"/>
            </a:br>
            <a:r>
              <a:rPr lang="el-GR" sz="2000" b="1" dirty="0" smtClean="0"/>
              <a:t/>
            </a:r>
            <a:br>
              <a:rPr lang="el-GR" sz="2000" b="1" dirty="0" smtClean="0"/>
            </a:br>
            <a:r>
              <a:rPr lang="el-GR" sz="2000" b="1" dirty="0" smtClean="0"/>
              <a:t/>
            </a:r>
            <a:br>
              <a:rPr lang="el-GR" sz="2000" b="1" dirty="0" smtClean="0"/>
            </a:br>
            <a:r>
              <a:rPr lang="el-GR" sz="2000" dirty="0" smtClean="0"/>
              <a:t> </a:t>
            </a:r>
            <a:endParaRPr lang="el-GR" sz="2000" dirty="0"/>
          </a:p>
        </p:txBody>
      </p:sp>
      <p:sp>
        <p:nvSpPr>
          <p:cNvPr id="3" name="Content Placeholder 2"/>
          <p:cNvSpPr>
            <a:spLocks noGrp="1"/>
          </p:cNvSpPr>
          <p:nvPr>
            <p:ph idx="1"/>
          </p:nvPr>
        </p:nvSpPr>
        <p:spPr>
          <a:xfrm>
            <a:off x="250825" y="908050"/>
            <a:ext cx="8785225" cy="5111750"/>
          </a:xfrm>
        </p:spPr>
        <p:txBody>
          <a:bodyPr/>
          <a:lstStyle/>
          <a:p>
            <a:pPr>
              <a:buNone/>
              <a:defRPr/>
            </a:pPr>
            <a:r>
              <a:rPr lang="el-GR" sz="2000" dirty="0" smtClean="0"/>
              <a:t>     Εφαρμογή τεχνικών και οργανωτικών μέτρων, π.χ.  </a:t>
            </a:r>
            <a:r>
              <a:rPr lang="el-GR" sz="2000" dirty="0" err="1" smtClean="0"/>
              <a:t>ψευδωνυμοποίηση</a:t>
            </a:r>
            <a:r>
              <a:rPr lang="el-GR" sz="2000" dirty="0" smtClean="0"/>
              <a:t> ή ελαχιστοποίηση των δεδομένων, κατά τη στιγμή του καθορισμού των μέσων επεξεργασίας και κατά τη στιγμή της επεξεργασίας</a:t>
            </a:r>
            <a:r>
              <a:rPr lang="en-US" sz="2000" dirty="0" smtClean="0"/>
              <a:t> </a:t>
            </a:r>
            <a:r>
              <a:rPr lang="el-GR" sz="2000" dirty="0" smtClean="0"/>
              <a:t>που διασφαλίζουν ότι εξ ορισμού:</a:t>
            </a:r>
            <a:endParaRPr lang="en-US" sz="2000" dirty="0" smtClean="0"/>
          </a:p>
          <a:p>
            <a:pPr>
              <a:buNone/>
              <a:defRPr/>
            </a:pPr>
            <a:r>
              <a:rPr lang="en-US" sz="2000" dirty="0" smtClean="0"/>
              <a:t>    </a:t>
            </a:r>
            <a:r>
              <a:rPr lang="el-GR" sz="2000" dirty="0" smtClean="0"/>
              <a:t>(α) υφίστανται επεξεργασία μόνο τα δεδομένα που είναι απαραίτητα για τον σκοπό της επεξεργασίας και (β) τα δεδομένα δεν καθίστανται προσβάσιμα χωρίς την παρέμβαση του φυσικού προσώπου σε αόριστο αριθμό φυσικών προσώπων</a:t>
            </a:r>
          </a:p>
          <a:p>
            <a:pPr lvl="4">
              <a:buFontTx/>
              <a:buNone/>
              <a:defRPr/>
            </a:pPr>
            <a:endParaRPr lang="el-GR" sz="800" dirty="0" smtClean="0"/>
          </a:p>
          <a:p>
            <a:pPr>
              <a:buNone/>
              <a:defRPr/>
            </a:pPr>
            <a:r>
              <a:rPr lang="el-GR" sz="2400" b="1" dirty="0" smtClean="0">
                <a:solidFill>
                  <a:srgbClr val="FFFF00"/>
                </a:solidFill>
                <a:effectLst/>
              </a:rPr>
              <a:t>   </a:t>
            </a:r>
            <a:r>
              <a:rPr lang="en-US" sz="2000" b="1" dirty="0" smtClean="0">
                <a:solidFill>
                  <a:srgbClr val="FFFF00"/>
                </a:solidFill>
                <a:effectLst/>
              </a:rPr>
              <a:t>4</a:t>
            </a:r>
            <a:r>
              <a:rPr lang="en-US" sz="2000" b="1" dirty="0" smtClean="0">
                <a:solidFill>
                  <a:srgbClr val="FFFF00"/>
                </a:solidFill>
                <a:effectLst>
                  <a:outerShdw blurRad="38100" dist="38100" dir="2700000" algn="tl">
                    <a:srgbClr val="000000">
                      <a:alpha val="43137"/>
                    </a:srgbClr>
                  </a:outerShdw>
                </a:effectLst>
                <a:latin typeface="+mj-lt"/>
                <a:ea typeface="+mj-ea"/>
                <a:cs typeface="+mj-cs"/>
              </a:rPr>
              <a:t>. </a:t>
            </a:r>
            <a:r>
              <a:rPr lang="el-GR" sz="2000" b="1" dirty="0" smtClean="0">
                <a:solidFill>
                  <a:srgbClr val="FFFF00"/>
                </a:solidFill>
                <a:effectLst>
                  <a:outerShdw blurRad="38100" dist="38100" dir="2700000" algn="tl">
                    <a:srgbClr val="000000">
                      <a:alpha val="43137"/>
                    </a:srgbClr>
                  </a:outerShdw>
                </a:effectLst>
                <a:latin typeface="+mj-lt"/>
                <a:ea typeface="+mj-ea"/>
                <a:cs typeface="+mj-cs"/>
              </a:rPr>
              <a:t>Υποχρέωση γνωστοποίησης παραβιάσεων ασφάλειας</a:t>
            </a:r>
            <a:endParaRPr lang="en-US" sz="2000" b="1" dirty="0" smtClean="0">
              <a:solidFill>
                <a:srgbClr val="FFFF00"/>
              </a:solidFill>
              <a:effectLst>
                <a:outerShdw blurRad="38100" dist="38100" dir="2700000" algn="tl">
                  <a:srgbClr val="000000">
                    <a:alpha val="43137"/>
                  </a:srgbClr>
                </a:outerShdw>
              </a:effectLst>
              <a:latin typeface="+mj-lt"/>
              <a:ea typeface="+mj-ea"/>
              <a:cs typeface="+mj-cs"/>
            </a:endParaRPr>
          </a:p>
          <a:p>
            <a:pPr>
              <a:buNone/>
            </a:pPr>
            <a:r>
              <a:rPr lang="el-GR" sz="2000" dirty="0" smtClean="0"/>
              <a:t>    Ο υπεύθυνος επεξεργασίας σε περίπτωση παραβίασης προσωπικών δεδομένων γνωστοποιεί αμέσως και όχι περάν των</a:t>
            </a:r>
            <a:r>
              <a:rPr lang="el-GR" sz="2000" b="1" dirty="0" smtClean="0"/>
              <a:t> 72 ωρών </a:t>
            </a:r>
            <a:r>
              <a:rPr lang="el-GR" sz="2000" dirty="0" smtClean="0"/>
              <a:t>από τη στιγμή που αποκτά γνώση του γεγονότος, την παραβίαση στην ΑΠΔΠΧ, εκτός αν η παραβίαση δεν ενδέχεται να προκαλέσει κίνδυνο. Μετά τις 72 ώρες, λογοδοτεί στην ΑΠΔΠΧ </a:t>
            </a:r>
          </a:p>
          <a:p>
            <a:pPr>
              <a:buFont typeface="Wingdings" pitchFamily="2" charset="2"/>
              <a:buChar char="Ø"/>
              <a:defRPr/>
            </a:pPr>
            <a:endParaRPr lang="el-GR" sz="2200" dirty="0" smtClean="0"/>
          </a:p>
        </p:txBody>
      </p:sp>
      <p:sp>
        <p:nvSpPr>
          <p:cNvPr id="4" name="Slide Number Placeholder 3"/>
          <p:cNvSpPr>
            <a:spLocks noGrp="1"/>
          </p:cNvSpPr>
          <p:nvPr>
            <p:ph type="sldNum" sz="quarter" idx="12"/>
          </p:nvPr>
        </p:nvSpPr>
        <p:spPr/>
        <p:txBody>
          <a:bodyPr/>
          <a:lstStyle/>
          <a:p>
            <a:pPr>
              <a:defRPr/>
            </a:pPr>
            <a:fld id="{26F48903-FCDB-41AF-A458-1EF7CA8C1B36}" type="slidenum">
              <a:rPr lang="el-GR" smtClean="0"/>
              <a:pPr>
                <a:defRPr/>
              </a:pPr>
              <a:t>20</a:t>
            </a:fld>
            <a:endParaRPr lang="el-G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496622" cy="5543128"/>
          </a:xfrm>
        </p:spPr>
        <p:txBody>
          <a:bodyPr/>
          <a:lstStyle/>
          <a:p>
            <a:pPr marL="457200" indent="-457200">
              <a:buFontTx/>
              <a:buNone/>
              <a:defRPr/>
            </a:pPr>
            <a:r>
              <a:rPr lang="el-GR" sz="2200" b="1" dirty="0" smtClean="0">
                <a:solidFill>
                  <a:srgbClr val="FFFF00"/>
                </a:solidFill>
                <a:effectLst>
                  <a:outerShdw blurRad="38100" dist="38100" dir="2700000" algn="tl">
                    <a:srgbClr val="000000">
                      <a:alpha val="43137"/>
                    </a:srgbClr>
                  </a:outerShdw>
                </a:effectLst>
              </a:rPr>
              <a:t>   5. Υποχρέωση ανακοίνωσης παραβιάσεων ασφάλειας</a:t>
            </a:r>
            <a:endParaRPr lang="en-US" sz="2200" b="1" dirty="0" smtClean="0">
              <a:solidFill>
                <a:srgbClr val="FFFF00"/>
              </a:solidFill>
              <a:effectLst>
                <a:outerShdw blurRad="38100" dist="38100" dir="2700000" algn="tl">
                  <a:srgbClr val="000000">
                    <a:alpha val="43137"/>
                  </a:srgbClr>
                </a:outerShdw>
              </a:effectLst>
            </a:endParaRPr>
          </a:p>
          <a:p>
            <a:pPr marL="2171700" lvl="4" indent="-457200">
              <a:buFontTx/>
              <a:buNone/>
              <a:defRPr/>
            </a:pPr>
            <a:endParaRPr lang="el-GR" sz="12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000" dirty="0" smtClean="0"/>
              <a:t>Η παραβίαση δεδομένων ανακοινώνεται αμέσως στο επηρεαζόμενο άτομο όταν υπάρχει ψηλός κίνδυνος για τα δικαιώματα και τις ελευθερίες του</a:t>
            </a:r>
            <a:endParaRPr lang="en-US" sz="2000" dirty="0" smtClean="0"/>
          </a:p>
          <a:p>
            <a:pPr lvl="2">
              <a:buFont typeface="Wingdings" pitchFamily="2" charset="2"/>
              <a:buChar char="Ø"/>
              <a:defRPr/>
            </a:pPr>
            <a:endParaRPr lang="en-US" sz="1200" dirty="0" smtClean="0"/>
          </a:p>
          <a:p>
            <a:pPr>
              <a:buFont typeface="Wingdings" pitchFamily="2" charset="2"/>
              <a:buChar char="Ø"/>
              <a:defRPr/>
            </a:pPr>
            <a:r>
              <a:rPr lang="el-GR" sz="2000" dirty="0" smtClean="0"/>
              <a:t>Περιγράφεται η φύση της παραβίασης και τα ληφθέντα μέτρα</a:t>
            </a:r>
            <a:endParaRPr lang="en-US" sz="2000" dirty="0" smtClean="0"/>
          </a:p>
          <a:p>
            <a:pPr lvl="2">
              <a:buFont typeface="Wingdings" pitchFamily="2" charset="2"/>
              <a:buChar char="Ø"/>
              <a:defRPr/>
            </a:pPr>
            <a:endParaRPr lang="en-US" sz="1200" dirty="0" smtClean="0"/>
          </a:p>
          <a:p>
            <a:pPr>
              <a:buFont typeface="Wingdings" pitchFamily="2" charset="2"/>
              <a:buChar char="Ø"/>
              <a:defRPr/>
            </a:pPr>
            <a:r>
              <a:rPr lang="el-GR" sz="2000" dirty="0" smtClean="0"/>
              <a:t>Η ανακοίνωση δεν απαιτείται, εάν: </a:t>
            </a:r>
          </a:p>
          <a:p>
            <a:pPr>
              <a:buFontTx/>
              <a:buNone/>
              <a:defRPr/>
            </a:pPr>
            <a:r>
              <a:rPr lang="el-GR" sz="2000" dirty="0" smtClean="0"/>
              <a:t>	(α) είχαν ήδη εφαρμοστεί κατάλληλα μέτρα προστασίας στα δεδομένα που αφορά η παραβίαση όπως π.χ. κρυπτογράφηση</a:t>
            </a:r>
          </a:p>
          <a:p>
            <a:pPr>
              <a:buFontTx/>
              <a:buNone/>
              <a:defRPr/>
            </a:pPr>
            <a:r>
              <a:rPr lang="el-GR" sz="2000" dirty="0" smtClean="0"/>
              <a:t>	(β) λήφθηκαν στη συνέχεια μέτρα που διασφαλίζουν ότι δεν υπάρχει κίνδυνος πλέον </a:t>
            </a:r>
          </a:p>
          <a:p>
            <a:pPr>
              <a:buNone/>
            </a:pPr>
            <a:r>
              <a:rPr lang="en-US" sz="2000" dirty="0" smtClean="0"/>
              <a:t>    </a:t>
            </a:r>
            <a:r>
              <a:rPr lang="el-GR" sz="2000" dirty="0" smtClean="0"/>
              <a:t>(γ) προϋποθέτει δυσανάλογες προσπάθειες (γίνεται όμως δημόσια ανακοίνωση ή παρόμοιο μέτρο για ενημέρωση των επηρεαζόμενων προσώπων)</a:t>
            </a:r>
          </a:p>
          <a:p>
            <a:endParaRPr lang="el-GR" sz="2000" dirty="0" smtClean="0"/>
          </a:p>
          <a:p>
            <a:pPr>
              <a:buFontTx/>
              <a:buNone/>
              <a:defRPr/>
            </a:pPr>
            <a:endParaRPr lang="el-GR" sz="2000" dirty="0" smtClean="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F770ECA2-8CAE-417E-868A-25BD2A518C5A}" type="slidenum">
              <a:rPr lang="el-GR" altLang="en-US" sz="1400" smtClean="0">
                <a:latin typeface="Arial" charset="0"/>
              </a:rPr>
              <a:pPr>
                <a:spcBef>
                  <a:spcPct val="0"/>
                </a:spcBef>
                <a:buClrTx/>
                <a:buSzTx/>
                <a:buFontTx/>
                <a:buNone/>
                <a:defRPr/>
              </a:pPr>
              <a:t>21</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620713"/>
            <a:ext cx="8218487" cy="2232025"/>
          </a:xfrm>
        </p:spPr>
        <p:txBody>
          <a:bodyPr/>
          <a:lstStyle/>
          <a:p>
            <a:pPr>
              <a:defRPr/>
            </a:pPr>
            <a:r>
              <a:rPr lang="el-GR" sz="2200" b="1" dirty="0" smtClean="0">
                <a:solidFill>
                  <a:srgbClr val="FFFF00"/>
                </a:solidFill>
                <a:effectLst>
                  <a:outerShdw blurRad="38100" dist="38100" dir="2700000" algn="tl">
                    <a:srgbClr val="000000">
                      <a:alpha val="43137"/>
                    </a:srgbClr>
                  </a:outerShdw>
                </a:effectLst>
                <a:latin typeface="+mn-lt"/>
                <a:ea typeface="+mn-ea"/>
                <a:cs typeface="+mn-cs"/>
              </a:rPr>
              <a:t>6. Υποχρέωση εκπροσώπησης υπευθύνων επεξεργασίας ή εκτελούντων την επεξεργασία μη εγκατεστημένων στην Ε.Ε.</a:t>
            </a:r>
            <a:r>
              <a:rPr lang="el-GR" sz="2200" b="1" dirty="0" smtClean="0"/>
              <a:t/>
            </a:r>
            <a:br>
              <a:rPr lang="el-GR" sz="22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250825" y="1412776"/>
            <a:ext cx="8497888" cy="4607024"/>
          </a:xfrm>
        </p:spPr>
        <p:txBody>
          <a:bodyPr/>
          <a:lstStyle/>
          <a:p>
            <a:pPr>
              <a:buFont typeface="Wingdings" pitchFamily="2" charset="2"/>
              <a:buChar char="Ø"/>
              <a:defRPr/>
            </a:pPr>
            <a:r>
              <a:rPr lang="el-GR" sz="2200" dirty="0" smtClean="0"/>
              <a:t>Υπεύθυνος επεξεργασίας ή εκτελών την επεξεργασία που ΔΕΝ είναι εγκατεστημένος στην ΕΕ ορίζει γραπτώς εκπρόσωπο του στην ΕΕ</a:t>
            </a:r>
            <a:r>
              <a:rPr lang="en-US" sz="2200" dirty="0" smtClean="0"/>
              <a:t>,</a:t>
            </a:r>
            <a:r>
              <a:rPr lang="el-GR" sz="2200" dirty="0" smtClean="0"/>
              <a:t> που ενεργεί κατ’ εντολή του υπεύθυνου/ εκτελούντα </a:t>
            </a:r>
          </a:p>
          <a:p>
            <a:pPr lvl="2">
              <a:buNone/>
              <a:defRPr/>
            </a:pPr>
            <a:r>
              <a:rPr lang="el-GR" sz="1400" dirty="0" smtClean="0"/>
              <a:t>   </a:t>
            </a:r>
          </a:p>
          <a:p>
            <a:pPr>
              <a:buFont typeface="Wingdings" pitchFamily="2" charset="2"/>
              <a:buChar char="Ø"/>
              <a:defRPr/>
            </a:pPr>
            <a:r>
              <a:rPr lang="el-GR" sz="2200" dirty="0" smtClean="0"/>
              <a:t>Ο εκπρόσωπος ενεργεί ως σημείο επαφής με την ΑΠΔΠΧ και με υποκείμενα των δεδομένων (</a:t>
            </a:r>
            <a:r>
              <a:rPr lang="en-US" sz="2200" dirty="0" smtClean="0"/>
              <a:t>one stop shop</a:t>
            </a:r>
            <a:r>
              <a:rPr lang="el-GR" sz="2200" dirty="0" smtClean="0"/>
              <a:t>)</a:t>
            </a:r>
          </a:p>
          <a:p>
            <a:pPr lvl="2">
              <a:buNone/>
              <a:defRPr/>
            </a:pPr>
            <a:r>
              <a:rPr lang="el-GR" sz="1400" dirty="0" smtClean="0"/>
              <a:t>         </a:t>
            </a:r>
          </a:p>
          <a:p>
            <a:pPr>
              <a:buFont typeface="Wingdings" pitchFamily="2" charset="2"/>
              <a:buChar char="Ø"/>
              <a:defRPr/>
            </a:pPr>
            <a:r>
              <a:rPr lang="el-GR" sz="2200" dirty="0" smtClean="0"/>
              <a:t> Ο εκπρόσωπος εγκαθίσταται σε ΚΜ όπου βρίσκονται τα υποκείμενα των δεδομένων, των οποίων τα δεδομένα υποβάλλονται σε επεξεργασία σε σχέση με προσφορά αγαθών ή υπηρεσιών ή των οποίων η συμπεριφορά παρακολουθείται</a:t>
            </a:r>
          </a:p>
        </p:txBody>
      </p:sp>
      <p:sp>
        <p:nvSpPr>
          <p:cNvPr id="4" name="Slide Number Placeholder 3"/>
          <p:cNvSpPr>
            <a:spLocks noGrp="1"/>
          </p:cNvSpPr>
          <p:nvPr>
            <p:ph type="sldNum" sz="quarter" idx="12"/>
          </p:nvPr>
        </p:nvSpPr>
        <p:spPr/>
        <p:txBody>
          <a:bodyPr/>
          <a:lstStyle/>
          <a:p>
            <a:pPr>
              <a:defRPr/>
            </a:pPr>
            <a:fld id="{0A76C41C-C155-45C6-80ED-577A54AF7A93}" type="slidenum">
              <a:rPr lang="el-GR" smtClean="0"/>
              <a:pPr>
                <a:defRPr/>
              </a:pPr>
              <a:t>22</a:t>
            </a:fld>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980728"/>
            <a:ext cx="8424863" cy="1584673"/>
          </a:xfrm>
        </p:spPr>
        <p:txBody>
          <a:bodyPr/>
          <a:lstStyle/>
          <a:p>
            <a:pPr>
              <a:defRPr/>
            </a:pPr>
            <a:r>
              <a:rPr lang="el-GR" sz="2000" b="1" dirty="0" smtClean="0">
                <a:solidFill>
                  <a:srgbClr val="FFFF00"/>
                </a:solidFill>
                <a:effectLst>
                  <a:outerShdw blurRad="38100" dist="38100" dir="2700000" algn="tl">
                    <a:srgbClr val="000000">
                      <a:alpha val="43137"/>
                    </a:srgbClr>
                  </a:outerShdw>
                </a:effectLst>
                <a:latin typeface="+mn-lt"/>
                <a:ea typeface="+mn-ea"/>
                <a:cs typeface="+mn-cs"/>
              </a:rPr>
              <a:t>7. Υποχρέωση δέσμευσης του εκτελούντα την επεξεργασία με σύμβαση ή άλλη δεσμευτική πράξη </a:t>
            </a:r>
            <a:r>
              <a:rPr lang="el-GR" sz="2200" b="1" dirty="0" smtClean="0">
                <a:solidFill>
                  <a:srgbClr val="FFC000"/>
                </a:solidFill>
              </a:rPr>
              <a:t/>
            </a:r>
            <a:br>
              <a:rPr lang="el-GR" sz="2200" b="1" dirty="0" smtClean="0">
                <a:solidFill>
                  <a:srgbClr val="FFC000"/>
                </a:solidFill>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179388" y="980729"/>
            <a:ext cx="8569325" cy="5039072"/>
          </a:xfrm>
        </p:spPr>
        <p:txBody>
          <a:bodyPr/>
          <a:lstStyle/>
          <a:p>
            <a:pPr>
              <a:buFont typeface="Wingdings" pitchFamily="2" charset="2"/>
              <a:buChar char="Ø"/>
              <a:defRPr/>
            </a:pPr>
            <a:r>
              <a:rPr lang="el-GR" sz="1900" dirty="0" smtClean="0"/>
              <a:t>Συνάπτεται συμφωνία/σύμβαση μεταξύ του υπεύθυνου επεξεργασίας και του εκτελούντα, η οποία καθορίζει τις υποχρεώσεις/ευθύνες του</a:t>
            </a:r>
          </a:p>
          <a:p>
            <a:pPr lvl="3">
              <a:buFont typeface="Wingdings" pitchFamily="2" charset="2"/>
              <a:buChar char="Ø"/>
              <a:defRPr/>
            </a:pPr>
            <a:endParaRPr lang="el-GR" sz="700" dirty="0" smtClean="0"/>
          </a:p>
          <a:p>
            <a:pPr>
              <a:buFont typeface="Wingdings" pitchFamily="2" charset="2"/>
              <a:buChar char="Ø"/>
              <a:defRPr/>
            </a:pPr>
            <a:r>
              <a:rPr lang="el-GR" sz="1900" dirty="0" smtClean="0"/>
              <a:t>Ο εκτελών επεξεργάζεται τα δεδομένα </a:t>
            </a:r>
            <a:r>
              <a:rPr lang="el-GR" sz="1900" u="sng" dirty="0" smtClean="0"/>
              <a:t>μόνο βάσει καταγεγραμμένων εντολών του υπεύθυνου</a:t>
            </a:r>
          </a:p>
          <a:p>
            <a:pPr lvl="2">
              <a:buFont typeface="Wingdings" pitchFamily="2" charset="2"/>
              <a:buChar char="Ø"/>
              <a:defRPr/>
            </a:pPr>
            <a:endParaRPr lang="el-GR" sz="1100" dirty="0" smtClean="0"/>
          </a:p>
          <a:p>
            <a:pPr>
              <a:buFont typeface="Wingdings" pitchFamily="2" charset="2"/>
              <a:buChar char="Ø"/>
              <a:defRPr/>
            </a:pPr>
            <a:r>
              <a:rPr lang="el-GR" sz="1900" dirty="0" smtClean="0"/>
              <a:t>Θέτει στη διάθεση του υπεύθυνου </a:t>
            </a:r>
            <a:r>
              <a:rPr lang="el-GR" sz="1900" u="sng" dirty="0" smtClean="0"/>
              <a:t>κάθε απαραίτητη πληροφορία</a:t>
            </a:r>
          </a:p>
          <a:p>
            <a:pPr lvl="3">
              <a:buFont typeface="Wingdings" pitchFamily="2" charset="2"/>
              <a:buChar char="Ø"/>
              <a:defRPr/>
            </a:pPr>
            <a:endParaRPr lang="el-GR" sz="700" dirty="0" smtClean="0"/>
          </a:p>
          <a:p>
            <a:pPr>
              <a:buFont typeface="Wingdings" pitchFamily="2" charset="2"/>
              <a:buChar char="Ø"/>
              <a:defRPr/>
            </a:pPr>
            <a:r>
              <a:rPr lang="el-GR" sz="1900" b="1" dirty="0" smtClean="0">
                <a:solidFill>
                  <a:srgbClr val="FFC000"/>
                </a:solidFill>
              </a:rPr>
              <a:t>Ο εκτελών:</a:t>
            </a:r>
          </a:p>
          <a:p>
            <a:pPr>
              <a:defRPr/>
            </a:pPr>
            <a:r>
              <a:rPr lang="el-GR" sz="1900" dirty="0" smtClean="0"/>
              <a:t> Τηρεί αρχείο καταγραφής δραστηριοτήτων επεξεργασίας</a:t>
            </a:r>
          </a:p>
          <a:p>
            <a:pPr lvl="3">
              <a:buFont typeface="Wingdings" pitchFamily="2" charset="2"/>
              <a:buChar char="Ø"/>
              <a:defRPr/>
            </a:pPr>
            <a:endParaRPr lang="el-GR" sz="700" dirty="0" smtClean="0"/>
          </a:p>
          <a:p>
            <a:pPr>
              <a:defRPr/>
            </a:pPr>
            <a:r>
              <a:rPr lang="el-GR" sz="1900" dirty="0" smtClean="0"/>
              <a:t>Συνεργάζεται με την ΑΠΔΠΧ</a:t>
            </a:r>
          </a:p>
          <a:p>
            <a:pPr lvl="3">
              <a:buFont typeface="Wingdings" pitchFamily="2" charset="2"/>
              <a:buChar char="Ø"/>
              <a:defRPr/>
            </a:pPr>
            <a:endParaRPr lang="el-GR" sz="700" dirty="0" smtClean="0"/>
          </a:p>
          <a:p>
            <a:pPr>
              <a:defRPr/>
            </a:pPr>
            <a:r>
              <a:rPr lang="el-GR" sz="1900" dirty="0" smtClean="0"/>
              <a:t>Λαμβάνει κατάλληλα τεχνικά και οργανωτικά μέτρα για τη διασφάλιση της επεξεργασίας</a:t>
            </a:r>
          </a:p>
          <a:p>
            <a:pPr lvl="3">
              <a:buFont typeface="Wingdings" pitchFamily="2" charset="2"/>
              <a:buChar char="Ø"/>
              <a:defRPr/>
            </a:pPr>
            <a:endParaRPr lang="el-GR" sz="700" dirty="0" smtClean="0"/>
          </a:p>
          <a:p>
            <a:pPr>
              <a:defRPr/>
            </a:pPr>
            <a:r>
              <a:rPr lang="el-GR" sz="1900" dirty="0" smtClean="0"/>
              <a:t>Ενημερώνει τον υπεύθυνο επεξεργασίας σε περίπτωση παραβίασης</a:t>
            </a:r>
          </a:p>
          <a:p>
            <a:pPr lvl="3">
              <a:buFont typeface="Wingdings" pitchFamily="2" charset="2"/>
              <a:buChar char="Ø"/>
              <a:defRPr/>
            </a:pPr>
            <a:endParaRPr lang="el-GR" sz="700" dirty="0" smtClean="0"/>
          </a:p>
          <a:p>
            <a:pPr>
              <a:defRPr/>
            </a:pPr>
            <a:r>
              <a:rPr lang="el-GR" sz="1900" dirty="0" smtClean="0"/>
              <a:t>Διορίζει ΥΠΔ</a:t>
            </a:r>
          </a:p>
          <a:p>
            <a:pPr lvl="3">
              <a:buFont typeface="Wingdings" pitchFamily="2" charset="2"/>
              <a:buChar char="Ø"/>
              <a:defRPr/>
            </a:pPr>
            <a:endParaRPr lang="el-GR" sz="700" dirty="0" smtClean="0"/>
          </a:p>
          <a:p>
            <a:pPr>
              <a:defRPr/>
            </a:pPr>
            <a:r>
              <a:rPr lang="el-GR" sz="1900" dirty="0" smtClean="0"/>
              <a:t>Υπόκειται στον έλεγχο της εποπτικής αρχής και κυρώσεις</a:t>
            </a:r>
          </a:p>
          <a:p>
            <a:pPr>
              <a:buFont typeface="Wingdings" pitchFamily="2" charset="2"/>
              <a:buChar char="Ø"/>
              <a:defRPr/>
            </a:pPr>
            <a:endParaRPr lang="el-GR" sz="1900" dirty="0" smtClean="0"/>
          </a:p>
          <a:p>
            <a:pPr>
              <a:buFont typeface="Wingdings" pitchFamily="2" charset="2"/>
              <a:buChar char="Ø"/>
              <a:defRPr/>
            </a:pPr>
            <a:endParaRPr lang="el-GR" sz="1900" dirty="0" smtClean="0"/>
          </a:p>
          <a:p>
            <a:pPr>
              <a:buFont typeface="Wingdings" pitchFamily="2" charset="2"/>
              <a:buChar char="Ø"/>
              <a:defRPr/>
            </a:pPr>
            <a:endParaRPr lang="el-GR" sz="1900" dirty="0" smtClean="0"/>
          </a:p>
          <a:p>
            <a:pPr>
              <a:buFont typeface="Wingdings" pitchFamily="2" charset="2"/>
              <a:buChar char="Ø"/>
              <a:defRPr/>
            </a:pPr>
            <a:endParaRPr lang="el-GR" sz="19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7BF706FF-8D58-43D5-936A-6988769A6076}" type="slidenum">
              <a:rPr lang="el-GR" smtClean="0"/>
              <a:pPr>
                <a:defRPr/>
              </a:pPr>
              <a:t>23</a:t>
            </a:fld>
            <a:endParaRPr lang="el-G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76672"/>
            <a:ext cx="8209161" cy="5543129"/>
          </a:xfrm>
        </p:spPr>
        <p:txBody>
          <a:bodyPr/>
          <a:lstStyle/>
          <a:p>
            <a:pPr>
              <a:buNone/>
              <a:defRPr/>
            </a:pPr>
            <a:r>
              <a:rPr lang="el-GR" sz="2200" b="1" dirty="0" smtClean="0">
                <a:solidFill>
                  <a:srgbClr val="FFC000"/>
                </a:solidFill>
              </a:rPr>
              <a:t>    </a:t>
            </a:r>
            <a:r>
              <a:rPr lang="el-GR" sz="2400" b="1" dirty="0" smtClean="0">
                <a:solidFill>
                  <a:srgbClr val="FFC000"/>
                </a:solidFill>
              </a:rPr>
              <a:t>Παραδείγματα:</a:t>
            </a:r>
          </a:p>
          <a:p>
            <a:pPr>
              <a:buFont typeface="Wingdings" pitchFamily="2" charset="2"/>
              <a:buChar char="v"/>
              <a:defRPr/>
            </a:pPr>
            <a:r>
              <a:rPr lang="el-GR" sz="2400" dirty="0" smtClean="0"/>
              <a:t> Σύναψη συμφωνίας/σύμβασης μεταξύ τουριστικού/ ταξιδιωτικού γραφείου και τρίτων, π.χ. ξενοδοχείων σε τρίτες χώρες, ξεναγών, συνοδών</a:t>
            </a:r>
          </a:p>
          <a:p>
            <a:pPr>
              <a:buFont typeface="Wingdings" pitchFamily="2" charset="2"/>
              <a:buChar char="v"/>
              <a:defRPr/>
            </a:pPr>
            <a:r>
              <a:rPr lang="el-GR" sz="2400" dirty="0" smtClean="0"/>
              <a:t> Σύναψη συμφωνίας/σύμβασης  μεταξύ ξενοδοχείου και λογιστικού γραφείου που διαχειρίζεται το </a:t>
            </a:r>
            <a:r>
              <a:rPr lang="en-US" sz="2400" dirty="0" smtClean="0"/>
              <a:t>payroll</a:t>
            </a:r>
            <a:r>
              <a:rPr lang="el-GR" sz="2400" dirty="0" smtClean="0"/>
              <a:t> των υπαλλήλων και τα έσοδα/έξοδα του</a:t>
            </a:r>
          </a:p>
          <a:p>
            <a:pPr lvl="4">
              <a:buNone/>
              <a:defRPr/>
            </a:pPr>
            <a:endParaRPr lang="el-GR" dirty="0" smtClean="0"/>
          </a:p>
          <a:p>
            <a:pPr lvl="3">
              <a:buNone/>
              <a:defRPr/>
            </a:pPr>
            <a:r>
              <a:rPr lang="el-GR" sz="1200" b="1" dirty="0" smtClean="0">
                <a:solidFill>
                  <a:srgbClr val="FFC000"/>
                </a:solidFill>
              </a:rPr>
              <a:t>    </a:t>
            </a:r>
          </a:p>
          <a:p>
            <a:pPr>
              <a:buNone/>
              <a:defRPr/>
            </a:pPr>
            <a:r>
              <a:rPr lang="el-GR" sz="2400" b="1" dirty="0" smtClean="0">
                <a:solidFill>
                  <a:srgbClr val="FFC000"/>
                </a:solidFill>
              </a:rPr>
              <a:t>    ΕΠΙΠΛΕΟΝ:</a:t>
            </a:r>
          </a:p>
          <a:p>
            <a:pPr>
              <a:buNone/>
              <a:defRPr/>
            </a:pPr>
            <a:r>
              <a:rPr lang="el-GR" sz="2400" dirty="0" smtClean="0"/>
              <a:t>    Τα τουριστικά/ταξιδιωτικά γραφεία στην Κύπρο οφείλουν να λάβουν την Άδεια της Επιτρόπου για να μπορούν να διαβιβάζουν δεδομένα των πελατών τους σε τρίτη χώρα</a:t>
            </a:r>
          </a:p>
          <a:p>
            <a:pPr>
              <a:buFont typeface="Wingdings" pitchFamily="2" charset="2"/>
              <a:buChar char="Ø"/>
              <a:defRPr/>
            </a:pPr>
            <a:endParaRPr lang="el-GR" sz="2400" dirty="0" smtClean="0"/>
          </a:p>
          <a:p>
            <a:pPr>
              <a:buFont typeface="Wingdings" pitchFamily="2" charset="2"/>
              <a:buChar char="Ø"/>
              <a:defRPr/>
            </a:pPr>
            <a:endParaRPr lang="el-GR" sz="1900" dirty="0" smtClean="0"/>
          </a:p>
          <a:p>
            <a:pPr>
              <a:buFont typeface="Wingdings" pitchFamily="2" charset="2"/>
              <a:buChar char="Ø"/>
              <a:defRPr/>
            </a:pPr>
            <a:endParaRPr lang="el-GR" sz="1900" dirty="0" smtClean="0"/>
          </a:p>
          <a:p>
            <a:pPr>
              <a:buFont typeface="Wingdings" pitchFamily="2" charset="2"/>
              <a:buChar char="Ø"/>
              <a:defRPr/>
            </a:pPr>
            <a:endParaRPr lang="el-GR" sz="1900" dirty="0" smtClean="0"/>
          </a:p>
          <a:p>
            <a:pPr>
              <a:buFont typeface="Wingdings" pitchFamily="2" charset="2"/>
              <a:buChar char="Ø"/>
              <a:defRPr/>
            </a:pPr>
            <a:endParaRPr lang="el-GR" sz="19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7BF706FF-8D58-43D5-936A-6988769A6076}" type="slidenum">
              <a:rPr lang="el-GR" smtClean="0"/>
              <a:pPr>
                <a:defRPr/>
              </a:pPr>
              <a:t>24</a:t>
            </a:fld>
            <a:endParaRPr lang="el-G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548680"/>
            <a:ext cx="8496300" cy="2880321"/>
          </a:xfrm>
        </p:spPr>
        <p:txBody>
          <a:bodyPr/>
          <a:lstStyle/>
          <a:p>
            <a:pPr>
              <a:defRPr/>
            </a:pPr>
            <a:r>
              <a:rPr lang="en-US" sz="1800" b="1" dirty="0" smtClean="0"/>
              <a:t/>
            </a:r>
            <a:br>
              <a:rPr lang="en-US" sz="1800" b="1" dirty="0" smtClean="0"/>
            </a:br>
            <a:r>
              <a:rPr lang="el-GR" sz="2200" b="1" dirty="0" smtClean="0">
                <a:solidFill>
                  <a:srgbClr val="FFFF00"/>
                </a:solidFill>
                <a:effectLst>
                  <a:outerShdw blurRad="38100" dist="38100" dir="2700000" algn="tl">
                    <a:srgbClr val="000000">
                      <a:alpha val="43137"/>
                    </a:srgbClr>
                  </a:outerShdw>
                </a:effectLst>
                <a:latin typeface="+mn-lt"/>
                <a:ea typeface="+mn-ea"/>
                <a:cs typeface="+mn-cs"/>
              </a:rPr>
              <a:t>8. Τήρηση αρχείων των δραστηριοτήτων επεξεργασίας</a:t>
            </a:r>
            <a:r>
              <a:rPr lang="en-US" sz="2200" b="1" dirty="0" smtClean="0">
                <a:solidFill>
                  <a:srgbClr val="FFFF00"/>
                </a:solidFill>
                <a:effectLst>
                  <a:outerShdw blurRad="38100" dist="38100" dir="2700000" algn="tl">
                    <a:srgbClr val="000000">
                      <a:alpha val="43137"/>
                    </a:srgbClr>
                  </a:outerShdw>
                </a:effectLst>
              </a:rPr>
              <a:t> </a:t>
            </a:r>
            <a:r>
              <a:rPr lang="el-GR" sz="2200" b="1" dirty="0" smtClean="0">
                <a:solidFill>
                  <a:srgbClr val="FFFF00"/>
                </a:solidFill>
                <a:effectLst>
                  <a:outerShdw blurRad="38100" dist="38100" dir="2700000" algn="tl">
                    <a:srgbClr val="000000">
                      <a:alpha val="43137"/>
                    </a:srgbClr>
                  </a:outerShdw>
                </a:effectLst>
              </a:rPr>
              <a:t/>
            </a:r>
            <a:br>
              <a:rPr lang="el-GR" sz="2200" b="1" dirty="0" smtClean="0">
                <a:solidFill>
                  <a:srgbClr val="FFFF00"/>
                </a:solidFill>
                <a:effectLst>
                  <a:outerShdw blurRad="38100" dist="38100" dir="2700000" algn="tl">
                    <a:srgbClr val="000000">
                      <a:alpha val="43137"/>
                    </a:srgbClr>
                  </a:outerShdw>
                </a:effectLst>
              </a:rPr>
            </a:br>
            <a:r>
              <a:rPr lang="el-GR" sz="2200" b="1" dirty="0" smtClean="0">
                <a:solidFill>
                  <a:srgbClr val="FFC000"/>
                </a:solidFill>
              </a:rPr>
              <a:t/>
            </a:r>
            <a:br>
              <a:rPr lang="el-GR" sz="2200" b="1" dirty="0" smtClean="0">
                <a:solidFill>
                  <a:srgbClr val="FFC000"/>
                </a:solidFill>
              </a:rPr>
            </a:br>
            <a:r>
              <a:rPr lang="el-GR" sz="2200" b="1" dirty="0" smtClean="0"/>
              <a:t/>
            </a:r>
            <a:br>
              <a:rPr lang="el-GR" sz="22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980728"/>
            <a:ext cx="8280400" cy="5039072"/>
          </a:xfrm>
        </p:spPr>
        <p:txBody>
          <a:bodyPr/>
          <a:lstStyle/>
          <a:p>
            <a:pPr>
              <a:buFont typeface="Wingdings" pitchFamily="2" charset="2"/>
              <a:buChar char="Ø"/>
              <a:defRPr/>
            </a:pPr>
            <a:r>
              <a:rPr lang="el-GR" sz="2200" dirty="0" smtClean="0"/>
              <a:t>Ο υπεύθυνος επεξεργασίας και ο εκτελών </a:t>
            </a:r>
            <a:r>
              <a:rPr lang="el-GR" sz="2200" b="1" dirty="0" smtClean="0"/>
              <a:t>έχουν υποχρέωση να τηρούν εγγράφως ή ηλεκτρονικά</a:t>
            </a:r>
            <a:r>
              <a:rPr lang="el-GR" sz="2200" dirty="0" smtClean="0"/>
              <a:t> αρχείο δραστηριοτήτων </a:t>
            </a:r>
          </a:p>
          <a:p>
            <a:pPr lvl="3">
              <a:buFont typeface="Wingdings" pitchFamily="2" charset="2"/>
              <a:buChar char="Ø"/>
              <a:defRPr/>
            </a:pPr>
            <a:endParaRPr lang="el-GR" sz="1000" dirty="0" smtClean="0"/>
          </a:p>
          <a:p>
            <a:pPr>
              <a:buFont typeface="Wingdings" pitchFamily="2" charset="2"/>
              <a:buChar char="Ø"/>
              <a:defRPr/>
            </a:pPr>
            <a:r>
              <a:rPr lang="el-GR" sz="2200" dirty="0" smtClean="0"/>
              <a:t>Οι πληροφορίες στο εν λόγω αρχείο είναι αντίστοιχες με αυτές που περιλαμβάνει το υφιστάμενο έντυπο Γνωστοποίησης</a:t>
            </a:r>
          </a:p>
          <a:p>
            <a:pPr lvl="3">
              <a:buFont typeface="Wingdings" pitchFamily="2" charset="2"/>
              <a:buChar char="Ø"/>
              <a:defRPr/>
            </a:pPr>
            <a:endParaRPr lang="el-GR" sz="1000" dirty="0" smtClean="0"/>
          </a:p>
          <a:p>
            <a:pPr>
              <a:buFont typeface="Wingdings" pitchFamily="2" charset="2"/>
              <a:buChar char="Ø"/>
              <a:defRPr/>
            </a:pPr>
            <a:r>
              <a:rPr lang="el-GR" sz="2200" dirty="0" smtClean="0"/>
              <a:t>Το αρχείο τίθεται στη διάθεση της ΑΠΔΠΧ κατόπιν αιτήματος της για άσκηση των αρμοδιοτήτων της</a:t>
            </a:r>
          </a:p>
          <a:p>
            <a:pPr lvl="4">
              <a:buFont typeface="Wingdings" pitchFamily="2" charset="2"/>
              <a:buChar char="Ø"/>
              <a:defRPr/>
            </a:pPr>
            <a:endParaRPr lang="el-GR" sz="1800" dirty="0" smtClean="0"/>
          </a:p>
          <a:p>
            <a:pPr>
              <a:buNone/>
              <a:defRPr/>
            </a:pPr>
            <a:r>
              <a:rPr lang="el-GR" sz="2200" b="1" dirty="0" smtClean="0"/>
              <a:t>     </a:t>
            </a:r>
            <a:r>
              <a:rPr lang="el-GR" sz="2200" b="1" dirty="0" smtClean="0">
                <a:solidFill>
                  <a:srgbClr val="FFC000"/>
                </a:solidFill>
              </a:rPr>
              <a:t>ΠΑΡΑΔΕΙΓΜΑΤΑ</a:t>
            </a:r>
          </a:p>
          <a:p>
            <a:pPr>
              <a:buFont typeface="Wingdings" pitchFamily="2" charset="2"/>
              <a:buChar char="Ø"/>
              <a:defRPr/>
            </a:pPr>
            <a:r>
              <a:rPr lang="el-GR" sz="2200" dirty="0" smtClean="0"/>
              <a:t>Τα τουριστικά/ταξιδιωτικά γραφεία και ξενοδοχεία οφείλουν να τηρούν αρχείο δραστηριοτήτων για τους πελάτες τους αφού:</a:t>
            </a:r>
          </a:p>
          <a:p>
            <a:pPr lvl="2">
              <a:defRPr/>
            </a:pPr>
            <a:r>
              <a:rPr lang="el-GR" sz="2200" dirty="0" smtClean="0">
                <a:ea typeface="+mn-ea"/>
              </a:rPr>
              <a:t>διενεργούν συνεχή επεξεργασία </a:t>
            </a:r>
            <a:r>
              <a:rPr lang="el-GR" sz="2200" i="1" dirty="0" smtClean="0">
                <a:ea typeface="+mn-ea"/>
              </a:rPr>
              <a:t>(ΌΧΙ περιστασιακή)</a:t>
            </a:r>
          </a:p>
          <a:p>
            <a:pPr lvl="2">
              <a:defRPr/>
            </a:pPr>
            <a:r>
              <a:rPr lang="el-GR" sz="2200" dirty="0" smtClean="0">
                <a:ea typeface="+mn-ea"/>
              </a:rPr>
              <a:t>τα ξενοδοχεία επεξεργάζονται ειδικές κατηγορίες δεδομένων </a:t>
            </a:r>
            <a:r>
              <a:rPr lang="el-GR" sz="2200" i="1" dirty="0" smtClean="0">
                <a:ea typeface="+mn-ea"/>
              </a:rPr>
              <a:t>(εθνικότητα)</a:t>
            </a:r>
          </a:p>
          <a:p>
            <a:pPr>
              <a:buNone/>
              <a:defRPr/>
            </a:pPr>
            <a:endParaRPr lang="el-GR" sz="20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12FC5D18-1AD1-4217-829C-39837C6C9CA5}" type="slidenum">
              <a:rPr lang="el-GR" smtClean="0"/>
              <a:pPr>
                <a:defRPr/>
              </a:pPr>
              <a:t>25</a:t>
            </a:fld>
            <a:endParaRPr lang="el-G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836EC993-5927-4D4E-A9E2-0A28AE961335}" type="slidenum">
              <a:rPr lang="el-GR" altLang="en-US" sz="1400" smtClean="0">
                <a:latin typeface="Arial" charset="0"/>
              </a:rPr>
              <a:pPr>
                <a:spcBef>
                  <a:spcPct val="0"/>
                </a:spcBef>
                <a:buClrTx/>
                <a:buSzTx/>
                <a:buFontTx/>
                <a:buNone/>
                <a:defRPr/>
              </a:pPr>
              <a:t>26</a:t>
            </a:fld>
            <a:endParaRPr lang="el-GR" altLang="en-US" sz="1400" smtClean="0">
              <a:latin typeface="Arial" charset="0"/>
            </a:endParaRPr>
          </a:p>
        </p:txBody>
      </p:sp>
      <p:sp>
        <p:nvSpPr>
          <p:cNvPr id="6147" name="Rectangle 3"/>
          <p:cNvSpPr>
            <a:spLocks noGrp="1" noChangeArrowheads="1"/>
          </p:cNvSpPr>
          <p:nvPr>
            <p:ph type="body" idx="1"/>
          </p:nvPr>
        </p:nvSpPr>
        <p:spPr>
          <a:xfrm>
            <a:off x="539750" y="260648"/>
            <a:ext cx="8424863" cy="6192540"/>
          </a:xfrm>
          <a:effectLst>
            <a:outerShdw dist="35921" dir="2700000" algn="ctr" rotWithShape="0">
              <a:schemeClr val="bg2"/>
            </a:outerShdw>
          </a:effectLst>
        </p:spPr>
        <p:txBody>
          <a:bodyPr/>
          <a:lstStyle/>
          <a:p>
            <a:pPr>
              <a:buFontTx/>
              <a:buNone/>
              <a:defRPr/>
            </a:pPr>
            <a:r>
              <a:rPr lang="el-GR" sz="2000" b="1" dirty="0" smtClean="0">
                <a:solidFill>
                  <a:srgbClr val="FFFF00"/>
                </a:solidFill>
                <a:effectLst/>
              </a:rPr>
              <a:t>     9.</a:t>
            </a:r>
            <a:r>
              <a:rPr lang="el-GR" sz="2000" b="1" dirty="0" smtClean="0">
                <a:solidFill>
                  <a:srgbClr val="FFFF00"/>
                </a:solidFill>
                <a:effectLst>
                  <a:outerShdw blurRad="38100" dist="38100" dir="2700000" algn="tl">
                    <a:srgbClr val="000000">
                      <a:alpha val="43137"/>
                    </a:srgbClr>
                  </a:outerShdw>
                </a:effectLst>
              </a:rPr>
              <a:t> Υποχρέωση τήρησης της ασφάλειας της επεξεργασίας:</a:t>
            </a:r>
          </a:p>
          <a:p>
            <a:pPr lvl="2">
              <a:buFontTx/>
              <a:buNone/>
              <a:defRPr/>
            </a:pPr>
            <a:endParaRPr lang="el-GR" sz="12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000" dirty="0" smtClean="0"/>
              <a:t>Ο υπεύθυνος επεξεργασίας ή ο εκτελών την επεξεργασία αξιολογεί τους κινδύνους της επεξεργασίας και εφαρμόζει μέτρα για τον μετριασμό τους π.χ. μέσω κρυπτογράφησης</a:t>
            </a:r>
          </a:p>
          <a:p>
            <a:pPr lvl="6">
              <a:buFontTx/>
              <a:buNone/>
              <a:defRPr/>
            </a:pPr>
            <a:endParaRPr lang="el-GR" sz="1200" dirty="0" smtClean="0"/>
          </a:p>
          <a:p>
            <a:pPr>
              <a:buFont typeface="Wingdings" pitchFamily="2" charset="2"/>
              <a:buChar char="Ø"/>
              <a:defRPr/>
            </a:pPr>
            <a:r>
              <a:rPr lang="el-GR" sz="2000" dirty="0" smtClean="0"/>
              <a:t>Γίνεται εκτίμηση του ενδεδειγμένου επιπέδου ασφαλείας,</a:t>
            </a:r>
          </a:p>
          <a:p>
            <a:pPr>
              <a:buFontTx/>
              <a:buNone/>
              <a:defRPr/>
            </a:pPr>
            <a:r>
              <a:rPr lang="el-GR" sz="2000" dirty="0" smtClean="0"/>
              <a:t>    λαμβάνοντας υπόψη τους κινδύνους που απορρέουν από την</a:t>
            </a:r>
          </a:p>
          <a:p>
            <a:pPr>
              <a:buFontTx/>
              <a:buNone/>
              <a:defRPr/>
            </a:pPr>
            <a:r>
              <a:rPr lang="el-GR" sz="2000" dirty="0" smtClean="0"/>
              <a:t>    επεξεργασία (π.χ. από παράνομη καταστροφή, απώλεια, πρόσβαση στον εξυπηρετητή από </a:t>
            </a:r>
            <a:r>
              <a:rPr lang="el-GR" sz="2000" dirty="0" err="1" smtClean="0"/>
              <a:t>hackers</a:t>
            </a:r>
            <a:r>
              <a:rPr lang="el-GR" sz="2000" dirty="0" smtClean="0"/>
              <a:t>, κλοπή εγγράφων, διαρροή δεδομένων </a:t>
            </a:r>
            <a:r>
              <a:rPr lang="el-GR" sz="2000" dirty="0" err="1" smtClean="0"/>
              <a:t>κ.λ.π</a:t>
            </a:r>
            <a:r>
              <a:rPr lang="el-GR" sz="2000" dirty="0" smtClean="0"/>
              <a:t>.)</a:t>
            </a:r>
          </a:p>
          <a:p>
            <a:pPr lvl="7">
              <a:buFontTx/>
              <a:buNone/>
              <a:defRPr/>
            </a:pPr>
            <a:endParaRPr lang="el-GR" sz="1200" dirty="0" smtClean="0"/>
          </a:p>
          <a:p>
            <a:pPr>
              <a:buFont typeface="Wingdings" pitchFamily="2" charset="2"/>
              <a:buChar char="Ø"/>
              <a:defRPr/>
            </a:pPr>
            <a:r>
              <a:rPr lang="el-GR" sz="2000" dirty="0" smtClean="0"/>
              <a:t>Η τήρηση εγκεκριμένου κώδικα δεοντολογίας ή εγκεκριμένου</a:t>
            </a:r>
          </a:p>
          <a:p>
            <a:pPr>
              <a:buFontTx/>
              <a:buNone/>
              <a:defRPr/>
            </a:pPr>
            <a:r>
              <a:rPr lang="el-GR" sz="2000" dirty="0" smtClean="0"/>
              <a:t>    μηχανισμού πιστοποίησης είναι στοιχείο συμμόρφωσης</a:t>
            </a:r>
            <a:endParaRPr lang="en-US" sz="2000" dirty="0" smtClean="0"/>
          </a:p>
          <a:p>
            <a:pPr lvl="2">
              <a:buFontTx/>
              <a:buNone/>
              <a:defRPr/>
            </a:pPr>
            <a:endParaRPr lang="en-US" sz="1200" b="1" dirty="0" smtClean="0">
              <a:solidFill>
                <a:srgbClr val="FFC000"/>
              </a:solidFill>
            </a:endParaRPr>
          </a:p>
          <a:p>
            <a:pPr>
              <a:buFontTx/>
              <a:buNone/>
              <a:defRPr/>
            </a:pPr>
            <a:r>
              <a:rPr lang="en-US" sz="2000" b="1" dirty="0" smtClean="0">
                <a:solidFill>
                  <a:srgbClr val="FFC000"/>
                </a:solidFill>
              </a:rPr>
              <a:t>     </a:t>
            </a:r>
            <a:r>
              <a:rPr lang="el-GR" sz="2000" b="1" dirty="0" smtClean="0">
                <a:solidFill>
                  <a:srgbClr val="FFC000"/>
                </a:solidFill>
              </a:rPr>
              <a:t>Παράδειγμα:</a:t>
            </a:r>
          </a:p>
          <a:p>
            <a:pPr>
              <a:buFontTx/>
              <a:buNone/>
              <a:defRPr/>
            </a:pPr>
            <a:r>
              <a:rPr lang="en-US" sz="2000" dirty="0" smtClean="0"/>
              <a:t>    </a:t>
            </a:r>
            <a:r>
              <a:rPr lang="el-GR" sz="2000" dirty="0" smtClean="0"/>
              <a:t>Τον Φεβρουάριο του 2017, κλάπηκαν προσωπικά δεδομένα 43.000 ατόμων λόγω παράνομης πρόσβασης</a:t>
            </a:r>
            <a:r>
              <a:rPr lang="en-US" sz="2000" dirty="0" smtClean="0"/>
              <a:t> </a:t>
            </a:r>
            <a:r>
              <a:rPr lang="el-GR" sz="2000" dirty="0" smtClean="0"/>
              <a:t>από </a:t>
            </a:r>
            <a:r>
              <a:rPr lang="en-US" sz="2000" dirty="0" smtClean="0"/>
              <a:t>hackers</a:t>
            </a:r>
            <a:r>
              <a:rPr lang="el-GR" sz="2000" dirty="0" smtClean="0"/>
              <a:t> στο σύστημα του Συνδέσμου Βρετανών Ταξιδιωτικών Πρακτόρων (</a:t>
            </a:r>
            <a:r>
              <a:rPr lang="en-US" sz="2000" dirty="0" smtClean="0"/>
              <a:t>Association of British Travel Agents)</a:t>
            </a:r>
            <a:endParaRPr lang="el-GR" sz="2000" dirty="0" smtClean="0"/>
          </a:p>
          <a:p>
            <a:pPr>
              <a:buFontTx/>
              <a:buNone/>
              <a:defRPr/>
            </a:pPr>
            <a:endParaRPr lang="el-GR" sz="2000" dirty="0" smtClean="0"/>
          </a:p>
          <a:p>
            <a:pPr>
              <a:buFontTx/>
              <a:buNone/>
              <a:defRPr/>
            </a:pPr>
            <a:endParaRPr lang="el-GR" sz="2200" dirty="0" smtClean="0"/>
          </a:p>
          <a:p>
            <a:pPr>
              <a:buFontTx/>
              <a:buNone/>
              <a:defRPr/>
            </a:pPr>
            <a:endParaRPr lang="el-GR" sz="22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5B50ED78-53F8-434C-8537-7298508750D6}" type="slidenum">
              <a:rPr lang="el-GR" altLang="en-US" sz="1400" smtClean="0">
                <a:latin typeface="Arial" charset="0"/>
              </a:rPr>
              <a:pPr>
                <a:spcBef>
                  <a:spcPct val="0"/>
                </a:spcBef>
                <a:buClrTx/>
                <a:buSzTx/>
                <a:buFontTx/>
                <a:buNone/>
                <a:defRPr/>
              </a:pPr>
              <a:t>27</a:t>
            </a:fld>
            <a:endParaRPr lang="el-GR" altLang="en-US" sz="1400" smtClean="0">
              <a:latin typeface="Arial" charset="0"/>
            </a:endParaRPr>
          </a:p>
        </p:txBody>
      </p:sp>
      <p:sp>
        <p:nvSpPr>
          <p:cNvPr id="6147" name="Rectangle 3"/>
          <p:cNvSpPr>
            <a:spLocks noGrp="1" noChangeArrowheads="1"/>
          </p:cNvSpPr>
          <p:nvPr>
            <p:ph type="body" idx="1"/>
          </p:nvPr>
        </p:nvSpPr>
        <p:spPr>
          <a:xfrm>
            <a:off x="251520" y="0"/>
            <a:ext cx="8496944" cy="6453188"/>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r>
              <a:rPr lang="el-GR" sz="2200" b="1" dirty="0" smtClean="0">
                <a:solidFill>
                  <a:srgbClr val="FFFF00"/>
                </a:solidFill>
                <a:effectLst>
                  <a:outerShdw blurRad="38100" dist="38100" dir="2700000" algn="tl">
                    <a:srgbClr val="000000">
                      <a:alpha val="43137"/>
                    </a:srgbClr>
                  </a:outerShdw>
                </a:effectLst>
              </a:rPr>
              <a:t>    </a:t>
            </a:r>
            <a:r>
              <a:rPr lang="el-GR" sz="2300" b="1" dirty="0" smtClean="0">
                <a:solidFill>
                  <a:srgbClr val="FFFF00"/>
                </a:solidFill>
                <a:effectLst>
                  <a:outerShdw blurRad="38100" dist="38100" dir="2700000" algn="tl">
                    <a:srgbClr val="000000">
                      <a:alpha val="43137"/>
                    </a:srgbClr>
                  </a:outerShdw>
                </a:effectLst>
              </a:rPr>
              <a:t>10. Διενέργεια Εκτίμησης Αντικτύπου:</a:t>
            </a:r>
          </a:p>
          <a:p>
            <a:pPr lvl="3">
              <a:buFontTx/>
              <a:buNone/>
              <a:defRPr/>
            </a:pPr>
            <a:endParaRPr lang="el-GR" sz="11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000" dirty="0" smtClean="0"/>
              <a:t>Δεν απαιτείται σε κάθε πράξη επεξεργασίας </a:t>
            </a:r>
            <a:r>
              <a:rPr lang="el-GR" sz="2000" b="1" dirty="0" smtClean="0"/>
              <a:t>αλλά μόνο όταν υπάρχει υψηλός κίνδυνος (ιδίως με τη χρήση νέων τεχνολογιών) για τα δικαιώματα και τις ελευθερίες των φυσικών προσώπων </a:t>
            </a:r>
            <a:r>
              <a:rPr lang="el-GR" sz="2000" i="1" dirty="0" smtClean="0"/>
              <a:t>(περιλαμβανομένων και επεξεργασιών πριν τις 25.05.2018, δεδομένου ότι, ενδέχεται να επιφέρουν υψηλό κίνδυνο για τα δικαιώματα και τις ελευθερίες φυσικών προσώπων)</a:t>
            </a:r>
          </a:p>
          <a:p>
            <a:pPr>
              <a:buNone/>
              <a:defRPr/>
            </a:pPr>
            <a:r>
              <a:rPr lang="el-GR" sz="2000" i="1" dirty="0" smtClean="0">
                <a:solidFill>
                  <a:srgbClr val="FFC000"/>
                </a:solidFill>
              </a:rPr>
              <a:t>    </a:t>
            </a:r>
            <a:r>
              <a:rPr lang="el-GR" sz="2000" dirty="0" smtClean="0">
                <a:solidFill>
                  <a:srgbClr val="FFC000"/>
                </a:solidFill>
              </a:rPr>
              <a:t>Π.χ. χρησιμοποιείται πλέον μια νέα τεχνολογία ή επειδή τα προσωπικά δεδομένα χρησιμοποιούνται για διαφορετικό σκοπό</a:t>
            </a:r>
          </a:p>
          <a:p>
            <a:pPr lvl="2">
              <a:buNone/>
              <a:defRPr/>
            </a:pPr>
            <a:endParaRPr lang="el-GR" sz="1200" dirty="0" smtClean="0">
              <a:solidFill>
                <a:srgbClr val="FFC000"/>
              </a:solidFill>
            </a:endParaRPr>
          </a:p>
          <a:p>
            <a:pPr>
              <a:buFont typeface="Wingdings" pitchFamily="2" charset="2"/>
              <a:buChar char="Ø"/>
              <a:defRPr/>
            </a:pPr>
            <a:r>
              <a:rPr lang="el-GR" sz="2000" dirty="0" smtClean="0"/>
              <a:t>Διενεργείται πριν από την επεξεργασία </a:t>
            </a:r>
            <a:r>
              <a:rPr lang="el-GR" sz="2000" b="1" dirty="0" smtClean="0"/>
              <a:t>(δηλ. στο σχεδιασμό της πράξης επεξεργασίας)</a:t>
            </a:r>
            <a:r>
              <a:rPr lang="el-GR" sz="2000" dirty="0" smtClean="0"/>
              <a:t> και ενημερώνεται κάθε φορά που αλλάζει ο κίνδυνος ή κάθε 3 χρόνια</a:t>
            </a:r>
          </a:p>
          <a:p>
            <a:pPr lvl="2">
              <a:buFont typeface="Wingdings" pitchFamily="2" charset="2"/>
              <a:buChar char="Ø"/>
              <a:defRPr/>
            </a:pPr>
            <a:endParaRPr lang="el-GR" sz="1200" dirty="0" smtClean="0"/>
          </a:p>
          <a:p>
            <a:pPr>
              <a:buFont typeface="Wingdings" pitchFamily="2" charset="2"/>
              <a:buChar char="Ø"/>
              <a:defRPr/>
            </a:pPr>
            <a:r>
              <a:rPr lang="el-GR" sz="2000" b="1" dirty="0" smtClean="0"/>
              <a:t>Κριτήρια υπολογισμού «υψηλού κινδύνου»: </a:t>
            </a:r>
          </a:p>
          <a:p>
            <a:pPr>
              <a:defRPr/>
            </a:pPr>
            <a:r>
              <a:rPr lang="el-GR" sz="2000" b="1" dirty="0" smtClean="0"/>
              <a:t> </a:t>
            </a:r>
            <a:r>
              <a:rPr lang="el-GR" sz="2000" dirty="0" smtClean="0"/>
              <a:t>αξιολόγηση προσωπικών πτυχών </a:t>
            </a:r>
          </a:p>
          <a:p>
            <a:pPr>
              <a:defRPr/>
            </a:pPr>
            <a:r>
              <a:rPr lang="el-GR" sz="2000" dirty="0" smtClean="0"/>
              <a:t> διαβιβάσεις</a:t>
            </a:r>
          </a:p>
          <a:p>
            <a:pPr>
              <a:defRPr/>
            </a:pPr>
            <a:r>
              <a:rPr lang="el-GR" sz="2000" dirty="0" smtClean="0"/>
              <a:t> μεγάλη κλίμακα (αρ. υποκειμένων, όγκος δεδομένων, διάρκεια, γεωγραφική έκταση, ευαίσθητα δεδομένα, διασύνδεση αρχείων κ.α.)</a:t>
            </a:r>
          </a:p>
          <a:p>
            <a:pPr lvl="2">
              <a:buFontTx/>
              <a:buNone/>
              <a:defRPr/>
            </a:pPr>
            <a:endParaRPr lang="el-GR" sz="2300" dirty="0" smtClean="0"/>
          </a:p>
          <a:p>
            <a:pPr>
              <a:buFont typeface="Wingdings" pitchFamily="2" charset="2"/>
              <a:buChar char="Ø"/>
              <a:defRPr/>
            </a:pPr>
            <a:endParaRPr lang="el-GR" sz="1800" dirty="0" smtClean="0">
              <a:effectLst>
                <a:outerShdw blurRad="38100" dist="38100" dir="2700000" algn="tl">
                  <a:srgbClr val="000000">
                    <a:alpha val="43137"/>
                  </a:srgbClr>
                </a:outerShdw>
              </a:effectLst>
            </a:endParaRPr>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5B50ED78-53F8-434C-8537-7298508750D6}" type="slidenum">
              <a:rPr lang="el-GR" altLang="en-US" sz="1400" smtClean="0">
                <a:latin typeface="Arial" charset="0"/>
              </a:rPr>
              <a:pPr>
                <a:spcBef>
                  <a:spcPct val="0"/>
                </a:spcBef>
                <a:buClrTx/>
                <a:buSzTx/>
                <a:buFontTx/>
                <a:buNone/>
                <a:defRPr/>
              </a:pPr>
              <a:t>28</a:t>
            </a:fld>
            <a:endParaRPr lang="el-GR" altLang="en-US" sz="1400" smtClean="0">
              <a:latin typeface="Arial" charset="0"/>
            </a:endParaRPr>
          </a:p>
        </p:txBody>
      </p:sp>
      <p:sp>
        <p:nvSpPr>
          <p:cNvPr id="6147" name="Rectangle 3"/>
          <p:cNvSpPr>
            <a:spLocks noGrp="1" noChangeArrowheads="1"/>
          </p:cNvSpPr>
          <p:nvPr>
            <p:ph type="body" idx="1"/>
          </p:nvPr>
        </p:nvSpPr>
        <p:spPr>
          <a:xfrm>
            <a:off x="539750" y="260648"/>
            <a:ext cx="8353425" cy="6192540"/>
          </a:xfrm>
          <a:effectLst>
            <a:outerShdw dist="35921" dir="2700000" algn="ctr" rotWithShape="0">
              <a:schemeClr val="bg2"/>
            </a:outerShdw>
          </a:effectLst>
        </p:spPr>
        <p:txBody>
          <a:bodyPr/>
          <a:lstStyle/>
          <a:p>
            <a:pPr lvl="2">
              <a:buFontTx/>
              <a:buNone/>
              <a:defRPr/>
            </a:pPr>
            <a:endParaRPr lang="el-GR" sz="200" dirty="0" smtClean="0"/>
          </a:p>
          <a:p>
            <a:pPr>
              <a:buNone/>
              <a:defRPr/>
            </a:pPr>
            <a:r>
              <a:rPr lang="el-GR" sz="2200" b="1" dirty="0" smtClean="0"/>
              <a:t>Η εκτίμηση αντικτύπου απαιτείται ιδίως: </a:t>
            </a:r>
          </a:p>
          <a:p>
            <a:pPr lvl="4">
              <a:buFontTx/>
              <a:buNone/>
              <a:defRPr/>
            </a:pPr>
            <a:endParaRPr lang="el-GR" sz="1000" dirty="0" smtClean="0"/>
          </a:p>
          <a:p>
            <a:pPr>
              <a:buFontTx/>
              <a:buNone/>
              <a:defRPr/>
            </a:pPr>
            <a:r>
              <a:rPr lang="el-GR" sz="2200" dirty="0" smtClean="0"/>
              <a:t>(α) για συστηματική και εκτενή αξιολόγηση προσωπικών πτυχών</a:t>
            </a:r>
            <a:r>
              <a:rPr lang="en-US" sz="2200" dirty="0" smtClean="0"/>
              <a:t> </a:t>
            </a:r>
            <a:r>
              <a:rPr lang="el-GR" sz="2200" dirty="0" smtClean="0"/>
              <a:t>που βασίζεται σε αυτοματοποιημένη επεξεργασία και προφίλ</a:t>
            </a:r>
            <a:r>
              <a:rPr lang="en-US" sz="2200" dirty="0" smtClean="0"/>
              <a:t> </a:t>
            </a:r>
            <a:endParaRPr lang="el-GR" sz="2200" dirty="0" smtClean="0"/>
          </a:p>
          <a:p>
            <a:pPr lvl="3">
              <a:buFontTx/>
              <a:buNone/>
              <a:defRPr/>
            </a:pPr>
            <a:endParaRPr lang="el-GR" sz="1000" dirty="0" smtClean="0"/>
          </a:p>
          <a:p>
            <a:pPr>
              <a:buFontTx/>
              <a:buNone/>
              <a:defRPr/>
            </a:pPr>
            <a:r>
              <a:rPr lang="el-GR" sz="2200" dirty="0" smtClean="0"/>
              <a:t>(β) για μεγάλη κλίμακα επεξεργασία ειδικών κατηγοριών</a:t>
            </a:r>
            <a:r>
              <a:rPr lang="en-US" sz="2200" dirty="0" smtClean="0"/>
              <a:t> </a:t>
            </a:r>
            <a:r>
              <a:rPr lang="el-GR" sz="2200" dirty="0" smtClean="0"/>
              <a:t>δεδομένων ή δεδομένων που αφορούν ποινικές καταδίκες και αδικήματα</a:t>
            </a:r>
            <a:r>
              <a:rPr lang="en-US" sz="2200" dirty="0" smtClean="0"/>
              <a:t> </a:t>
            </a:r>
            <a:endParaRPr lang="el-GR" sz="2200" dirty="0" smtClean="0"/>
          </a:p>
          <a:p>
            <a:pPr lvl="4">
              <a:buFontTx/>
              <a:buNone/>
              <a:defRPr/>
            </a:pPr>
            <a:endParaRPr lang="el-GR" sz="1000" dirty="0" smtClean="0"/>
          </a:p>
          <a:p>
            <a:pPr>
              <a:buFontTx/>
              <a:buNone/>
              <a:defRPr/>
            </a:pPr>
            <a:r>
              <a:rPr lang="el-GR" sz="2200" dirty="0" smtClean="0"/>
              <a:t>(γ) για συστηματική παρακολούθηση δημόσιων χώρων</a:t>
            </a:r>
          </a:p>
          <a:p>
            <a:pPr lvl="3">
              <a:buFontTx/>
              <a:buNone/>
              <a:defRPr/>
            </a:pPr>
            <a:endParaRPr lang="el-GR" sz="1100" dirty="0" smtClean="0">
              <a:solidFill>
                <a:srgbClr val="FFFF00"/>
              </a:solidFill>
            </a:endParaRPr>
          </a:p>
          <a:p>
            <a:pPr>
              <a:buFontTx/>
              <a:buNone/>
              <a:defRPr/>
            </a:pPr>
            <a:r>
              <a:rPr lang="el-GR" sz="2200" b="1" dirty="0" smtClean="0">
                <a:solidFill>
                  <a:srgbClr val="FFFF00"/>
                </a:solidFill>
              </a:rPr>
              <a:t>Παραδείγματα:</a:t>
            </a:r>
          </a:p>
          <a:p>
            <a:pPr>
              <a:defRPr/>
            </a:pPr>
            <a:r>
              <a:rPr lang="el-GR" sz="2200" dirty="0" smtClean="0">
                <a:solidFill>
                  <a:srgbClr val="FFC000"/>
                </a:solidFill>
                <a:effectLst>
                  <a:outerShdw blurRad="38100" dist="38100" dir="2700000" algn="tl">
                    <a:srgbClr val="000000">
                      <a:alpha val="43137"/>
                    </a:srgbClr>
                  </a:outerShdw>
                </a:effectLst>
              </a:rPr>
              <a:t>Τα</a:t>
            </a:r>
            <a:r>
              <a:rPr lang="el-GR" sz="2200" dirty="0" smtClean="0">
                <a:effectLst>
                  <a:outerShdw blurRad="38100" dist="38100" dir="2700000" algn="tl">
                    <a:srgbClr val="000000">
                      <a:alpha val="43137"/>
                    </a:srgbClr>
                  </a:outerShdw>
                </a:effectLst>
              </a:rPr>
              <a:t> </a:t>
            </a:r>
            <a:r>
              <a:rPr lang="el-GR" sz="2200" dirty="0" smtClean="0">
                <a:solidFill>
                  <a:srgbClr val="FFC000"/>
                </a:solidFill>
                <a:effectLst>
                  <a:outerShdw blurRad="38100" dist="38100" dir="2700000" algn="tl">
                    <a:srgbClr val="000000">
                      <a:alpha val="43137"/>
                    </a:srgbClr>
                  </a:outerShdw>
                </a:effectLst>
              </a:rPr>
              <a:t>τουριστικά/ταξιδιωτικά γραφεία και ξενοδοχεία </a:t>
            </a:r>
            <a:r>
              <a:rPr lang="el-GR" sz="2200" dirty="0" smtClean="0">
                <a:effectLst>
                  <a:outerShdw blurRad="38100" dist="38100" dir="2700000" algn="tl">
                    <a:srgbClr val="000000">
                      <a:alpha val="43137"/>
                    </a:srgbClr>
                  </a:outerShdw>
                </a:effectLst>
              </a:rPr>
              <a:t>διενεργούν επεξεργασία σε μεγάλη κλίμακα </a:t>
            </a:r>
            <a:r>
              <a:rPr lang="el-GR" sz="2200" i="1" dirty="0" smtClean="0">
                <a:effectLst>
                  <a:outerShdw blurRad="38100" dist="38100" dir="2700000" algn="tl">
                    <a:srgbClr val="000000">
                      <a:alpha val="43137"/>
                    </a:srgbClr>
                  </a:outerShdw>
                </a:effectLst>
              </a:rPr>
              <a:t>(</a:t>
            </a:r>
            <a:r>
              <a:rPr lang="el-GR" sz="2200" i="1" dirty="0" smtClean="0"/>
              <a:t>αρ. υποκειμένων, όγκος δεδομένων)</a:t>
            </a:r>
          </a:p>
          <a:p>
            <a:pPr lvl="2">
              <a:defRPr/>
            </a:pPr>
            <a:r>
              <a:rPr lang="el-GR" sz="2200" dirty="0" smtClean="0">
                <a:effectLst>
                  <a:outerShdw blurRad="38100" dist="38100" dir="2700000" algn="tl">
                    <a:srgbClr val="000000">
                      <a:alpha val="43137"/>
                    </a:srgbClr>
                  </a:outerShdw>
                </a:effectLst>
                <a:ea typeface="+mn-ea"/>
              </a:rPr>
              <a:t>Επιπλέον, </a:t>
            </a:r>
            <a:r>
              <a:rPr lang="el-GR" sz="2200" dirty="0" smtClean="0">
                <a:solidFill>
                  <a:srgbClr val="FFC000"/>
                </a:solidFill>
                <a:effectLst>
                  <a:outerShdw blurRad="38100" dist="38100" dir="2700000" algn="tl">
                    <a:srgbClr val="000000">
                      <a:alpha val="43137"/>
                    </a:srgbClr>
                  </a:outerShdw>
                </a:effectLst>
                <a:ea typeface="+mn-ea"/>
              </a:rPr>
              <a:t>τα ξενοδοχεία </a:t>
            </a:r>
            <a:r>
              <a:rPr lang="el-GR" sz="2200" dirty="0" smtClean="0">
                <a:effectLst>
                  <a:outerShdw blurRad="38100" dist="38100" dir="2700000" algn="tl">
                    <a:srgbClr val="000000">
                      <a:alpha val="43137"/>
                    </a:srgbClr>
                  </a:outerShdw>
                </a:effectLst>
                <a:ea typeface="+mn-ea"/>
              </a:rPr>
              <a:t>συλλέγουν την εθνικότητα των πελατών τους (ειδική κατηγορία δεδομένων) σε μεγάλη κλίμακα (Κ.Δ.Π. 192/85 – Καν. 64)</a:t>
            </a:r>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52DB9FD-FB08-427A-A74D-65BFA0AC5420}" type="slidenum">
              <a:rPr lang="el-GR" altLang="en-US" sz="1400" smtClean="0">
                <a:latin typeface="Arial" charset="0"/>
              </a:rPr>
              <a:pPr>
                <a:spcBef>
                  <a:spcPct val="0"/>
                </a:spcBef>
                <a:buClrTx/>
                <a:buSzTx/>
                <a:buFontTx/>
                <a:buNone/>
                <a:defRPr/>
              </a:pPr>
              <a:t>29</a:t>
            </a:fld>
            <a:endParaRPr lang="el-GR" altLang="en-US" sz="1400" smtClean="0">
              <a:latin typeface="Arial" charset="0"/>
            </a:endParaRPr>
          </a:p>
        </p:txBody>
      </p:sp>
      <p:sp>
        <p:nvSpPr>
          <p:cNvPr id="6147" name="Rectangle 3"/>
          <p:cNvSpPr>
            <a:spLocks noGrp="1" noChangeArrowheads="1"/>
          </p:cNvSpPr>
          <p:nvPr>
            <p:ph type="body" idx="1"/>
          </p:nvPr>
        </p:nvSpPr>
        <p:spPr>
          <a:xfrm>
            <a:off x="323528" y="0"/>
            <a:ext cx="8353425" cy="6264275"/>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endParaRPr lang="el-GR" sz="2000" dirty="0" smtClean="0"/>
          </a:p>
          <a:p>
            <a:pPr>
              <a:buFontTx/>
              <a:buNone/>
              <a:defRPr/>
            </a:pPr>
            <a:endParaRPr lang="el-GR" sz="2000" b="1" dirty="0" smtClean="0">
              <a:solidFill>
                <a:srgbClr val="FFFF00"/>
              </a:solidFill>
            </a:endParaRPr>
          </a:p>
          <a:p>
            <a:pPr>
              <a:defRPr/>
            </a:pPr>
            <a:endParaRPr lang="el-GR" sz="2000" dirty="0" smtClean="0"/>
          </a:p>
          <a:p>
            <a:pPr lvl="2">
              <a:buFontTx/>
              <a:buNone/>
              <a:defRPr/>
            </a:pPr>
            <a:endParaRPr lang="el-GR" sz="10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graphicFrame>
        <p:nvGraphicFramePr>
          <p:cNvPr id="6" name="Diagram 5"/>
          <p:cNvGraphicFramePr/>
          <p:nvPr/>
        </p:nvGraphicFramePr>
        <p:xfrm>
          <a:off x="323528" y="836712"/>
          <a:ext cx="828092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Table 6"/>
          <p:cNvGraphicFramePr>
            <a:graphicFrameLocks noGrp="1"/>
          </p:cNvGraphicFramePr>
          <p:nvPr/>
        </p:nvGraphicFramePr>
        <p:xfrm>
          <a:off x="1115616" y="188640"/>
          <a:ext cx="6336704" cy="457200"/>
        </p:xfrm>
        <a:graphic>
          <a:graphicData uri="http://schemas.openxmlformats.org/drawingml/2006/table">
            <a:tbl>
              <a:tblPr firstRow="1" bandRow="1">
                <a:tableStyleId>{5C22544A-7EE6-4342-B048-85BDC9FD1C3A}</a:tableStyleId>
              </a:tblPr>
              <a:tblGrid>
                <a:gridCol w="6336704"/>
              </a:tblGrid>
              <a:tr h="288032">
                <a:tc>
                  <a:txBody>
                    <a:bodyPr/>
                    <a:lstStyle/>
                    <a:p>
                      <a:pPr algn="ctr"/>
                      <a:r>
                        <a:rPr lang="el-GR" sz="2400" dirty="0" smtClean="0">
                          <a:solidFill>
                            <a:schemeClr val="bg2"/>
                          </a:solidFill>
                        </a:rPr>
                        <a:t>Τι περιλαμβάνει η Εκτίμηση Αντικτύπου</a:t>
                      </a:r>
                      <a:endParaRPr lang="el-GR" sz="2400" dirty="0">
                        <a:solidFill>
                          <a:schemeClr val="bg2"/>
                        </a:solidFill>
                      </a:endParaRPr>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E2CF3B2-FF51-420D-8FC3-C5682E4EE262}" type="slidenum">
              <a:rPr lang="el-GR" altLang="en-US" sz="1400" smtClean="0">
                <a:latin typeface="Arial" charset="0"/>
              </a:rPr>
              <a:pPr>
                <a:spcBef>
                  <a:spcPct val="0"/>
                </a:spcBef>
                <a:buClrTx/>
                <a:buSzTx/>
                <a:buFontTx/>
                <a:buNone/>
                <a:defRPr/>
              </a:pPr>
              <a:t>3</a:t>
            </a:fld>
            <a:endParaRPr lang="el-GR" altLang="en-US" sz="1400" smtClean="0">
              <a:latin typeface="Arial" charset="0"/>
            </a:endParaRPr>
          </a:p>
        </p:txBody>
      </p:sp>
      <p:sp>
        <p:nvSpPr>
          <p:cNvPr id="6147" name="Rectangle 3"/>
          <p:cNvSpPr>
            <a:spLocks noGrp="1" noChangeArrowheads="1"/>
          </p:cNvSpPr>
          <p:nvPr>
            <p:ph type="body" idx="1"/>
          </p:nvPr>
        </p:nvSpPr>
        <p:spPr>
          <a:xfrm>
            <a:off x="250825" y="260350"/>
            <a:ext cx="8893175" cy="5832475"/>
          </a:xfrm>
          <a:effectLst>
            <a:outerShdw dist="35921" dir="2700000" algn="ctr" rotWithShape="0">
              <a:schemeClr val="bg2"/>
            </a:outerShdw>
          </a:effectLst>
        </p:spPr>
        <p:txBody>
          <a:bodyPr/>
          <a:lstStyle/>
          <a:p>
            <a:pPr eaLnBrk="1" hangingPunct="1">
              <a:buFontTx/>
              <a:buNone/>
              <a:defRPr/>
            </a:pPr>
            <a:r>
              <a:rPr lang="el-GR" sz="2400" b="1" dirty="0" smtClean="0">
                <a:solidFill>
                  <a:srgbClr val="FFC000"/>
                </a:solidFill>
                <a:effectLst>
                  <a:outerShdw blurRad="38100" dist="38100" dir="2700000" algn="tl">
                    <a:srgbClr val="000000">
                      <a:alpha val="43137"/>
                    </a:srgbClr>
                  </a:outerShdw>
                </a:effectLst>
              </a:rPr>
              <a:t>               Καινοτομίες του Κανονισμού</a:t>
            </a:r>
          </a:p>
          <a:p>
            <a:pPr marL="803275" indent="-442913" eaLnBrk="1" hangingPunct="1">
              <a:buFontTx/>
              <a:buNone/>
              <a:defRPr/>
            </a:pPr>
            <a:r>
              <a:rPr lang="en-US" sz="2100" dirty="0" smtClean="0">
                <a:effectLst>
                  <a:outerShdw blurRad="38100" dist="38100" dir="2700000" algn="tl">
                    <a:srgbClr val="000000">
                      <a:alpha val="43137"/>
                    </a:srgbClr>
                  </a:outerShdw>
                </a:effectLst>
              </a:rPr>
              <a:t>(</a:t>
            </a:r>
            <a:r>
              <a:rPr lang="el-GR" sz="2100" dirty="0" smtClean="0">
                <a:effectLst>
                  <a:outerShdw blurRad="38100" dist="38100" dir="2700000" algn="tl">
                    <a:srgbClr val="000000">
                      <a:alpha val="43137"/>
                    </a:srgbClr>
                  </a:outerShdw>
                </a:effectLst>
              </a:rPr>
              <a:t>α) Ομοιόμορφη μεταφορά και εφαρμογή:	</a:t>
            </a:r>
          </a:p>
          <a:p>
            <a:pPr marL="803275" indent="-442913" eaLnBrk="1" hangingPunct="1">
              <a:buFont typeface="Wingdings" pitchFamily="2" charset="2"/>
              <a:buChar char="v"/>
              <a:defRPr/>
            </a:pPr>
            <a:r>
              <a:rPr lang="el-GR" sz="2100" dirty="0" smtClean="0">
                <a:effectLst>
                  <a:outerShdw blurRad="38100" dist="38100" dir="2700000" algn="tl">
                    <a:srgbClr val="000000">
                      <a:alpha val="43137"/>
                    </a:srgbClr>
                  </a:outerShdw>
                </a:effectLst>
              </a:rPr>
              <a:t>διαμορφώνεται ενιαίο νομικό πλαίσιο χωρίς την ανάγκη ψήφισης εθνικής νομοθεσίας</a:t>
            </a:r>
          </a:p>
          <a:p>
            <a:pPr marL="803275" indent="-442913" eaLnBrk="1" hangingPunct="1">
              <a:buFont typeface="Wingdings" pitchFamily="2" charset="2"/>
              <a:buChar char="v"/>
              <a:defRPr/>
            </a:pPr>
            <a:r>
              <a:rPr lang="el-GR" sz="2100" dirty="0" smtClean="0">
                <a:effectLst>
                  <a:outerShdw blurRad="38100" dist="38100" dir="2700000" algn="tl">
                    <a:srgbClr val="000000">
                      <a:alpha val="43137"/>
                    </a:srgbClr>
                  </a:outerShdw>
                </a:effectLst>
              </a:rPr>
              <a:t>ίδιο επίπεδο νομικά εκτελεστών δικαιωμάτων και υποχρεώσεων, </a:t>
            </a:r>
          </a:p>
          <a:p>
            <a:pPr marL="803275" indent="-442913" eaLnBrk="1" hangingPunct="1">
              <a:buFontTx/>
              <a:buNone/>
              <a:defRPr/>
            </a:pPr>
            <a:r>
              <a:rPr lang="el-GR" sz="2100" dirty="0" smtClean="0">
                <a:effectLst>
                  <a:outerShdw blurRad="38100" dist="38100" dir="2700000" algn="tl">
                    <a:srgbClr val="000000">
                      <a:alpha val="43137"/>
                    </a:srgbClr>
                  </a:outerShdw>
                </a:effectLst>
              </a:rPr>
              <a:t>     σε όλα τα κράτη μέλη</a:t>
            </a:r>
          </a:p>
          <a:p>
            <a:pPr marL="803275" indent="-442913" eaLnBrk="1" hangingPunct="1">
              <a:buFont typeface="Wingdings" pitchFamily="2" charset="2"/>
              <a:buChar char="v"/>
              <a:defRPr/>
            </a:pPr>
            <a:r>
              <a:rPr lang="el-GR" sz="2100" dirty="0" smtClean="0">
                <a:effectLst>
                  <a:outerShdw blurRad="38100" dist="38100" dir="2700000" algn="tl">
                    <a:srgbClr val="000000">
                      <a:alpha val="43137"/>
                    </a:srgbClr>
                  </a:outerShdw>
                </a:effectLst>
              </a:rPr>
              <a:t>επιβολή ισοδύναμων κυρώσεων από τις ΑΠΔΠΧ</a:t>
            </a:r>
          </a:p>
          <a:p>
            <a:pPr indent="17463" eaLnBrk="1" hangingPunct="1">
              <a:buFontTx/>
              <a:buNone/>
              <a:defRPr/>
            </a:pPr>
            <a:r>
              <a:rPr lang="el-GR" sz="2100" dirty="0" smtClean="0">
                <a:effectLst>
                  <a:outerShdw blurRad="38100" dist="38100" dir="2700000" algn="tl">
                    <a:srgbClr val="000000">
                      <a:alpha val="43137"/>
                    </a:srgbClr>
                  </a:outerShdw>
                </a:effectLst>
              </a:rPr>
              <a:t>(β) Ενίσχυση υφιστάμενων δικαιωμάτων και δημιουργία νέων</a:t>
            </a:r>
          </a:p>
          <a:p>
            <a:pPr indent="17463" eaLnBrk="1" hangingPunct="1">
              <a:buFontTx/>
              <a:buNone/>
              <a:defRPr/>
            </a:pPr>
            <a:r>
              <a:rPr lang="el-GR" sz="2100" dirty="0" smtClean="0">
                <a:effectLst>
                  <a:outerShdw blurRad="38100" dist="38100" dir="2700000" algn="tl">
                    <a:srgbClr val="000000">
                      <a:alpha val="43137"/>
                    </a:srgbClr>
                  </a:outerShdw>
                </a:effectLst>
              </a:rPr>
              <a:t>(γ) Ενίσχυση υφιστάμενων αρχών προστασίας των δεδομένων</a:t>
            </a:r>
          </a:p>
          <a:p>
            <a:pPr indent="17463" eaLnBrk="1" hangingPunct="1">
              <a:buFontTx/>
              <a:buNone/>
              <a:defRPr/>
            </a:pPr>
            <a:r>
              <a:rPr lang="el-GR" sz="2100" dirty="0" smtClean="0">
                <a:effectLst>
                  <a:outerShdw blurRad="38100" dist="38100" dir="2700000" algn="tl">
                    <a:srgbClr val="000000">
                      <a:alpha val="43137"/>
                    </a:srgbClr>
                  </a:outerShdw>
                </a:effectLst>
              </a:rPr>
              <a:t>(δ) Αυστηρότερες υποχρεώσεις στους υπεύθυνους επεξεργασίας</a:t>
            </a:r>
          </a:p>
          <a:p>
            <a:pPr indent="17463" eaLnBrk="1" hangingPunct="1">
              <a:buFontTx/>
              <a:buNone/>
              <a:defRPr/>
            </a:pPr>
            <a:r>
              <a:rPr lang="el-GR" sz="2100" dirty="0" smtClean="0">
                <a:effectLst>
                  <a:outerShdw blurRad="38100" dist="38100" dir="2700000" algn="tl">
                    <a:srgbClr val="000000">
                      <a:alpha val="43137"/>
                    </a:srgbClr>
                  </a:outerShdw>
                </a:effectLst>
              </a:rPr>
              <a:t>(ε) Δικαίωμα αποζημίωσης και για μη υλική ζημία</a:t>
            </a:r>
          </a:p>
          <a:p>
            <a:pPr marL="803275" indent="-442913" eaLnBrk="1" hangingPunct="1">
              <a:buFontTx/>
              <a:buNone/>
              <a:defRPr/>
            </a:pPr>
            <a:r>
              <a:rPr lang="el-GR" sz="2100" dirty="0" smtClean="0">
                <a:effectLst>
                  <a:outerShdw blurRad="38100" dist="38100" dir="2700000" algn="tl">
                    <a:srgbClr val="000000">
                      <a:alpha val="43137"/>
                    </a:srgbClr>
                  </a:outerShdw>
                </a:effectLst>
              </a:rPr>
              <a:t>(στ) Ενδυνάμωση συνεργασίας ΑΠΔΠΧ σε διασυνοριακές υποθέσεις</a:t>
            </a:r>
          </a:p>
          <a:p>
            <a:pPr eaLnBrk="1" hangingPunct="1">
              <a:buFontTx/>
              <a:buNone/>
              <a:defRPr/>
            </a:pPr>
            <a:r>
              <a:rPr lang="el-GR" altLang="el-GR" sz="2100" dirty="0" smtClean="0">
                <a:effectLst>
                  <a:outerShdw blurRad="38100" dist="38100" dir="2700000" algn="tl">
                    <a:srgbClr val="000000">
                      <a:alpha val="43137"/>
                    </a:srgbClr>
                  </a:outerShdw>
                </a:effectLst>
              </a:rPr>
              <a:t>     (ζ) Εισαγωγή του θεσμού της ενιαίας θυρίδας (</a:t>
            </a:r>
            <a:r>
              <a:rPr lang="en-US" altLang="el-GR" sz="2100" dirty="0" smtClean="0">
                <a:effectLst>
                  <a:outerShdw blurRad="38100" dist="38100" dir="2700000" algn="tl">
                    <a:srgbClr val="000000">
                      <a:alpha val="43137"/>
                    </a:srgbClr>
                  </a:outerShdw>
                </a:effectLst>
              </a:rPr>
              <a:t>one stop shop</a:t>
            </a:r>
            <a:r>
              <a:rPr lang="el-GR" altLang="el-GR" sz="2100" dirty="0" smtClean="0">
                <a:effectLst>
                  <a:outerShdw blurRad="38100" dist="38100" dir="2700000" algn="tl">
                    <a:srgbClr val="000000">
                      <a:alpha val="43137"/>
                    </a:srgbClr>
                  </a:outerShdw>
                </a:effectLst>
              </a:rPr>
              <a:t>) </a:t>
            </a:r>
          </a:p>
          <a:p>
            <a:pPr eaLnBrk="1" hangingPunct="1">
              <a:buFontTx/>
              <a:buNone/>
              <a:defRPr/>
            </a:pPr>
            <a:r>
              <a:rPr lang="el-GR" altLang="el-GR" sz="2100" dirty="0" smtClean="0">
                <a:effectLst>
                  <a:outerShdw blurRad="38100" dist="38100" dir="2700000" algn="tl">
                    <a:srgbClr val="000000">
                      <a:alpha val="43137"/>
                    </a:srgbClr>
                  </a:outerShdw>
                </a:effectLst>
              </a:rPr>
              <a:t>     </a:t>
            </a:r>
            <a:r>
              <a:rPr lang="el-GR" altLang="el-GR" sz="2100" i="1" dirty="0" smtClean="0">
                <a:effectLst>
                  <a:outerShdw blurRad="38100" dist="38100" dir="2700000" algn="tl">
                    <a:srgbClr val="000000">
                      <a:alpha val="43137"/>
                    </a:srgbClr>
                  </a:outerShdw>
                </a:effectLst>
              </a:rPr>
              <a:t>(κάθε πολίτης και κάθε επιχείρηση μπορεί να συναλλάσσεται με μία μόνο  ΑΠΔΠΧ) </a:t>
            </a:r>
          </a:p>
          <a:p>
            <a:pPr marL="803275" indent="-442913" eaLnBrk="1" hangingPunct="1">
              <a:buFontTx/>
              <a:buNone/>
              <a:defRPr/>
            </a:pPr>
            <a:endParaRPr lang="el-GR" sz="2100" dirty="0" smtClean="0">
              <a:effectLst>
                <a:outerShdw blurRad="38100" dist="38100" dir="2700000" algn="tl">
                  <a:srgbClr val="000000">
                    <a:alpha val="43137"/>
                  </a:srgbClr>
                </a:outerShdw>
              </a:effectLst>
            </a:endParaRPr>
          </a:p>
          <a:p>
            <a:pPr eaLnBrk="1" hangingPunct="1">
              <a:buFontTx/>
              <a:buNone/>
              <a:defRPr/>
            </a:pPr>
            <a:endParaRPr lang="en-US" sz="2400" dirty="0" smtClean="0">
              <a:effectLst>
                <a:outerShdw blurRad="38100" dist="38100" dir="2700000" algn="tl">
                  <a:srgbClr val="000000">
                    <a:alpha val="43137"/>
                  </a:srgbClr>
                </a:outerShdw>
              </a:effectLst>
            </a:endParaRPr>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E1EEEC2-0029-449A-9B9B-27AC4766C115}" type="slidenum">
              <a:rPr lang="el-GR" altLang="en-US" sz="1400" smtClean="0">
                <a:latin typeface="Arial" charset="0"/>
              </a:rPr>
              <a:pPr>
                <a:spcBef>
                  <a:spcPct val="0"/>
                </a:spcBef>
                <a:buClrTx/>
                <a:buSzTx/>
                <a:buFontTx/>
                <a:buNone/>
                <a:defRPr/>
              </a:pPr>
              <a:t>30</a:t>
            </a:fld>
            <a:endParaRPr lang="el-GR" altLang="en-US" sz="1400" smtClean="0">
              <a:latin typeface="Arial" charset="0"/>
            </a:endParaRPr>
          </a:p>
        </p:txBody>
      </p:sp>
      <p:sp>
        <p:nvSpPr>
          <p:cNvPr id="6147" name="Rectangle 3"/>
          <p:cNvSpPr>
            <a:spLocks noGrp="1" noChangeArrowheads="1"/>
          </p:cNvSpPr>
          <p:nvPr>
            <p:ph type="body" idx="1"/>
          </p:nvPr>
        </p:nvSpPr>
        <p:spPr>
          <a:xfrm>
            <a:off x="395288" y="404664"/>
            <a:ext cx="8748712" cy="5904061"/>
          </a:xfrm>
          <a:effectLst>
            <a:outerShdw dist="35921" dir="2700000" algn="ctr" rotWithShape="0">
              <a:schemeClr val="bg2"/>
            </a:outerShdw>
          </a:effectLst>
        </p:spPr>
        <p:txBody>
          <a:bodyPr/>
          <a:lstStyle/>
          <a:p>
            <a:pPr>
              <a:buNone/>
              <a:defRPr/>
            </a:pPr>
            <a:r>
              <a:rPr lang="el-GR" sz="2400" b="1" dirty="0" smtClean="0">
                <a:solidFill>
                  <a:srgbClr val="FFFF00"/>
                </a:solidFill>
                <a:effectLst>
                  <a:outerShdw blurRad="38100" dist="38100" dir="2700000" algn="tl">
                    <a:srgbClr val="000000">
                      <a:alpha val="43137"/>
                    </a:srgbClr>
                  </a:outerShdw>
                </a:effectLst>
              </a:rPr>
              <a:t>    11. Υποχρέωση ορισμού Υπεύθυνου Προστασίας Δεδομένων (ΥΠΔ):</a:t>
            </a:r>
          </a:p>
          <a:p>
            <a:pPr lvl="7">
              <a:buFontTx/>
              <a:buNone/>
              <a:defRPr/>
            </a:pPr>
            <a:endParaRPr lang="el-GR" sz="10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pPr>
            <a:r>
              <a:rPr lang="el-GR" sz="2400" dirty="0" smtClean="0"/>
              <a:t>ΥΠΔ διορίζεται υποχρεωτικά:</a:t>
            </a:r>
          </a:p>
          <a:p>
            <a:pPr>
              <a:buFont typeface="Wingdings" pitchFamily="2" charset="2"/>
              <a:buChar char="v"/>
            </a:pPr>
            <a:r>
              <a:rPr lang="el-GR" sz="2400" dirty="0" smtClean="0"/>
              <a:t> Όταν η επεξεργασία εκτελείται από δημόσια αρχή (συμπεριλαμβανομένων των νομικών προσώπων δημοσίου δικαίου)</a:t>
            </a:r>
          </a:p>
          <a:p>
            <a:pPr>
              <a:buFont typeface="Wingdings" pitchFamily="2" charset="2"/>
              <a:buChar char="v"/>
            </a:pPr>
            <a:r>
              <a:rPr lang="el-GR" sz="2400" dirty="0" smtClean="0"/>
              <a:t>Όταν οι βασικές δραστηριότητες επεξεργασίας απαιτούν τακτική και συστηματική παρακολούθηση των υποκειμένων σε μεγάλη κλίμακα </a:t>
            </a:r>
            <a:r>
              <a:rPr lang="el-GR" sz="2400" i="1" dirty="0" smtClean="0"/>
              <a:t>(π.χ. τουριστικά / ταξιδιωτικά γραφεία) </a:t>
            </a:r>
            <a:r>
              <a:rPr lang="el-GR" sz="2400" dirty="0" smtClean="0"/>
              <a:t>ή μεγάλης κλίμακας επεξεργασίας ειδικών κατηγοριών δεδομένων </a:t>
            </a:r>
            <a:r>
              <a:rPr lang="el-GR" sz="2400" i="1" dirty="0" smtClean="0"/>
              <a:t>(π.χ. ξενοδοχεία)</a:t>
            </a:r>
          </a:p>
          <a:p>
            <a:pPr lvl="2">
              <a:buNone/>
              <a:defRPr/>
            </a:pPr>
            <a:endParaRPr lang="el-GR" dirty="0" smtClean="0"/>
          </a:p>
          <a:p>
            <a:pPr>
              <a:buNone/>
              <a:defRPr/>
            </a:pPr>
            <a:endParaRPr lang="el-GR" sz="1800" dirty="0" smtClean="0"/>
          </a:p>
          <a:p>
            <a:pPr>
              <a:defRPr/>
            </a:pPr>
            <a:endParaRPr lang="el-GR" sz="2000" dirty="0" smtClean="0"/>
          </a:p>
          <a:p>
            <a:pPr lvl="4">
              <a:defRPr/>
            </a:pPr>
            <a:endParaRPr lang="el-GR" sz="800" dirty="0" smtClean="0"/>
          </a:p>
          <a:p>
            <a:pPr lvl="4">
              <a:defRPr/>
            </a:pPr>
            <a:endParaRPr lang="el-GR" sz="800" dirty="0" smtClean="0">
              <a:solidFill>
                <a:srgbClr val="FF0000"/>
              </a:solidFill>
            </a:endParaRPr>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7D403E36-8CC6-4183-95AD-B57C386D8773}" type="slidenum">
              <a:rPr lang="el-GR" altLang="en-US" sz="1400" smtClean="0">
                <a:latin typeface="Arial" charset="0"/>
              </a:rPr>
              <a:pPr>
                <a:spcBef>
                  <a:spcPct val="0"/>
                </a:spcBef>
                <a:buClrTx/>
                <a:buSzTx/>
                <a:buFontTx/>
                <a:buNone/>
                <a:defRPr/>
              </a:pPr>
              <a:t>31</a:t>
            </a:fld>
            <a:endParaRPr lang="el-GR" altLang="en-US" sz="1400" smtClean="0">
              <a:latin typeface="Arial" charset="0"/>
            </a:endParaRPr>
          </a:p>
        </p:txBody>
      </p:sp>
      <p:sp>
        <p:nvSpPr>
          <p:cNvPr id="6147" name="Rectangle 3"/>
          <p:cNvSpPr>
            <a:spLocks noGrp="1" noChangeArrowheads="1"/>
          </p:cNvSpPr>
          <p:nvPr>
            <p:ph type="body" idx="1"/>
          </p:nvPr>
        </p:nvSpPr>
        <p:spPr>
          <a:xfrm>
            <a:off x="395288" y="476672"/>
            <a:ext cx="8569325" cy="5976516"/>
          </a:xfrm>
          <a:effectLst>
            <a:outerShdw dist="35921" dir="2700000" algn="ctr" rotWithShape="0">
              <a:schemeClr val="bg2"/>
            </a:outerShdw>
          </a:effectLst>
        </p:spPr>
        <p:txBody>
          <a:bodyPr/>
          <a:lstStyle/>
          <a:p>
            <a:pPr marL="457200" indent="-457200">
              <a:buFontTx/>
              <a:buNone/>
              <a:defRPr/>
            </a:pPr>
            <a:r>
              <a:rPr lang="el-GR" sz="2400" b="1" dirty="0" smtClean="0">
                <a:solidFill>
                  <a:srgbClr val="FFFF00"/>
                </a:solidFill>
                <a:effectLst>
                  <a:outerShdw blurRad="38100" dist="38100" dir="2700000" algn="tl">
                    <a:srgbClr val="000000">
                      <a:alpha val="43137"/>
                    </a:srgbClr>
                  </a:outerShdw>
                </a:effectLst>
              </a:rPr>
              <a:t>  12. Τήρηση κώδικα δεοντολογίας:</a:t>
            </a:r>
          </a:p>
          <a:p>
            <a:pPr marL="1257300" lvl="2" indent="-457200">
              <a:buFontTx/>
              <a:buNone/>
              <a:defRPr/>
            </a:pPr>
            <a:r>
              <a:rPr lang="el-GR" sz="1600" b="1" dirty="0" smtClean="0">
                <a:solidFill>
                  <a:srgbClr val="FFFF00"/>
                </a:solidFill>
                <a:effectLst>
                  <a:outerShdw blurRad="38100" dist="38100" dir="2700000" algn="tl">
                    <a:srgbClr val="000000">
                      <a:alpha val="43137"/>
                    </a:srgbClr>
                  </a:outerShdw>
                </a:effectLst>
              </a:rPr>
              <a:t>      </a:t>
            </a:r>
          </a:p>
          <a:p>
            <a:pPr>
              <a:buFont typeface="Wingdings" pitchFamily="2" charset="2"/>
              <a:buChar char="Ø"/>
              <a:defRPr/>
            </a:pPr>
            <a:r>
              <a:rPr lang="el-GR" sz="2400" dirty="0" smtClean="0">
                <a:effectLst>
                  <a:outerShdw blurRad="38100" dist="38100" dir="2700000" algn="tl">
                    <a:srgbClr val="000000">
                      <a:alpha val="43137"/>
                    </a:srgbClr>
                  </a:outerShdw>
                </a:effectLst>
              </a:rPr>
              <a:t>Ενώσεις και άλλοι φορείς που εκπροσωπούν κατηγορίες</a:t>
            </a:r>
            <a:r>
              <a:rPr lang="en-US" sz="2400" dirty="0" smtClean="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υπεύθυνων επεξεργασίας ή εκτελούντων την επεξεργασία</a:t>
            </a:r>
            <a:r>
              <a:rPr lang="en-US" sz="2400" dirty="0" smtClean="0">
                <a:effectLst>
                  <a:outerShdw blurRad="38100" dist="38100" dir="2700000" algn="tl">
                    <a:srgbClr val="000000">
                      <a:alpha val="43137"/>
                    </a:srgbClr>
                  </a:outerShdw>
                </a:effectLst>
              </a:rPr>
              <a:t> </a:t>
            </a:r>
            <a:r>
              <a:rPr lang="el-GR" sz="2400" u="sng" dirty="0" smtClean="0">
                <a:effectLst>
                  <a:outerShdw blurRad="38100" dist="38100" dir="2700000" algn="tl">
                    <a:srgbClr val="000000">
                      <a:alpha val="43137"/>
                    </a:srgbClr>
                  </a:outerShdw>
                </a:effectLst>
              </a:rPr>
              <a:t>μπορούν</a:t>
            </a:r>
            <a:r>
              <a:rPr lang="el-GR" sz="2400" dirty="0" smtClean="0">
                <a:effectLst>
                  <a:outerShdw blurRad="38100" dist="38100" dir="2700000" algn="tl">
                    <a:srgbClr val="000000">
                      <a:alpha val="43137"/>
                    </a:srgbClr>
                  </a:outerShdw>
                </a:effectLst>
              </a:rPr>
              <a:t> να εκπονούν κώδικες δεοντολογίας ή να τροποποιούν υφιστάμενους </a:t>
            </a:r>
          </a:p>
          <a:p>
            <a:pPr lvl="3">
              <a:defRPr/>
            </a:pPr>
            <a:endParaRPr lang="el-GR" sz="1200" dirty="0" smtClean="0">
              <a:effectLst>
                <a:outerShdw blurRad="38100" dist="38100" dir="2700000" algn="tl">
                  <a:srgbClr val="000000">
                    <a:alpha val="43137"/>
                  </a:srgbClr>
                </a:outerShdw>
              </a:effectLst>
            </a:endParaRPr>
          </a:p>
          <a:p>
            <a:pPr>
              <a:buNone/>
              <a:defRPr/>
            </a:pPr>
            <a:r>
              <a:rPr lang="el-GR" sz="2400" dirty="0" smtClean="0">
                <a:effectLst>
                  <a:outerShdw blurRad="38100" dist="38100" dir="2700000" algn="tl">
                    <a:srgbClr val="000000">
                      <a:alpha val="43137"/>
                    </a:srgbClr>
                  </a:outerShdw>
                </a:effectLst>
              </a:rPr>
              <a:t>    </a:t>
            </a:r>
            <a:r>
              <a:rPr lang="el-GR" sz="2400" dirty="0" smtClean="0">
                <a:solidFill>
                  <a:srgbClr val="FFC000"/>
                </a:solidFill>
                <a:effectLst>
                  <a:outerShdw blurRad="38100" dist="38100" dir="2700000" algn="tl">
                    <a:srgbClr val="000000">
                      <a:alpha val="43137"/>
                    </a:srgbClr>
                  </a:outerShdw>
                </a:effectLst>
              </a:rPr>
              <a:t>π.χ. ΠΑΣΥΞΕ, Σύνδεσμος Ταξιδιωτικών Πρακτόρων Κύπρου</a:t>
            </a:r>
          </a:p>
          <a:p>
            <a:pPr lvl="3">
              <a:buNone/>
              <a:defRPr/>
            </a:pPr>
            <a:endParaRPr lang="el-GR" sz="1200" dirty="0" smtClean="0">
              <a:effectLst>
                <a:outerShdw blurRad="38100" dist="38100" dir="2700000" algn="tl">
                  <a:srgbClr val="000000">
                    <a:alpha val="43137"/>
                  </a:srgbClr>
                </a:outerShdw>
              </a:effectLst>
            </a:endParaRPr>
          </a:p>
          <a:p>
            <a:pPr>
              <a:buFont typeface="Wingdings" pitchFamily="2" charset="2"/>
              <a:buChar char="Ø"/>
              <a:defRPr/>
            </a:pPr>
            <a:r>
              <a:rPr lang="el-GR" sz="2400" dirty="0" smtClean="0">
                <a:effectLst>
                  <a:outerShdw blurRad="38100" dist="38100" dir="2700000" algn="tl">
                    <a:srgbClr val="000000">
                      <a:alpha val="43137"/>
                    </a:srgbClr>
                  </a:outerShdw>
                </a:effectLst>
              </a:rPr>
              <a:t>Η τήρηση του κώδικα είναι εθελοντική</a:t>
            </a:r>
          </a:p>
          <a:p>
            <a:pPr lvl="2">
              <a:defRPr/>
            </a:pPr>
            <a:endParaRPr lang="el-GR" sz="1600" dirty="0" smtClean="0">
              <a:effectLst>
                <a:outerShdw blurRad="38100" dist="38100" dir="2700000" algn="tl">
                  <a:srgbClr val="000000">
                    <a:alpha val="43137"/>
                  </a:srgbClr>
                </a:outerShdw>
              </a:effectLst>
            </a:endParaRPr>
          </a:p>
          <a:p>
            <a:pPr>
              <a:buFont typeface="Wingdings" pitchFamily="2" charset="2"/>
              <a:buChar char="Ø"/>
              <a:defRPr/>
            </a:pPr>
            <a:r>
              <a:rPr lang="el-GR" sz="2400" dirty="0" smtClean="0">
                <a:effectLst>
                  <a:outerShdw blurRad="38100" dist="38100" dir="2700000" algn="tl">
                    <a:srgbClr val="000000">
                      <a:alpha val="43137"/>
                    </a:srgbClr>
                  </a:outerShdw>
                </a:effectLst>
              </a:rPr>
              <a:t>Το σχέδιο κώδικα δεοντολογίας υποβάλλεται στο Γραφείο</a:t>
            </a:r>
            <a:r>
              <a:rPr lang="en-US" sz="2400" dirty="0" smtClean="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μου για απόψεις και τελική έγκριση. Όταν εγκριθεί, το</a:t>
            </a:r>
            <a:r>
              <a:rPr lang="en-US" sz="2400" dirty="0" smtClean="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Γραφείο μου τον δημοσιεύει</a:t>
            </a:r>
            <a:endParaRPr lang="en-US" sz="2400" dirty="0" smtClean="0">
              <a:effectLst>
                <a:outerShdw blurRad="38100" dist="38100" dir="2700000" algn="tl">
                  <a:srgbClr val="000000">
                    <a:alpha val="43137"/>
                  </a:srgbClr>
                </a:outerShdw>
              </a:effectLst>
            </a:endParaRPr>
          </a:p>
          <a:p>
            <a:pPr>
              <a:buFontTx/>
              <a:buNone/>
              <a:defRPr/>
            </a:pPr>
            <a:endParaRPr lang="el-GR" sz="2400" dirty="0" smtClean="0"/>
          </a:p>
          <a:p>
            <a:pPr>
              <a:buFontTx/>
              <a:buNone/>
              <a:defRPr/>
            </a:pPr>
            <a:endParaRPr lang="el-GR" sz="2400" dirty="0" smtClean="0"/>
          </a:p>
          <a:p>
            <a:pPr>
              <a:buFontTx/>
              <a:buNone/>
              <a:defRPr/>
            </a:pPr>
            <a:r>
              <a:rPr lang="el-GR" sz="2400" dirty="0" smtClean="0"/>
              <a:t> </a:t>
            </a:r>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DEB7FE0A-09FC-4F0A-A4E3-A463D85EF914}" type="slidenum">
              <a:rPr lang="el-GR" altLang="en-US" sz="1400" smtClean="0">
                <a:latin typeface="Arial" charset="0"/>
              </a:rPr>
              <a:pPr>
                <a:spcBef>
                  <a:spcPct val="0"/>
                </a:spcBef>
                <a:buClrTx/>
                <a:buSzTx/>
                <a:buFontTx/>
                <a:buNone/>
                <a:defRPr/>
              </a:pPr>
              <a:t>32</a:t>
            </a:fld>
            <a:endParaRPr lang="el-GR" altLang="en-US" sz="1400" smtClean="0">
              <a:latin typeface="Arial" charset="0"/>
            </a:endParaRPr>
          </a:p>
        </p:txBody>
      </p:sp>
      <p:sp>
        <p:nvSpPr>
          <p:cNvPr id="6147" name="Rectangle 3"/>
          <p:cNvSpPr>
            <a:spLocks noGrp="1" noChangeArrowheads="1"/>
          </p:cNvSpPr>
          <p:nvPr>
            <p:ph type="body" idx="1"/>
          </p:nvPr>
        </p:nvSpPr>
        <p:spPr>
          <a:xfrm>
            <a:off x="539750" y="476672"/>
            <a:ext cx="8208963" cy="5976516"/>
          </a:xfrm>
          <a:effectLst>
            <a:outerShdw dist="35921" dir="2700000" algn="ctr" rotWithShape="0">
              <a:schemeClr val="bg2"/>
            </a:outerShdw>
          </a:effectLst>
        </p:spPr>
        <p:txBody>
          <a:bodyPr/>
          <a:lstStyle/>
          <a:p>
            <a:pPr>
              <a:buFontTx/>
              <a:buNone/>
              <a:defRPr/>
            </a:pPr>
            <a:r>
              <a:rPr lang="el-GR" sz="2400" b="1" dirty="0" smtClean="0">
                <a:solidFill>
                  <a:srgbClr val="FFFF00"/>
                </a:solidFill>
                <a:effectLst>
                  <a:outerShdw blurRad="38100" dist="38100" dir="2700000" algn="tl">
                    <a:srgbClr val="000000">
                      <a:alpha val="43137"/>
                    </a:srgbClr>
                  </a:outerShdw>
                </a:effectLst>
              </a:rPr>
              <a:t>   </a:t>
            </a:r>
            <a:r>
              <a:rPr lang="el-GR" sz="2600" b="1" dirty="0" smtClean="0">
                <a:solidFill>
                  <a:srgbClr val="FFFF00"/>
                </a:solidFill>
                <a:effectLst>
                  <a:outerShdw blurRad="38100" dist="38100" dir="2700000" algn="tl">
                    <a:srgbClr val="000000">
                      <a:alpha val="43137"/>
                    </a:srgbClr>
                  </a:outerShdw>
                </a:effectLst>
              </a:rPr>
              <a:t>13. Πιστοποίηση:</a:t>
            </a:r>
          </a:p>
          <a:p>
            <a:pPr lvl="3">
              <a:buFontTx/>
              <a:buNone/>
              <a:defRPr/>
            </a:pPr>
            <a:endParaRPr lang="el-GR" sz="14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600" dirty="0" smtClean="0">
                <a:effectLst>
                  <a:outerShdw blurRad="38100" dist="38100" dir="2700000" algn="tl">
                    <a:srgbClr val="000000">
                      <a:alpha val="43137"/>
                    </a:srgbClr>
                  </a:outerShdw>
                </a:effectLst>
              </a:rPr>
              <a:t>Εάν επιθυμεί, ο υπεύθυνος επεξεργασίας / εκτελών την επεξεργασία θεσπίζει μηχανισμούς πιστοποίησης της προστασίας δεδομένων με σκοπό την απόδειξη συμμόρφωσης με τον Κανονισμό</a:t>
            </a:r>
          </a:p>
          <a:p>
            <a:pPr lvl="2">
              <a:buFont typeface="Wingdings" pitchFamily="2" charset="2"/>
              <a:buChar char="Ø"/>
              <a:defRPr/>
            </a:pPr>
            <a:endParaRPr lang="el-GR" sz="1800" dirty="0" smtClean="0">
              <a:effectLst>
                <a:outerShdw blurRad="38100" dist="38100" dir="2700000" algn="tl">
                  <a:srgbClr val="000000">
                    <a:alpha val="43137"/>
                  </a:srgbClr>
                </a:outerShdw>
              </a:effectLst>
            </a:endParaRPr>
          </a:p>
          <a:p>
            <a:pPr>
              <a:buFont typeface="Wingdings" pitchFamily="2" charset="2"/>
              <a:buChar char="Ø"/>
              <a:defRPr/>
            </a:pPr>
            <a:r>
              <a:rPr lang="el-GR" sz="2600" dirty="0" smtClean="0">
                <a:effectLst>
                  <a:outerShdw blurRad="38100" dist="38100" dir="2700000" algn="tl">
                    <a:srgbClr val="000000">
                      <a:alpha val="43137"/>
                    </a:srgbClr>
                  </a:outerShdw>
                </a:effectLst>
              </a:rPr>
              <a:t>Μπορεί να είναι σφραγίδα ή σήμα προστασίας</a:t>
            </a:r>
            <a:endParaRPr lang="en-US" sz="2600" dirty="0" smtClean="0"/>
          </a:p>
          <a:p>
            <a:pPr>
              <a:buFontTx/>
              <a:buNone/>
              <a:defRPr/>
            </a:pPr>
            <a:endParaRPr lang="el-GR" sz="2400" dirty="0" smtClean="0"/>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773238"/>
            <a:ext cx="8675687" cy="122396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br>
              <a:rPr lang="el-GR" sz="1800" b="1" dirty="0" smtClean="0"/>
            </a:br>
            <a:r>
              <a:rPr lang="el-GR" sz="2400" b="1" dirty="0" smtClean="0">
                <a:solidFill>
                  <a:srgbClr val="FFFF00"/>
                </a:solidFill>
                <a:effectLst>
                  <a:outerShdw blurRad="38100" dist="38100" dir="2700000" algn="tl">
                    <a:srgbClr val="000000">
                      <a:alpha val="43137"/>
                    </a:srgbClr>
                  </a:outerShdw>
                </a:effectLst>
                <a:latin typeface="+mn-lt"/>
                <a:ea typeface="+mn-ea"/>
                <a:cs typeface="+mn-cs"/>
              </a:rPr>
              <a:t>14. Διαβιβάσεις σε τρίτες χώρες – διεθνείς οργανισμούς</a:t>
            </a:r>
            <a:br>
              <a:rPr lang="el-GR" sz="2400" b="1" dirty="0" smtClean="0">
                <a:solidFill>
                  <a:srgbClr val="FFFF00"/>
                </a:solidFill>
                <a:effectLst>
                  <a:outerShdw blurRad="38100" dist="38100" dir="2700000" algn="tl">
                    <a:srgbClr val="000000">
                      <a:alpha val="43137"/>
                    </a:srgbClr>
                  </a:outerShdw>
                </a:effectLst>
                <a:latin typeface="+mn-lt"/>
                <a:ea typeface="+mn-ea"/>
                <a:cs typeface="+mn-cs"/>
              </a:rPr>
            </a:br>
            <a:r>
              <a:rPr lang="el-GR" sz="2400" b="1" dirty="0" smtClean="0">
                <a:solidFill>
                  <a:srgbClr val="FFFF00"/>
                </a:solidFill>
                <a:effectLst>
                  <a:outerShdw blurRad="38100" dist="38100" dir="2700000" algn="tl">
                    <a:srgbClr val="000000">
                      <a:alpha val="43137"/>
                    </a:srgbClr>
                  </a:outerShdw>
                </a:effectLst>
                <a:latin typeface="+mn-lt"/>
                <a:ea typeface="+mn-ea"/>
                <a:cs typeface="+mn-cs"/>
              </a:rPr>
              <a:t>   </a:t>
            </a:r>
            <a:r>
              <a:rPr lang="el-GR" sz="2400" b="1" dirty="0" smtClean="0">
                <a:solidFill>
                  <a:srgbClr val="FFC000"/>
                </a:solidFill>
              </a:rPr>
              <a:t/>
            </a:r>
            <a:br>
              <a:rPr lang="el-GR" sz="2400" b="1" dirty="0" smtClean="0">
                <a:solidFill>
                  <a:srgbClr val="FFC000"/>
                </a:solidFill>
              </a:rPr>
            </a:br>
            <a:r>
              <a:rPr lang="el-GR" sz="2400" b="1" dirty="0" smtClean="0">
                <a:solidFill>
                  <a:srgbClr val="FFC000"/>
                </a:solidFill>
              </a:rPr>
              <a:t> </a:t>
            </a:r>
            <a:r>
              <a:rPr lang="el-GR" sz="1800" b="1" dirty="0" smtClean="0">
                <a:solidFill>
                  <a:srgbClr val="FFC000"/>
                </a:solidFill>
              </a:rPr>
              <a:t/>
            </a:r>
            <a:br>
              <a:rPr lang="el-GR" sz="1800" b="1" dirty="0" smtClean="0">
                <a:solidFill>
                  <a:srgbClr val="FFC000"/>
                </a:solidFill>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537" y="980728"/>
            <a:ext cx="8352928" cy="5039072"/>
          </a:xfrm>
        </p:spPr>
        <p:txBody>
          <a:bodyPr/>
          <a:lstStyle/>
          <a:p>
            <a:pPr marL="457200" indent="-457200">
              <a:buNone/>
              <a:defRPr/>
            </a:pPr>
            <a:r>
              <a:rPr lang="el-GR" sz="2400" b="1" dirty="0" smtClean="0">
                <a:solidFill>
                  <a:srgbClr val="FFFF00"/>
                </a:solidFill>
              </a:rPr>
              <a:t>     </a:t>
            </a:r>
            <a:r>
              <a:rPr lang="el-GR" sz="2400" b="1" dirty="0" smtClean="0">
                <a:solidFill>
                  <a:srgbClr val="FFC000"/>
                </a:solidFill>
              </a:rPr>
              <a:t>Επιτρέπεται η διαβίβαση με Άδεια της ΑΠΔΠΧ: </a:t>
            </a:r>
          </a:p>
          <a:p>
            <a:pPr marL="457200" indent="-457200">
              <a:buFont typeface="Wingdings" pitchFamily="2" charset="2"/>
              <a:buChar char="Ø"/>
              <a:defRPr/>
            </a:pPr>
            <a:r>
              <a:rPr lang="el-GR" sz="2400" dirty="0" smtClean="0"/>
              <a:t>Εάν ο Οργανισμός επιλέξει ως νομική βάση για τη διαβίβαση συμβατικές ρήτρες που θα ετοιμάσει </a:t>
            </a:r>
            <a:r>
              <a:rPr lang="el-GR" sz="2400" b="1" u="sng" dirty="0" smtClean="0">
                <a:solidFill>
                  <a:srgbClr val="FFC000"/>
                </a:solidFill>
              </a:rPr>
              <a:t>και θα εγκριθούν από την ΑΠΔΠΧ</a:t>
            </a:r>
            <a:endParaRPr lang="el-GR" sz="2400" dirty="0" smtClean="0"/>
          </a:p>
          <a:p>
            <a:pPr marL="1714500" lvl="3" indent="-457200">
              <a:buNone/>
              <a:defRPr/>
            </a:pPr>
            <a:r>
              <a:rPr lang="el-GR" sz="1200" dirty="0" smtClean="0"/>
              <a:t>     </a:t>
            </a:r>
          </a:p>
          <a:p>
            <a:pPr marL="457200" indent="-457200">
              <a:buNone/>
              <a:defRPr/>
            </a:pPr>
            <a:r>
              <a:rPr lang="el-GR" sz="2400" dirty="0" smtClean="0"/>
              <a:t>     Εάν από τη διαβίβαση επηρεάζονται και πολίτες </a:t>
            </a:r>
            <a:r>
              <a:rPr lang="el-GR" sz="2400" dirty="0" err="1" smtClean="0"/>
              <a:t>κμ</a:t>
            </a:r>
            <a:r>
              <a:rPr lang="el-GR" sz="2400" dirty="0" smtClean="0"/>
              <a:t>, οι συμβατικές ρήτρες θα εγκριθούν στα πλαίσια του μηχανισμού συνεκτικότητας</a:t>
            </a:r>
            <a:r>
              <a:rPr lang="el-GR" sz="2400" b="1" dirty="0" smtClean="0">
                <a:solidFill>
                  <a:srgbClr val="FF0000"/>
                </a:solidFill>
              </a:rPr>
              <a:t>*</a:t>
            </a:r>
            <a:endParaRPr lang="el-GR" sz="2400" dirty="0" smtClean="0"/>
          </a:p>
          <a:p>
            <a:pPr marL="1257300" lvl="2" indent="-457200">
              <a:buFont typeface="Wingdings" pitchFamily="2" charset="2"/>
              <a:buChar char="Ø"/>
              <a:defRPr/>
            </a:pPr>
            <a:endParaRPr lang="el-GR" sz="1300" dirty="0" smtClean="0"/>
          </a:p>
          <a:p>
            <a:pPr marL="457200" indent="-457200">
              <a:buNone/>
              <a:defRPr/>
            </a:pPr>
            <a:r>
              <a:rPr lang="el-GR" sz="2400" b="1" dirty="0" smtClean="0">
                <a:solidFill>
                  <a:srgbClr val="FF0000"/>
                </a:solidFill>
              </a:rPr>
              <a:t>      * </a:t>
            </a:r>
            <a:r>
              <a:rPr lang="el-GR" sz="2400" i="1" dirty="0" smtClean="0"/>
              <a:t>Θεσπίζεται μηχανισμός συνεκτικότητας για τη συνεργασία μεταξύ των εποπτικών αρχών, ιδιαίτερα όταν μια εποπτική αρχή θεσπίζει μέτρο που επηρεάζει ουσιωδώς σημαντικό αριθμό υποκειμένων των δεδομένων σε περισσότερα </a:t>
            </a:r>
            <a:r>
              <a:rPr lang="el-GR" sz="2400" i="1" dirty="0" err="1" smtClean="0"/>
              <a:t>κμ</a:t>
            </a:r>
            <a:r>
              <a:rPr lang="el-GR" sz="2400" i="1" dirty="0" smtClean="0"/>
              <a:t>. </a:t>
            </a:r>
          </a:p>
          <a:p>
            <a:pPr marL="457200" indent="-457200">
              <a:buFont typeface="Wingdings" pitchFamily="2" charset="2"/>
              <a:buChar char="Ø"/>
              <a:defRPr/>
            </a:pPr>
            <a:endParaRPr lang="el-GR" sz="2100" dirty="0" smtClean="0"/>
          </a:p>
          <a:p>
            <a:pPr marL="457200" lvl="1" indent="0">
              <a:buFont typeface="Tahoma" pitchFamily="34" charset="0"/>
              <a:buNone/>
              <a:defRPr/>
            </a:pPr>
            <a:r>
              <a:rPr lang="el-GR" sz="1700" dirty="0" smtClean="0"/>
              <a:t> </a:t>
            </a:r>
            <a:endParaRPr lang="el-GR" sz="1700" b="1" dirty="0" smtClean="0"/>
          </a:p>
          <a:p>
            <a:pPr lvl="1">
              <a:buFont typeface="Wingdings" pitchFamily="2" charset="2"/>
              <a:buChar char="v"/>
              <a:defRPr/>
            </a:pPr>
            <a:endParaRPr lang="el-GR" sz="1800" dirty="0" smtClean="0"/>
          </a:p>
          <a:p>
            <a:pPr lvl="1">
              <a:buFont typeface="Wingdings" pitchFamily="2" charset="2"/>
              <a:buChar char="v"/>
              <a:defRPr/>
            </a:pPr>
            <a:endParaRPr lang="el-GR" sz="1800" dirty="0" smtClean="0">
              <a:ea typeface="+mn-ea"/>
            </a:endParaRPr>
          </a:p>
        </p:txBody>
      </p:sp>
      <p:sp>
        <p:nvSpPr>
          <p:cNvPr id="4" name="Slide Number Placeholder 3"/>
          <p:cNvSpPr>
            <a:spLocks noGrp="1"/>
          </p:cNvSpPr>
          <p:nvPr>
            <p:ph type="sldNum" sz="quarter" idx="12"/>
          </p:nvPr>
        </p:nvSpPr>
        <p:spPr/>
        <p:txBody>
          <a:bodyPr/>
          <a:lstStyle/>
          <a:p>
            <a:pPr>
              <a:defRPr/>
            </a:pPr>
            <a:fld id="{A75D2711-EB1B-4CC5-9EFB-A9265018FE36}" type="slidenum">
              <a:rPr lang="el-GR" smtClean="0"/>
              <a:pPr>
                <a:defRPr/>
              </a:pPr>
              <a:t>33</a:t>
            </a:fld>
            <a:endParaRPr lang="el-G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332656"/>
            <a:ext cx="8641655" cy="5904656"/>
          </a:xfrm>
        </p:spPr>
        <p:txBody>
          <a:bodyPr/>
          <a:lstStyle/>
          <a:p>
            <a:pPr marL="457200" indent="-457200">
              <a:buFont typeface="Wingdings" pitchFamily="2" charset="2"/>
              <a:buChar char="Ø"/>
              <a:defRPr/>
            </a:pPr>
            <a:r>
              <a:rPr lang="el-GR" sz="2100" b="1" u="sng" dirty="0" smtClean="0">
                <a:solidFill>
                  <a:srgbClr val="FFFF00"/>
                </a:solidFill>
              </a:rPr>
              <a:t>Επιτρέπεται η διαβίβαση χωρίς Άδεια</a:t>
            </a:r>
            <a:r>
              <a:rPr lang="el-GR" sz="2100" dirty="0" smtClean="0"/>
              <a:t> όταν τρίτη χώρα:</a:t>
            </a:r>
          </a:p>
          <a:p>
            <a:pPr>
              <a:defRPr/>
            </a:pPr>
            <a:r>
              <a:rPr lang="el-GR" sz="2100" dirty="0" smtClean="0"/>
              <a:t> Εξασφαλίζει ικανοποιητικό επίπεδο προστασίας (με Απόφαση της       </a:t>
            </a:r>
          </a:p>
          <a:p>
            <a:pPr>
              <a:buFontTx/>
              <a:buNone/>
              <a:defRPr/>
            </a:pPr>
            <a:r>
              <a:rPr lang="el-GR" sz="2100" dirty="0" smtClean="0"/>
              <a:t>     Ευρωπαϊκής Επιτροπής)</a:t>
            </a:r>
          </a:p>
          <a:p>
            <a:pPr>
              <a:defRPr/>
            </a:pPr>
            <a:r>
              <a:rPr lang="el-GR" sz="2100" dirty="0" smtClean="0"/>
              <a:t> Δεν εξασφαλίζει μεν ικανοποιητικό επίπεδο προστασίας αλλά</a:t>
            </a:r>
          </a:p>
          <a:p>
            <a:pPr>
              <a:buFontTx/>
              <a:buNone/>
              <a:defRPr/>
            </a:pPr>
            <a:r>
              <a:rPr lang="el-GR" sz="2100" dirty="0" smtClean="0"/>
              <a:t>     υπάρχουν επαρκείς εγγυήσεις:</a:t>
            </a:r>
          </a:p>
          <a:p>
            <a:pPr>
              <a:buFontTx/>
              <a:buNone/>
              <a:defRPr/>
            </a:pPr>
            <a:r>
              <a:rPr lang="el-GR" sz="2100" dirty="0" smtClean="0"/>
              <a:t>     (α) νομικά δεσμευτικό μέσο μεταξύ δημόσιων αρχών π.χ.   πολυμερής συμφωνία, </a:t>
            </a:r>
            <a:r>
              <a:rPr lang="en-US" sz="2100" dirty="0" smtClean="0"/>
              <a:t>FATCA</a:t>
            </a:r>
            <a:r>
              <a:rPr lang="el-GR" sz="2100" dirty="0" smtClean="0"/>
              <a:t> ή</a:t>
            </a:r>
            <a:endParaRPr lang="en-US" sz="2100" dirty="0" smtClean="0"/>
          </a:p>
          <a:p>
            <a:pPr>
              <a:buFontTx/>
              <a:buNone/>
              <a:defRPr/>
            </a:pPr>
            <a:r>
              <a:rPr lang="en-US" sz="2100" dirty="0" smtClean="0"/>
              <a:t>     </a:t>
            </a:r>
            <a:r>
              <a:rPr lang="el-GR" sz="2100" dirty="0" smtClean="0"/>
              <a:t>(β) δεσμευτικούς εταιρικούς κανόνες (για ομίλους επιχειρήσεων) </a:t>
            </a:r>
            <a:r>
              <a:rPr lang="el-GR" sz="2100" b="1" dirty="0" smtClean="0">
                <a:solidFill>
                  <a:srgbClr val="FFC000"/>
                </a:solidFill>
              </a:rPr>
              <a:t>που εγκρίνονται από την αρμόδια εποπτική αρχή </a:t>
            </a:r>
            <a:r>
              <a:rPr lang="el-GR" sz="2100" dirty="0" smtClean="0"/>
              <a:t>ή</a:t>
            </a:r>
          </a:p>
          <a:p>
            <a:pPr>
              <a:buFontTx/>
              <a:buNone/>
              <a:defRPr/>
            </a:pPr>
            <a:r>
              <a:rPr lang="el-GR" sz="2200" dirty="0" smtClean="0"/>
              <a:t> </a:t>
            </a:r>
            <a:r>
              <a:rPr lang="el-GR" sz="2200" b="1" dirty="0" smtClean="0">
                <a:solidFill>
                  <a:srgbClr val="FF0000"/>
                </a:solidFill>
              </a:rPr>
              <a:t>    </a:t>
            </a:r>
            <a:r>
              <a:rPr lang="el-GR" sz="2000" dirty="0" smtClean="0"/>
              <a:t>(γ) τυποποιημένες ρήτρες που εκδίδονται από την Επιτροπή ή</a:t>
            </a:r>
          </a:p>
          <a:p>
            <a:pPr>
              <a:buFontTx/>
              <a:buNone/>
              <a:defRPr/>
            </a:pPr>
            <a:r>
              <a:rPr lang="el-GR" sz="2000" dirty="0" smtClean="0"/>
              <a:t>     (δ) τυποποιημένες ρήτρες που </a:t>
            </a:r>
            <a:r>
              <a:rPr lang="el-GR" sz="2000" b="1" u="sng" dirty="0" smtClean="0">
                <a:solidFill>
                  <a:srgbClr val="FFC000"/>
                </a:solidFill>
              </a:rPr>
              <a:t>εκδίδονται από το Γραφείο μου </a:t>
            </a:r>
            <a:r>
              <a:rPr lang="el-GR" sz="2000" u="sng" dirty="0" smtClean="0"/>
              <a:t>και  </a:t>
            </a:r>
          </a:p>
          <a:p>
            <a:pPr>
              <a:buFontTx/>
              <a:buNone/>
              <a:defRPr/>
            </a:pPr>
            <a:r>
              <a:rPr lang="el-GR" sz="2000" dirty="0" smtClean="0"/>
              <a:t>      </a:t>
            </a:r>
            <a:r>
              <a:rPr lang="el-GR" sz="2000" b="1" u="sng" dirty="0" smtClean="0">
                <a:solidFill>
                  <a:srgbClr val="FFC000"/>
                </a:solidFill>
              </a:rPr>
              <a:t>εγκρίνονται από την Επιτροπή </a:t>
            </a:r>
            <a:r>
              <a:rPr lang="el-GR" sz="2000" dirty="0" smtClean="0"/>
              <a:t>ή</a:t>
            </a:r>
          </a:p>
          <a:p>
            <a:pPr>
              <a:buFontTx/>
              <a:buNone/>
              <a:defRPr/>
            </a:pPr>
            <a:r>
              <a:rPr lang="el-GR" sz="2000" dirty="0" smtClean="0"/>
              <a:t>     (ε) κώδικα δεοντολογίας, </a:t>
            </a:r>
            <a:r>
              <a:rPr lang="el-GR" sz="2000" b="1" u="sng" dirty="0" smtClean="0">
                <a:solidFill>
                  <a:srgbClr val="FFC000"/>
                </a:solidFill>
              </a:rPr>
              <a:t>ο οποίος εγκρίνεται από το Γραφείο μου  </a:t>
            </a:r>
          </a:p>
          <a:p>
            <a:pPr>
              <a:buFontTx/>
              <a:buNone/>
              <a:defRPr/>
            </a:pPr>
            <a:r>
              <a:rPr lang="el-GR" sz="2000" b="1" dirty="0" smtClean="0">
                <a:solidFill>
                  <a:srgbClr val="FFC000"/>
                </a:solidFill>
              </a:rPr>
              <a:t>      </a:t>
            </a:r>
            <a:r>
              <a:rPr lang="el-GR" sz="2000" dirty="0" smtClean="0"/>
              <a:t>ή από το Συμβούλιο Προστασίας Δεδομένων, εάν αφορά διάφορα </a:t>
            </a:r>
            <a:r>
              <a:rPr lang="el-GR" sz="2000" dirty="0" err="1" smtClean="0"/>
              <a:t>κμ</a:t>
            </a:r>
            <a:r>
              <a:rPr lang="el-GR" sz="2000" dirty="0" smtClean="0"/>
              <a:t> </a:t>
            </a:r>
          </a:p>
          <a:p>
            <a:pPr>
              <a:buFontTx/>
              <a:buNone/>
              <a:defRPr/>
            </a:pPr>
            <a:r>
              <a:rPr lang="el-GR" sz="2000" dirty="0" smtClean="0"/>
              <a:t>     (στ) μηχανισμό πιστοποίησης, </a:t>
            </a:r>
            <a:r>
              <a:rPr lang="el-GR" sz="2000" b="1" u="sng" dirty="0" smtClean="0">
                <a:solidFill>
                  <a:srgbClr val="FFC000"/>
                </a:solidFill>
              </a:rPr>
              <a:t>ο οποίος εγκρίνεται από το Γραφείο   μου </a:t>
            </a:r>
            <a:r>
              <a:rPr lang="el-GR" sz="2000" dirty="0" smtClean="0"/>
              <a:t>ή τον εθνικό οργανισμό πιστοποίησης ή και από τους δύο</a:t>
            </a:r>
            <a:endParaRPr lang="el-GR" sz="2000" i="1" dirty="0" smtClean="0"/>
          </a:p>
        </p:txBody>
      </p:sp>
      <p:sp>
        <p:nvSpPr>
          <p:cNvPr id="4" name="Slide Number Placeholder 3"/>
          <p:cNvSpPr>
            <a:spLocks noGrp="1"/>
          </p:cNvSpPr>
          <p:nvPr>
            <p:ph type="sldNum" sz="quarter" idx="12"/>
          </p:nvPr>
        </p:nvSpPr>
        <p:spPr/>
        <p:txBody>
          <a:bodyPr/>
          <a:lstStyle/>
          <a:p>
            <a:pPr>
              <a:defRPr/>
            </a:pPr>
            <a:fld id="{3728E9D3-8F65-4A8A-884F-42C265858E8F}" type="slidenum">
              <a:rPr lang="el-GR" smtClean="0"/>
              <a:pPr>
                <a:defRPr/>
              </a:pPr>
              <a:t>34</a:t>
            </a:fld>
            <a:endParaRPr lang="el-G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08912" cy="5471120"/>
          </a:xfrm>
        </p:spPr>
        <p:txBody>
          <a:bodyPr/>
          <a:lstStyle/>
          <a:p>
            <a:pPr>
              <a:defRPr/>
            </a:pPr>
            <a:r>
              <a:rPr lang="el-GR" sz="2400" b="1" dirty="0" smtClean="0"/>
              <a:t>ΔΕΝ</a:t>
            </a:r>
            <a:r>
              <a:rPr lang="el-GR" sz="2400" dirty="0" smtClean="0"/>
              <a:t> εξασφαλίζει ικανοποιητικό επίπεδο προστασίας, </a:t>
            </a:r>
            <a:r>
              <a:rPr lang="el-GR" sz="2400" b="1" dirty="0" smtClean="0"/>
              <a:t>ΔΕΝ </a:t>
            </a:r>
            <a:r>
              <a:rPr lang="el-GR" sz="2400" dirty="0" smtClean="0"/>
              <a:t>υπάρχουν επαρκείς εγγυήσεις, αλλά πληρούνται συγκεκριμένες προϋποθέσεις</a:t>
            </a:r>
          </a:p>
          <a:p>
            <a:pPr>
              <a:buFontTx/>
              <a:buNone/>
              <a:defRPr/>
            </a:pPr>
            <a:r>
              <a:rPr lang="el-GR" sz="2400" dirty="0" smtClean="0"/>
              <a:t>	Π.χ. για λόγους δημοσίου συμφέροντος, για άσκηση νομικών αξιώσεων, για προστασία ζωτικού συμφέροντος κλπ </a:t>
            </a:r>
          </a:p>
          <a:p>
            <a:pPr>
              <a:buFontTx/>
              <a:buNone/>
              <a:defRPr/>
            </a:pPr>
            <a:r>
              <a:rPr lang="el-GR" sz="2400" dirty="0" smtClean="0"/>
              <a:t>	</a:t>
            </a:r>
          </a:p>
          <a:p>
            <a:pPr>
              <a:buFontTx/>
              <a:buNone/>
              <a:defRPr/>
            </a:pPr>
            <a:r>
              <a:rPr lang="el-GR" sz="2400" dirty="0" smtClean="0">
                <a:solidFill>
                  <a:srgbClr val="FFFF00"/>
                </a:solidFill>
              </a:rPr>
              <a:t>    ΣΗΜ:</a:t>
            </a:r>
            <a:r>
              <a:rPr lang="el-GR" sz="2400" dirty="0" smtClean="0"/>
              <a:t> Όταν η διαβίβαση ελλοχεύει κινδύνους για τα υποκείμενα των δεδομένων, ο Οργανισμός διενεργεί εκτίμηση αντικτύπου και αν δεν υπάρχουν μέτρα μετριασμού του κινδύνου ή αν τα προβλεπόμενα μέτρα δεν μετριάζουν τον κίνδυνο επαρκώς, ο οργανισμός διαβουλεύεται τη διαβίβαση με την ΑΠΔΠΧ</a:t>
            </a:r>
          </a:p>
        </p:txBody>
      </p:sp>
      <p:sp>
        <p:nvSpPr>
          <p:cNvPr id="4" name="Slide Number Placeholder 3"/>
          <p:cNvSpPr>
            <a:spLocks noGrp="1"/>
          </p:cNvSpPr>
          <p:nvPr>
            <p:ph type="sldNum" sz="quarter" idx="12"/>
          </p:nvPr>
        </p:nvSpPr>
        <p:spPr/>
        <p:txBody>
          <a:bodyPr/>
          <a:lstStyle/>
          <a:p>
            <a:pPr>
              <a:defRPr/>
            </a:pPr>
            <a:fld id="{09B6AD4D-B3F5-4A8D-AE99-F83826E7C14A}" type="slidenum">
              <a:rPr lang="el-GR" smtClean="0"/>
              <a:pPr>
                <a:defRPr/>
              </a:pPr>
              <a:t>35</a:t>
            </a:fld>
            <a:endParaRPr lang="el-G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908050"/>
            <a:ext cx="8424863" cy="1657350"/>
          </a:xfrm>
        </p:spPr>
        <p:txBody>
          <a:bodyPr/>
          <a:lstStyle/>
          <a:p>
            <a:pPr>
              <a:defRPr/>
            </a:pPr>
            <a:r>
              <a:rPr lang="el-GR" sz="2400" b="1" dirty="0" smtClean="0">
                <a:solidFill>
                  <a:srgbClr val="FFC000"/>
                </a:solidFill>
                <a:effectLst>
                  <a:outerShdw blurRad="38100" dist="38100" dir="2700000" algn="tl">
                    <a:srgbClr val="000000">
                      <a:alpha val="43137"/>
                    </a:srgbClr>
                  </a:outerShdw>
                </a:effectLst>
                <a:latin typeface="+mn-lt"/>
                <a:ea typeface="+mn-ea"/>
                <a:cs typeface="+mn-cs"/>
              </a:rPr>
              <a:t>                      </a:t>
            </a:r>
            <a:r>
              <a:rPr lang="el-GR" sz="2600" b="1" dirty="0" smtClean="0">
                <a:solidFill>
                  <a:srgbClr val="FFC000"/>
                </a:solidFill>
                <a:effectLst>
                  <a:outerShdw blurRad="38100" dist="38100" dir="2700000" algn="tl">
                    <a:srgbClr val="000000">
                      <a:alpha val="43137"/>
                    </a:srgbClr>
                  </a:outerShdw>
                </a:effectLst>
                <a:latin typeface="+mn-lt"/>
                <a:ea typeface="+mn-ea"/>
                <a:cs typeface="+mn-cs"/>
              </a:rPr>
              <a:t>Διοικητικά πρόστιμα</a:t>
            </a:r>
            <a:r>
              <a:rPr lang="el-GR" sz="2600" b="1" dirty="0" smtClean="0"/>
              <a:t/>
            </a:r>
            <a:br>
              <a:rPr lang="el-GR" sz="26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836613"/>
            <a:ext cx="8353425" cy="5183187"/>
          </a:xfrm>
        </p:spPr>
        <p:txBody>
          <a:bodyPr/>
          <a:lstStyle/>
          <a:p>
            <a:pPr>
              <a:defRPr/>
            </a:pPr>
            <a:r>
              <a:rPr lang="el-GR" sz="2100" dirty="0" smtClean="0"/>
              <a:t>Αυστηρότατα πρόστιμα, </a:t>
            </a:r>
            <a:r>
              <a:rPr lang="el-GR" sz="2100" b="1" dirty="0" smtClean="0">
                <a:solidFill>
                  <a:srgbClr val="FFFF00"/>
                </a:solidFill>
              </a:rPr>
              <a:t>με ανώτατο όριο: €10.000.000 ή 2% του παγκόσμιου κύκλου εργασιών </a:t>
            </a:r>
            <a:r>
              <a:rPr lang="el-GR" sz="2100" dirty="0" smtClean="0"/>
              <a:t>για παραβιάσεις που αφορούν, μεταξύ άλλων:</a:t>
            </a:r>
          </a:p>
          <a:p>
            <a:pPr>
              <a:buFont typeface="Wingdings" pitchFamily="2" charset="2"/>
              <a:buChar char="v"/>
              <a:defRPr/>
            </a:pPr>
            <a:r>
              <a:rPr lang="el-GR" sz="2100" dirty="0" smtClean="0"/>
              <a:t> στις υποχρεώσεις σχετικά με την συγκατάθεση ανηλίκων </a:t>
            </a:r>
          </a:p>
          <a:p>
            <a:pPr>
              <a:buFont typeface="Wingdings" pitchFamily="2" charset="2"/>
              <a:buChar char="v"/>
              <a:defRPr/>
            </a:pPr>
            <a:r>
              <a:rPr lang="el-GR" sz="2100" dirty="0" smtClean="0"/>
              <a:t> στις υποχρεώσεις του υπεύθυνου επεξεργασίας σχετικά με την εκτέλεση καθηκόντων του ΥΠΔ</a:t>
            </a:r>
          </a:p>
          <a:p>
            <a:pPr>
              <a:buFont typeface="Wingdings" pitchFamily="2" charset="2"/>
              <a:buChar char="v"/>
              <a:defRPr/>
            </a:pPr>
            <a:r>
              <a:rPr lang="el-GR" sz="2100" dirty="0" smtClean="0"/>
              <a:t> στην προστασία των προσωπικών δεδομένων από τον  σχεδιασμό και εξ ορισμού </a:t>
            </a:r>
          </a:p>
          <a:p>
            <a:pPr>
              <a:defRPr/>
            </a:pPr>
            <a:r>
              <a:rPr lang="el-GR" sz="2100" b="1" dirty="0" smtClean="0">
                <a:solidFill>
                  <a:srgbClr val="FFFF00"/>
                </a:solidFill>
              </a:rPr>
              <a:t>Το ανώτατο όριο είναι €20.000.000 ή 4% του παγκόσμιου κύκλου εργασιών </a:t>
            </a:r>
            <a:r>
              <a:rPr lang="el-GR" sz="2100" dirty="0" smtClean="0"/>
              <a:t>για παραβιάσεις των υποχρεώσεων που σχετίζονται, μεταξύ άλλων:</a:t>
            </a:r>
          </a:p>
          <a:p>
            <a:pPr>
              <a:buFont typeface="Wingdings" pitchFamily="2" charset="2"/>
              <a:buChar char="v"/>
              <a:defRPr/>
            </a:pPr>
            <a:r>
              <a:rPr lang="el-GR" sz="2100" dirty="0" smtClean="0"/>
              <a:t>με τις βασικές αρχές επεξεργασίας</a:t>
            </a:r>
          </a:p>
          <a:p>
            <a:pPr>
              <a:buFont typeface="Wingdings" pitchFamily="2" charset="2"/>
              <a:buChar char="v"/>
              <a:defRPr/>
            </a:pPr>
            <a:r>
              <a:rPr lang="el-GR" sz="2100" dirty="0" smtClean="0"/>
              <a:t>τα δικαιώματα των φυσικών προσώπων </a:t>
            </a:r>
          </a:p>
          <a:p>
            <a:pPr>
              <a:buFont typeface="Wingdings" pitchFamily="2" charset="2"/>
              <a:buChar char="v"/>
              <a:defRPr/>
            </a:pPr>
            <a:r>
              <a:rPr lang="el-GR" sz="2100" dirty="0" smtClean="0"/>
              <a:t>την μη παροχή πρόσβασης στην ΑΠΔΠΧ, προκειμένου να είναι σε θέση να ασκήσει τις εποπτικές της αρμοδιότητες, </a:t>
            </a:r>
            <a:endParaRPr lang="el-GR" sz="2100" b="1" dirty="0" smtClean="0">
              <a:solidFill>
                <a:srgbClr val="FFFF00"/>
              </a:solidFill>
            </a:endParaRPr>
          </a:p>
          <a:p>
            <a:pPr lvl="2">
              <a:buFont typeface="Wingdings" pitchFamily="2" charset="2"/>
              <a:buChar char="Ø"/>
              <a:defRPr/>
            </a:pPr>
            <a:endParaRPr lang="el-GR" sz="2100" dirty="0" smtClean="0"/>
          </a:p>
          <a:p>
            <a:pPr lvl="3">
              <a:buFont typeface="Wingdings" pitchFamily="2" charset="2"/>
              <a:buChar char="Ø"/>
              <a:defRPr/>
            </a:pPr>
            <a:endParaRPr lang="el-GR" sz="2100" dirty="0" smtClean="0"/>
          </a:p>
          <a:p>
            <a:pPr>
              <a:buFontTx/>
              <a:buNone/>
              <a:defRPr/>
            </a:pPr>
            <a:endParaRPr lang="el-GR" sz="2100" dirty="0" smtClean="0"/>
          </a:p>
          <a:p>
            <a:pPr>
              <a:buFontTx/>
              <a:buNone/>
              <a:defRPr/>
            </a:pPr>
            <a:endParaRPr lang="el-GR" sz="2100" dirty="0" smtClean="0"/>
          </a:p>
          <a:p>
            <a:pPr lvl="3">
              <a:buFont typeface="Wingdings" pitchFamily="2" charset="2"/>
              <a:buChar char="Ø"/>
              <a:defRPr/>
            </a:pPr>
            <a:endParaRPr lang="el-GR" sz="800" dirty="0" smtClean="0"/>
          </a:p>
          <a:p>
            <a:pPr>
              <a:buFontTx/>
              <a:buNone/>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9290B35D-344C-4398-874E-EAA7965C7E28}" type="slidenum">
              <a:rPr lang="el-GR" smtClean="0"/>
              <a:pPr>
                <a:defRPr/>
              </a:pPr>
              <a:t>36</a:t>
            </a:fld>
            <a:endParaRPr lang="el-G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557338"/>
            <a:ext cx="8748712" cy="143986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n-US" sz="1800" b="1" dirty="0" smtClean="0"/>
              <a:t>                    </a:t>
            </a:r>
            <a:r>
              <a:rPr lang="el-GR" sz="2400" b="1" dirty="0" smtClean="0">
                <a:solidFill>
                  <a:srgbClr val="FFC000"/>
                </a:solidFill>
              </a:rPr>
              <a:t>Εποπτική αρχή </a:t>
            </a:r>
            <a:r>
              <a:rPr lang="en-US" sz="2400" b="1" dirty="0" smtClean="0">
                <a:solidFill>
                  <a:srgbClr val="FFC000"/>
                </a:solidFill>
              </a:rPr>
              <a:t> </a:t>
            </a:r>
            <a:r>
              <a:rPr lang="el-GR" sz="2400" b="1" dirty="0" smtClean="0"/>
              <a:t/>
            </a:r>
            <a:br>
              <a:rPr lang="el-GR" sz="24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908720"/>
            <a:ext cx="8497887" cy="5111080"/>
          </a:xfrm>
        </p:spPr>
        <p:txBody>
          <a:bodyPr/>
          <a:lstStyle/>
          <a:p>
            <a:pPr>
              <a:defRPr/>
            </a:pPr>
            <a:r>
              <a:rPr lang="el-GR" sz="2000" dirty="0" smtClean="0"/>
              <a:t>Ανεξάρτητη, χωρίς εξωτερικές επιρροές, δεν ζητεί ούτε λαμβάνει οδηγίες από κανέναν</a:t>
            </a:r>
          </a:p>
          <a:p>
            <a:pPr lvl="3">
              <a:defRPr/>
            </a:pPr>
            <a:endParaRPr lang="el-GR" sz="800" dirty="0" smtClean="0"/>
          </a:p>
          <a:p>
            <a:pPr>
              <a:defRPr/>
            </a:pPr>
            <a:r>
              <a:rPr lang="el-GR" sz="2000" dirty="0" smtClean="0"/>
              <a:t>Τα μέλη της διορίζονται με διαφανή διαδικασία και απέχουν από κάθε πράξη ασυμβίβαστη προς τα καθήκοντά τους</a:t>
            </a:r>
          </a:p>
          <a:p>
            <a:pPr lvl="3">
              <a:defRPr/>
            </a:pPr>
            <a:endParaRPr lang="el-GR" sz="800" dirty="0" smtClean="0"/>
          </a:p>
          <a:p>
            <a:pPr>
              <a:defRPr/>
            </a:pPr>
            <a:r>
              <a:rPr lang="el-GR" sz="2000" dirty="0" smtClean="0"/>
              <a:t>Διαθέτει τους απαραίτητους ανθρώπινους, τεχνικούς και οικονομικούς πόρους και τις αναγκαίες εγκαταστάσεις και υποδομές</a:t>
            </a:r>
          </a:p>
          <a:p>
            <a:pPr lvl="3">
              <a:defRPr/>
            </a:pPr>
            <a:endParaRPr lang="el-GR" sz="800" dirty="0" smtClean="0"/>
          </a:p>
          <a:p>
            <a:pPr>
              <a:defRPr/>
            </a:pPr>
            <a:r>
              <a:rPr lang="el-GR" sz="2000" dirty="0" smtClean="0"/>
              <a:t>Διαθέτει δικούς της υπαλλήλους</a:t>
            </a:r>
          </a:p>
          <a:p>
            <a:pPr lvl="3">
              <a:defRPr/>
            </a:pPr>
            <a:endParaRPr lang="el-GR" sz="800" dirty="0" smtClean="0"/>
          </a:p>
          <a:p>
            <a:pPr>
              <a:defRPr/>
            </a:pPr>
            <a:r>
              <a:rPr lang="el-GR" sz="2000" dirty="0" smtClean="0"/>
              <a:t>Υπόκειται σε οικονομικό έλεγχο ο οποίος δεν επηρεάζει την ανεξαρτησία της και διαθέτει δικό της ετήσιο προϋπολογισμό</a:t>
            </a:r>
          </a:p>
          <a:p>
            <a:pPr lvl="3">
              <a:defRPr/>
            </a:pPr>
            <a:endParaRPr lang="el-GR" sz="800" dirty="0" smtClean="0"/>
          </a:p>
          <a:p>
            <a:pPr>
              <a:defRPr/>
            </a:pPr>
            <a:r>
              <a:rPr lang="el-GR" sz="2000" dirty="0" smtClean="0"/>
              <a:t>Τα μέλη και οι υπάλληλοι δεσμεύονται από το επαγγελματικό απόρρητο κατά τη διάρκεια της θητείας και μετά το πέρας αυτής</a:t>
            </a:r>
          </a:p>
          <a:p>
            <a:pPr lvl="3">
              <a:defRPr/>
            </a:pPr>
            <a:endParaRPr lang="el-GR" sz="800" dirty="0" smtClean="0"/>
          </a:p>
          <a:p>
            <a:pPr>
              <a:defRPr/>
            </a:pPr>
            <a:r>
              <a:rPr lang="el-GR" sz="2000" dirty="0" smtClean="0"/>
              <a:t>Δια νόμου προβλέπεται η σύσταση της εποπτικής αρχής, τα προσόντα, η διάρκεια θητείας των μελών </a:t>
            </a:r>
            <a:r>
              <a:rPr lang="el-GR" sz="2000" i="1" dirty="0" smtClean="0"/>
              <a:t>(δεν πρέπει να είναι μικρότερη από 4 χρόνια)</a:t>
            </a:r>
            <a:endParaRPr lang="el-GR" sz="2000" dirty="0" smtClean="0"/>
          </a:p>
          <a:p>
            <a:pPr lvl="1">
              <a:buFont typeface="Wingdings" pitchFamily="2" charset="2"/>
              <a:buChar char="v"/>
              <a:defRPr/>
            </a:pPr>
            <a:endParaRPr lang="el-GR" sz="2000" dirty="0" smtClean="0">
              <a:ea typeface="+mn-ea"/>
            </a:endParaRPr>
          </a:p>
        </p:txBody>
      </p:sp>
      <p:sp>
        <p:nvSpPr>
          <p:cNvPr id="4" name="Slide Number Placeholder 3"/>
          <p:cNvSpPr>
            <a:spLocks noGrp="1"/>
          </p:cNvSpPr>
          <p:nvPr>
            <p:ph type="sldNum" sz="quarter" idx="12"/>
          </p:nvPr>
        </p:nvSpPr>
        <p:spPr/>
        <p:txBody>
          <a:bodyPr/>
          <a:lstStyle/>
          <a:p>
            <a:pPr>
              <a:defRPr/>
            </a:pPr>
            <a:fld id="{EE146D11-9898-4D6E-9DC3-67A2081E24CA}" type="slidenum">
              <a:rPr lang="el-GR" smtClean="0"/>
              <a:pPr>
                <a:defRPr/>
              </a:pPr>
              <a:t>37</a:t>
            </a:fld>
            <a:endParaRPr lang="el-G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1268413"/>
            <a:ext cx="8172450" cy="1728787"/>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400" b="1" dirty="0" smtClean="0">
                <a:solidFill>
                  <a:srgbClr val="FFC000"/>
                </a:solidFill>
              </a:rPr>
              <a:t>Εξουσίες Επιτρόπου </a:t>
            </a:r>
            <a:r>
              <a:rPr lang="en-US" sz="2400" b="1" dirty="0" smtClean="0">
                <a:solidFill>
                  <a:srgbClr val="FFC000"/>
                </a:solidFill>
              </a:rPr>
              <a:t>(</a:t>
            </a:r>
            <a:r>
              <a:rPr lang="el-GR" sz="2400" b="1" dirty="0" smtClean="0">
                <a:solidFill>
                  <a:srgbClr val="FFC000"/>
                </a:solidFill>
              </a:rPr>
              <a:t>Άρθρο 58</a:t>
            </a:r>
            <a:r>
              <a:rPr lang="en-US" sz="2400" b="1" dirty="0" smtClean="0">
                <a:solidFill>
                  <a:srgbClr val="FFC000"/>
                </a:solidFill>
              </a:rPr>
              <a:t>)</a:t>
            </a:r>
            <a:r>
              <a:rPr lang="el-GR" sz="2000" b="1" dirty="0" smtClean="0">
                <a:solidFill>
                  <a:srgbClr val="FFC000"/>
                </a:solidFill>
              </a:rPr>
              <a:t/>
            </a:r>
            <a:br>
              <a:rPr lang="el-GR" sz="2000" b="1" dirty="0" smtClean="0">
                <a:solidFill>
                  <a:srgbClr val="FFC000"/>
                </a:solidFill>
              </a:rPr>
            </a:b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836613"/>
            <a:ext cx="8064500" cy="5183187"/>
          </a:xfrm>
        </p:spPr>
        <p:txBody>
          <a:bodyPr/>
          <a:lstStyle/>
          <a:p>
            <a:pPr>
              <a:buFont typeface="Wingdings" pitchFamily="2" charset="2"/>
              <a:buChar char="Ø"/>
              <a:defRPr/>
            </a:pPr>
            <a:r>
              <a:rPr lang="el-GR" sz="2400" dirty="0" smtClean="0">
                <a:solidFill>
                  <a:srgbClr val="FFFF00"/>
                </a:solidFill>
              </a:rPr>
              <a:t>Εισάγονται αυξημένες εξουσίες </a:t>
            </a:r>
          </a:p>
          <a:p>
            <a:pPr>
              <a:buFontTx/>
              <a:buNone/>
              <a:defRPr/>
            </a:pPr>
            <a:r>
              <a:rPr lang="el-GR" sz="2400" dirty="0" smtClean="0">
                <a:solidFill>
                  <a:srgbClr val="FFFF00"/>
                </a:solidFill>
              </a:rPr>
              <a:t>    </a:t>
            </a:r>
            <a:r>
              <a:rPr lang="el-GR" sz="2400" dirty="0" smtClean="0"/>
              <a:t>π.χ.</a:t>
            </a:r>
          </a:p>
          <a:p>
            <a:pPr>
              <a:defRPr/>
            </a:pPr>
            <a:r>
              <a:rPr lang="el-GR" sz="2400" dirty="0" smtClean="0"/>
              <a:t>Εγκρίνει πιστοποιητικά και κριτήρια πιστοποίησης</a:t>
            </a:r>
          </a:p>
          <a:p>
            <a:pPr>
              <a:defRPr/>
            </a:pPr>
            <a:r>
              <a:rPr lang="el-GR" sz="2400" dirty="0" smtClean="0"/>
              <a:t>Προβαίνει σε επανεξέταση των πιστοποιήσεων</a:t>
            </a:r>
          </a:p>
          <a:p>
            <a:pPr>
              <a:defRPr/>
            </a:pPr>
            <a:r>
              <a:rPr lang="el-GR" sz="2400" dirty="0" smtClean="0"/>
              <a:t>Παρέχει διαπίστευση σε φορείς πιστοποίησης</a:t>
            </a:r>
          </a:p>
          <a:p>
            <a:pPr>
              <a:defRPr/>
            </a:pPr>
            <a:r>
              <a:rPr lang="el-GR" sz="2400" dirty="0" smtClean="0"/>
              <a:t>Εκδίδει γνώμες για σχέδια κωδίκων δεοντολογίας και τα εγκρίνει</a:t>
            </a:r>
          </a:p>
          <a:p>
            <a:pPr>
              <a:defRPr/>
            </a:pPr>
            <a:r>
              <a:rPr lang="el-GR" sz="2400" dirty="0" smtClean="0"/>
              <a:t>Εγκρίνει δεσμευτικούς εταιρικούς κανόνες</a:t>
            </a:r>
          </a:p>
          <a:p>
            <a:pPr>
              <a:defRPr/>
            </a:pPr>
            <a:r>
              <a:rPr lang="el-GR" sz="2400" dirty="0" smtClean="0"/>
              <a:t>Εγκρίνει τυποποιημένες ρήτρες</a:t>
            </a:r>
          </a:p>
          <a:p>
            <a:pPr>
              <a:buFontTx/>
              <a:buNone/>
              <a:defRPr/>
            </a:pPr>
            <a:endParaRPr lang="el-GR" sz="2400" dirty="0" smtClean="0"/>
          </a:p>
          <a:p>
            <a:pPr>
              <a:buFont typeface="Wingdings" pitchFamily="2" charset="2"/>
              <a:buChar char="Ø"/>
              <a:defRPr/>
            </a:pPr>
            <a:r>
              <a:rPr lang="el-GR" sz="2400" dirty="0" smtClean="0">
                <a:solidFill>
                  <a:srgbClr val="FFFF00"/>
                </a:solidFill>
              </a:rPr>
              <a:t>Επιβάλλει αυξημένα διοικητικά πρόστιμα (Άρθρο 83)</a:t>
            </a:r>
          </a:p>
          <a:p>
            <a:pPr>
              <a:buFontTx/>
              <a:buNone/>
              <a:defRPr/>
            </a:pPr>
            <a:r>
              <a:rPr lang="el-GR" sz="2400" dirty="0" smtClean="0"/>
              <a:t>    </a:t>
            </a:r>
          </a:p>
          <a:p>
            <a:pPr lvl="1">
              <a:buFont typeface="Wingdings" pitchFamily="2" charset="2"/>
              <a:buChar char="v"/>
              <a:defRPr/>
            </a:pPr>
            <a:endParaRPr lang="el-GR" sz="1800" dirty="0" smtClean="0">
              <a:ea typeface="+mn-ea"/>
            </a:endParaRP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38</a:t>
            </a:fld>
            <a:endParaRPr lang="el-G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68313" y="115888"/>
            <a:ext cx="8207375" cy="4392612"/>
          </a:xfrm>
        </p:spPr>
        <p:txBody>
          <a:bodyPr/>
          <a:lstStyle/>
          <a:p>
            <a:pPr>
              <a:defRPr/>
            </a:pPr>
            <a:r>
              <a:rPr lang="el-GR" sz="2800" b="1" dirty="0" smtClean="0">
                <a:cs typeface="Tahoma" pitchFamily="34" charset="0"/>
              </a:rPr>
              <a:t/>
            </a:r>
            <a:br>
              <a:rPr lang="el-GR" sz="2800" b="1" dirty="0" smtClean="0">
                <a:cs typeface="Tahoma" pitchFamily="34" charset="0"/>
              </a:rPr>
            </a:br>
            <a:r>
              <a:rPr lang="el-GR" sz="2800" b="1" dirty="0" smtClean="0">
                <a:cs typeface="Tahoma" pitchFamily="34" charset="0"/>
              </a:rPr>
              <a:t/>
            </a:r>
            <a:br>
              <a:rPr lang="el-GR" sz="2800" b="1" dirty="0" smtClean="0">
                <a:cs typeface="Tahoma" pitchFamily="34" charset="0"/>
              </a:rPr>
            </a:br>
            <a:r>
              <a:rPr lang="el-GR" sz="2800" b="1" dirty="0" smtClean="0">
                <a:cs typeface="Tahoma" pitchFamily="34" charset="0"/>
              </a:rPr>
              <a:t>Άλλα σημαντικά θέματα και ορθές πρακτικές που αφορούν στα Τουριστικά/Ταξιδιωτικά Γραφεία / Ξενοδοχεία </a:t>
            </a:r>
            <a:br>
              <a:rPr lang="el-GR" sz="2800" b="1" dirty="0" smtClean="0">
                <a:cs typeface="Tahoma" pitchFamily="34" charset="0"/>
              </a:rPr>
            </a:br>
            <a:endParaRPr lang="el-GR" sz="2800" b="1" dirty="0" smtClean="0">
              <a:cs typeface="Tahoma" pitchFamily="34" charset="0"/>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AFA26B9-0293-4299-9554-B7969FF7F18C}" type="slidenum">
              <a:rPr lang="en-GB" altLang="en-US" sz="1400" smtClean="0">
                <a:latin typeface="Arial" charset="0"/>
              </a:rPr>
              <a:pPr>
                <a:spcBef>
                  <a:spcPct val="0"/>
                </a:spcBef>
                <a:buClrTx/>
                <a:buSzTx/>
                <a:buFontTx/>
                <a:buNone/>
                <a:defRPr/>
              </a:pPr>
              <a:t>39</a:t>
            </a:fld>
            <a:endParaRPr lang="en-GB" altLang="en-US" sz="1400" smtClean="0">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4E358162-9B29-434A-929A-9D3115242A32}" type="slidenum">
              <a:rPr lang="el-GR" altLang="en-US" sz="1400" smtClean="0">
                <a:latin typeface="Arial" charset="0"/>
              </a:rPr>
              <a:pPr>
                <a:spcBef>
                  <a:spcPct val="0"/>
                </a:spcBef>
                <a:buClrTx/>
                <a:buSzTx/>
                <a:buFontTx/>
                <a:buNone/>
                <a:defRPr/>
              </a:pPr>
              <a:t>4</a:t>
            </a:fld>
            <a:endParaRPr lang="el-GR" altLang="en-US" sz="1400" smtClean="0">
              <a:latin typeface="Arial" charset="0"/>
            </a:endParaRPr>
          </a:p>
        </p:txBody>
      </p:sp>
      <p:sp>
        <p:nvSpPr>
          <p:cNvPr id="6147" name="Rectangle 3"/>
          <p:cNvSpPr>
            <a:spLocks noGrp="1" noChangeArrowheads="1"/>
          </p:cNvSpPr>
          <p:nvPr>
            <p:ph type="body" idx="1"/>
          </p:nvPr>
        </p:nvSpPr>
        <p:spPr>
          <a:xfrm>
            <a:off x="539750" y="404813"/>
            <a:ext cx="8353425" cy="6048375"/>
          </a:xfrm>
          <a:effectLst>
            <a:outerShdw dist="35921" dir="2700000" algn="ctr" rotWithShape="0">
              <a:schemeClr val="bg2"/>
            </a:outerShdw>
          </a:effectLst>
        </p:spPr>
        <p:txBody>
          <a:bodyPr/>
          <a:lstStyle/>
          <a:p>
            <a:pPr eaLnBrk="1" hangingPunct="1">
              <a:buFontTx/>
              <a:buNone/>
              <a:defRPr/>
            </a:pPr>
            <a:r>
              <a:rPr lang="el-GR" altLang="el-GR" sz="2100" dirty="0" smtClean="0"/>
              <a:t>(</a:t>
            </a:r>
            <a:r>
              <a:rPr lang="el-GR" altLang="el-GR" sz="2300" dirty="0" smtClean="0"/>
              <a:t>η) Διενέργεια ελέγχων </a:t>
            </a:r>
            <a:r>
              <a:rPr lang="en-US" altLang="el-GR" sz="2300" dirty="0" smtClean="0"/>
              <a:t>before the event</a:t>
            </a:r>
          </a:p>
          <a:p>
            <a:pPr eaLnBrk="1" hangingPunct="1">
              <a:buFontTx/>
              <a:buNone/>
              <a:defRPr/>
            </a:pPr>
            <a:r>
              <a:rPr lang="el-GR" altLang="el-GR" sz="2300" dirty="0" smtClean="0"/>
              <a:t>(θ) Πρόσβαση από την ΑΠΔΠΧ στις κτιριακές εγκαταστάσεις και στον εξοπλισμό του οργανισμού</a:t>
            </a:r>
          </a:p>
          <a:p>
            <a:pPr eaLnBrk="1" hangingPunct="1">
              <a:buFontTx/>
              <a:buNone/>
              <a:defRPr/>
            </a:pPr>
            <a:r>
              <a:rPr lang="el-GR" altLang="el-GR" sz="2300" dirty="0" smtClean="0"/>
              <a:t>(ι) Επιβολή αυστηρότερων κυρώσεων</a:t>
            </a:r>
          </a:p>
          <a:p>
            <a:pPr eaLnBrk="1" hangingPunct="1">
              <a:buFontTx/>
              <a:buNone/>
              <a:defRPr/>
            </a:pPr>
            <a:r>
              <a:rPr lang="el-GR" altLang="el-GR" sz="2300" dirty="0" smtClean="0"/>
              <a:t>(κ) Κατάργηση Γνωστοποιήσεων και Αδειών Διασύνδεσης /</a:t>
            </a:r>
          </a:p>
          <a:p>
            <a:pPr eaLnBrk="1" hangingPunct="1">
              <a:buFontTx/>
              <a:buNone/>
              <a:defRPr/>
            </a:pPr>
            <a:r>
              <a:rPr lang="el-GR" altLang="el-GR" sz="2300" dirty="0" smtClean="0"/>
              <a:t>     Διαβίβασης, όπως τις γνωρίζουμε σήμερα</a:t>
            </a:r>
          </a:p>
          <a:p>
            <a:pPr eaLnBrk="1" hangingPunct="1">
              <a:buFontTx/>
              <a:buNone/>
              <a:defRPr/>
            </a:pPr>
            <a:r>
              <a:rPr lang="el-GR" altLang="el-GR" sz="2300" dirty="0" smtClean="0"/>
              <a:t>(λ) Ευθύνη τόσο σε υπεύθυνους επεξεργασίας όσο και σε εκτελούντες την επεξεργασία</a:t>
            </a:r>
          </a:p>
          <a:p>
            <a:pPr eaLnBrk="1" hangingPunct="1">
              <a:buFontTx/>
              <a:buNone/>
              <a:defRPr/>
            </a:pPr>
            <a:r>
              <a:rPr lang="el-GR" altLang="el-GR" sz="2300" dirty="0" smtClean="0"/>
              <a:t>(μ) Αυστηρές προϋποθέσεις για τη συγκατάθεση: κ</a:t>
            </a:r>
            <a:r>
              <a:rPr lang="el-GR" sz="2300" dirty="0" smtClean="0"/>
              <a:t>αταργείται </a:t>
            </a:r>
          </a:p>
          <a:p>
            <a:pPr eaLnBrk="1" hangingPunct="1">
              <a:buFontTx/>
              <a:buNone/>
              <a:defRPr/>
            </a:pPr>
            <a:r>
              <a:rPr lang="el-GR" sz="2300" dirty="0" smtClean="0"/>
              <a:t>    η σιωπηρή  συγκατάθεση για την επεξεργασία δεδομένων και εισάγονται συγκεκριμένες υποχρεώσεις σχετικά με την απόδειξη ύπαρξης συγκατάθεσης</a:t>
            </a:r>
            <a:endParaRPr lang="el-GR" altLang="el-GR" sz="2300" dirty="0" smtClean="0"/>
          </a:p>
          <a:p>
            <a:pPr eaLnBrk="1" hangingPunct="1">
              <a:buFontTx/>
              <a:buNone/>
              <a:defRPr/>
            </a:pPr>
            <a:r>
              <a:rPr lang="el-GR" altLang="el-GR" sz="2300" dirty="0" smtClean="0"/>
              <a:t>(ν) Καθιέρωση του θεσμού του Υπεύθυνου Προστασίας Δεδομένων</a:t>
            </a:r>
          </a:p>
          <a:p>
            <a:pPr eaLnBrk="1" hangingPunct="1">
              <a:buFontTx/>
              <a:buNone/>
              <a:defRPr/>
            </a:pPr>
            <a:endParaRPr lang="el-GR" sz="2400" dirty="0" smtClean="0">
              <a:effectLst>
                <a:outerShdw blurRad="38100" dist="38100" dir="2700000" algn="tl">
                  <a:srgbClr val="000000">
                    <a:alpha val="43137"/>
                  </a:srgbClr>
                </a:outerShdw>
              </a:effectLst>
            </a:endParaRPr>
          </a:p>
          <a:p>
            <a:pPr eaLnBrk="1" hangingPunct="1">
              <a:buFontTx/>
              <a:buNone/>
              <a:defRPr/>
            </a:pPr>
            <a:endParaRPr lang="el-GR" altLang="el-GR"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E2CF3B2-FF51-420D-8FC3-C5682E4EE262}" type="slidenum">
              <a:rPr lang="el-GR" altLang="en-US" sz="1400" smtClean="0">
                <a:latin typeface="Arial" charset="0"/>
              </a:rPr>
              <a:pPr>
                <a:spcBef>
                  <a:spcPct val="0"/>
                </a:spcBef>
                <a:buClrTx/>
                <a:buSzTx/>
                <a:buFontTx/>
                <a:buNone/>
                <a:defRPr/>
              </a:pPr>
              <a:t>40</a:t>
            </a:fld>
            <a:endParaRPr lang="el-GR" altLang="en-US" sz="1400" smtClean="0">
              <a:latin typeface="Arial" charset="0"/>
            </a:endParaRPr>
          </a:p>
        </p:txBody>
      </p:sp>
      <p:sp>
        <p:nvSpPr>
          <p:cNvPr id="6147" name="Rectangle 3"/>
          <p:cNvSpPr>
            <a:spLocks noGrp="1" noChangeArrowheads="1"/>
          </p:cNvSpPr>
          <p:nvPr>
            <p:ph type="body" idx="1"/>
          </p:nvPr>
        </p:nvSpPr>
        <p:spPr>
          <a:xfrm>
            <a:off x="395536" y="188640"/>
            <a:ext cx="8748464" cy="5904185"/>
          </a:xfrm>
          <a:effectLst>
            <a:outerShdw dist="35921" dir="2700000" algn="ctr" rotWithShape="0">
              <a:schemeClr val="bg2"/>
            </a:outerShdw>
          </a:effectLst>
        </p:spPr>
        <p:txBody>
          <a:bodyPr/>
          <a:lstStyle/>
          <a:p>
            <a:pPr algn="ctr" eaLnBrk="1" hangingPunct="1">
              <a:buFontTx/>
              <a:buNone/>
              <a:defRPr/>
            </a:pPr>
            <a:r>
              <a:rPr lang="el-GR" sz="2400" b="1" dirty="0" smtClean="0">
                <a:solidFill>
                  <a:srgbClr val="FFC000"/>
                </a:solidFill>
              </a:rPr>
              <a:t>Συγκατάθεση</a:t>
            </a:r>
          </a:p>
          <a:p>
            <a:pPr>
              <a:buFont typeface="Wingdings" pitchFamily="2" charset="2"/>
              <a:buChar char="v"/>
              <a:defRPr/>
            </a:pPr>
            <a:r>
              <a:rPr lang="el-GR" sz="2400" dirty="0" smtClean="0"/>
              <a:t> </a:t>
            </a:r>
            <a:r>
              <a:rPr lang="el-GR" sz="2000" dirty="0" smtClean="0">
                <a:effectLst>
                  <a:outerShdw blurRad="38100" dist="38100" dir="2700000" algn="tl">
                    <a:srgbClr val="000000">
                      <a:alpha val="43137"/>
                    </a:srgbClr>
                  </a:outerShdw>
                </a:effectLst>
              </a:rPr>
              <a:t>Η συλλογή πληροφοριών πελατών για την πραγματοποίηση μιας κράτησης είναι απαραίτητο στοιχείο της παροχής της υπηρεσίας και δεν απαιτεί περαιτέρω λήψη συγκατάθεσης</a:t>
            </a:r>
          </a:p>
          <a:p>
            <a:pPr>
              <a:buFont typeface="Wingdings" pitchFamily="2" charset="2"/>
              <a:buChar char="v"/>
              <a:defRPr/>
            </a:pPr>
            <a:endParaRPr lang="el-GR" sz="2100" b="1" dirty="0" smtClean="0">
              <a:solidFill>
                <a:srgbClr val="FFFF00"/>
              </a:solidFill>
              <a:effectLst>
                <a:outerShdw blurRad="38100" dist="38100" dir="2700000" algn="tl">
                  <a:srgbClr val="000000">
                    <a:alpha val="43137"/>
                  </a:srgbClr>
                </a:outerShdw>
              </a:effectLst>
            </a:endParaRPr>
          </a:p>
          <a:p>
            <a:pPr>
              <a:buFont typeface="Wingdings" pitchFamily="2" charset="2"/>
              <a:buChar char="v"/>
              <a:defRPr/>
            </a:pPr>
            <a:r>
              <a:rPr lang="el-GR" sz="2100" b="1" dirty="0" smtClean="0">
                <a:solidFill>
                  <a:srgbClr val="FFFF00"/>
                </a:solidFill>
                <a:effectLst>
                  <a:outerShdw blurRad="38100" dist="38100" dir="2700000" algn="tl">
                    <a:srgbClr val="000000">
                      <a:alpha val="43137"/>
                    </a:srgbClr>
                  </a:outerShdw>
                </a:effectLst>
              </a:rPr>
              <a:t>Απαιτείται η λήψη ξεχωριστής, ρητής συγκατάθεσης από τους πελάτες όταν τα δεδομένα θα χρησιμοποιηθούν για διαφορετικό σκοπό από τον αρχικό. Παραδείγματα:</a:t>
            </a:r>
          </a:p>
          <a:p>
            <a:pPr>
              <a:buFontTx/>
              <a:buNone/>
              <a:defRPr/>
            </a:pPr>
            <a:r>
              <a:rPr lang="el-GR" sz="21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α) προώθηση προϊόντων και υπηρεσιών</a:t>
            </a:r>
          </a:p>
          <a:p>
            <a:pPr>
              <a:buFontTx/>
              <a:buNone/>
              <a:defRPr/>
            </a:pPr>
            <a:r>
              <a:rPr lang="el-GR" sz="2000" dirty="0" smtClean="0">
                <a:effectLst>
                  <a:outerShdw blurRad="38100" dist="38100" dir="2700000" algn="tl">
                    <a:srgbClr val="000000">
                      <a:alpha val="43137"/>
                    </a:srgbClr>
                  </a:outerShdw>
                </a:effectLst>
              </a:rPr>
              <a:t>    (β) ενημερωτικά δελτία / προσφορές</a:t>
            </a:r>
          </a:p>
          <a:p>
            <a:pPr>
              <a:buFontTx/>
              <a:buNone/>
              <a:defRPr/>
            </a:pPr>
            <a:r>
              <a:rPr lang="el-GR" sz="2000" dirty="0" smtClean="0">
                <a:effectLst>
                  <a:outerShdw blurRad="38100" dist="38100" dir="2700000" algn="tl">
                    <a:srgbClr val="000000">
                      <a:alpha val="43137"/>
                    </a:srgbClr>
                  </a:outerShdw>
                </a:effectLst>
              </a:rPr>
              <a:t>    (γ) αποστολή ευχετήριας κάρτας μέσω ταχυδρομείου ή αποστολή ευχετήριου ηλεκτρονικού μηνύματος</a:t>
            </a:r>
            <a:endParaRPr lang="en-US" sz="2000" dirty="0" smtClean="0">
              <a:effectLst>
                <a:outerShdw blurRad="38100" dist="38100" dir="2700000" algn="tl">
                  <a:srgbClr val="000000">
                    <a:alpha val="43137"/>
                  </a:srgbClr>
                </a:outerShdw>
              </a:effectLst>
            </a:endParaRPr>
          </a:p>
          <a:p>
            <a:pPr>
              <a:buFontTx/>
              <a:buNone/>
              <a:defRPr/>
            </a:pPr>
            <a:r>
              <a:rPr lang="el-GR" sz="2000" dirty="0" smtClean="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a:t>
            </a:r>
            <a:r>
              <a:rPr lang="el-GR" sz="2000" dirty="0" smtClean="0">
                <a:effectLst>
                  <a:outerShdw blurRad="38100" dist="38100" dir="2700000" algn="tl">
                    <a:srgbClr val="000000">
                      <a:alpha val="43137"/>
                    </a:srgbClr>
                  </a:outerShdw>
                </a:effectLst>
              </a:rPr>
              <a:t>δ) έρευνα</a:t>
            </a:r>
          </a:p>
          <a:p>
            <a:pPr>
              <a:buFontTx/>
              <a:buNone/>
              <a:defRPr/>
            </a:pPr>
            <a:r>
              <a:rPr lang="el-GR" sz="2000" dirty="0" smtClean="0">
                <a:effectLst>
                  <a:outerShdw blurRad="38100" dist="38100" dir="2700000" algn="tl">
                    <a:srgbClr val="000000">
                      <a:alpha val="43137"/>
                    </a:srgbClr>
                  </a:outerShdw>
                </a:effectLst>
              </a:rPr>
              <a:t>    (ε) στατιστικούς σκοπούς</a:t>
            </a:r>
          </a:p>
          <a:p>
            <a:pPr>
              <a:buFontTx/>
              <a:buNone/>
              <a:defRPr/>
            </a:pPr>
            <a:r>
              <a:rPr lang="el-GR" sz="2000" dirty="0" smtClean="0">
                <a:effectLst>
                  <a:outerShdw blurRad="38100" dist="38100" dir="2700000" algn="tl">
                    <a:srgbClr val="000000">
                      <a:alpha val="43137"/>
                    </a:srgbClr>
                  </a:outerShdw>
                </a:effectLst>
              </a:rPr>
              <a:t>    (στ) ταξιδιωτικές συμβουλές</a:t>
            </a:r>
          </a:p>
          <a:p>
            <a:pPr lvl="3">
              <a:buFontTx/>
              <a:buNone/>
              <a:defRPr/>
            </a:pPr>
            <a:r>
              <a:rPr lang="el-GR" sz="800" dirty="0" smtClean="0">
                <a:effectLst>
                  <a:outerShdw blurRad="38100" dist="38100" dir="2700000" algn="tl">
                    <a:srgbClr val="000000">
                      <a:alpha val="43137"/>
                    </a:srgbClr>
                  </a:outerShdw>
                </a:effectLst>
                <a:ea typeface="+mn-ea"/>
              </a:rPr>
              <a:t>		</a:t>
            </a:r>
          </a:p>
          <a:p>
            <a:pPr lvl="2">
              <a:buFont typeface="Wingdings" pitchFamily="2" charset="2"/>
              <a:buChar char="Ø"/>
              <a:defRPr/>
            </a:pPr>
            <a:r>
              <a:rPr lang="el-GR" sz="2000" dirty="0" smtClean="0">
                <a:effectLst>
                  <a:outerShdw blurRad="38100" dist="38100" dir="2700000" algn="tl">
                    <a:srgbClr val="000000">
                      <a:alpha val="43137"/>
                    </a:srgbClr>
                  </a:outerShdw>
                </a:effectLst>
                <a:ea typeface="+mn-ea"/>
              </a:rPr>
              <a:t>Το έντυπο συγκατάθεσης που δίνεται στους πελάτες, πρέπει να περιλαμβάνει ξεχωριστά τετραγωνίδια για κάθε τύπο συγκατάθεσης</a:t>
            </a:r>
          </a:p>
          <a:p>
            <a:pPr eaLnBrk="1" hangingPunct="1">
              <a:buFontTx/>
              <a:buNone/>
              <a:defRPr/>
            </a:pPr>
            <a:endParaRPr lang="en-US" sz="2400" dirty="0" smtClean="0">
              <a:effectLst>
                <a:outerShdw blurRad="38100" dist="38100" dir="2700000" algn="tl">
                  <a:srgbClr val="000000">
                    <a:alpha val="43137"/>
                  </a:srgbClr>
                </a:outerShdw>
              </a:effectLst>
            </a:endParaRPr>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E2CF3B2-FF51-420D-8FC3-C5682E4EE262}" type="slidenum">
              <a:rPr lang="el-GR" altLang="en-US" sz="1400" smtClean="0">
                <a:latin typeface="Arial" charset="0"/>
              </a:rPr>
              <a:pPr>
                <a:spcBef>
                  <a:spcPct val="0"/>
                </a:spcBef>
                <a:buClrTx/>
                <a:buSzTx/>
                <a:buFontTx/>
                <a:buNone/>
                <a:defRPr/>
              </a:pPr>
              <a:t>41</a:t>
            </a:fld>
            <a:endParaRPr lang="el-GR" altLang="en-US" sz="1400" smtClean="0">
              <a:latin typeface="Arial" charset="0"/>
            </a:endParaRPr>
          </a:p>
        </p:txBody>
      </p:sp>
      <p:sp>
        <p:nvSpPr>
          <p:cNvPr id="6147" name="Rectangle 3"/>
          <p:cNvSpPr>
            <a:spLocks noGrp="1" noChangeArrowheads="1"/>
          </p:cNvSpPr>
          <p:nvPr>
            <p:ph type="body" idx="1"/>
          </p:nvPr>
        </p:nvSpPr>
        <p:spPr>
          <a:xfrm>
            <a:off x="395536" y="404664"/>
            <a:ext cx="8748464" cy="5688161"/>
          </a:xfrm>
          <a:effectLst>
            <a:outerShdw dist="35921" dir="2700000" algn="ctr" rotWithShape="0">
              <a:schemeClr val="bg2"/>
            </a:outerShdw>
          </a:effectLst>
        </p:spPr>
        <p:txBody>
          <a:bodyPr/>
          <a:lstStyle/>
          <a:p>
            <a:pPr algn="ctr" eaLnBrk="1" hangingPunct="1">
              <a:buFontTx/>
              <a:buNone/>
              <a:defRPr/>
            </a:pPr>
            <a:r>
              <a:rPr lang="el-GR" sz="2400" b="1" dirty="0" smtClean="0">
                <a:solidFill>
                  <a:srgbClr val="FFC000"/>
                </a:solidFill>
              </a:rPr>
              <a:t>Επεξεργασία αρ. δελτίου ταυτότητας πελατών και υπαλλήλων</a:t>
            </a:r>
          </a:p>
          <a:p>
            <a:pPr lvl="2" algn="ctr" eaLnBrk="1" hangingPunct="1">
              <a:buFontTx/>
              <a:buNone/>
              <a:defRPr/>
            </a:pPr>
            <a:endParaRPr lang="el-GR" sz="1600" b="1" dirty="0" smtClean="0">
              <a:solidFill>
                <a:srgbClr val="FFC000"/>
              </a:solidFill>
            </a:endParaRPr>
          </a:p>
          <a:p>
            <a:pPr>
              <a:buFont typeface="Wingdings" pitchFamily="2" charset="2"/>
              <a:buChar char="v"/>
              <a:defRPr/>
            </a:pPr>
            <a:r>
              <a:rPr lang="el-GR" sz="2400" dirty="0" smtClean="0"/>
              <a:t> </a:t>
            </a:r>
            <a:r>
              <a:rPr lang="el-GR" sz="2400" dirty="0" smtClean="0">
                <a:solidFill>
                  <a:srgbClr val="FFFF00"/>
                </a:solidFill>
              </a:rPr>
              <a:t>Τα ξενοδοχεία και τα τουριστικά/ταξιδιωτικά γραφεία </a:t>
            </a:r>
            <a:r>
              <a:rPr lang="el-GR" sz="2400" dirty="0" smtClean="0"/>
              <a:t>δικαιούνται να συλλέγουν τον αρ. δελτίου ταυτότητας  / διαβατηρίου των πελατών και υπαλλήλων τους αλλά </a:t>
            </a:r>
            <a:r>
              <a:rPr lang="el-GR" sz="2400" dirty="0" smtClean="0">
                <a:solidFill>
                  <a:srgbClr val="FFFF00"/>
                </a:solidFill>
              </a:rPr>
              <a:t>ΔΕΝ δικαιούνται να φωτοτυπούν/διατηρούν αντίγραφο τους </a:t>
            </a:r>
          </a:p>
          <a:p>
            <a:pPr lvl="1">
              <a:buFont typeface="Wingdings" pitchFamily="2" charset="2"/>
              <a:buChar char="v"/>
              <a:defRPr/>
            </a:pPr>
            <a:endParaRPr lang="el-GR" sz="2000" dirty="0" smtClean="0">
              <a:solidFill>
                <a:srgbClr val="FFFF00"/>
              </a:solidFill>
              <a:ea typeface="+mn-ea"/>
            </a:endParaRPr>
          </a:p>
          <a:p>
            <a:pPr>
              <a:buFont typeface="Wingdings" pitchFamily="2" charset="2"/>
              <a:buChar char="v"/>
              <a:defRPr/>
            </a:pPr>
            <a:r>
              <a:rPr lang="el-GR" dirty="0" smtClean="0">
                <a:ea typeface="+mn-ea"/>
              </a:rPr>
              <a:t> </a:t>
            </a:r>
            <a:r>
              <a:rPr lang="el-GR" sz="2400" dirty="0" smtClean="0"/>
              <a:t>Οι περί Ξενοδοχείων και Τουριστικών Καταλυμάτων Κανονισμοί του 1985 (Καν. 64) προβλέπουν </a:t>
            </a:r>
            <a:r>
              <a:rPr lang="el-GR" sz="2400" dirty="0" smtClean="0">
                <a:solidFill>
                  <a:srgbClr val="FFFF00"/>
                </a:solidFill>
              </a:rPr>
              <a:t>ότι ο πελάτης </a:t>
            </a:r>
            <a:r>
              <a:rPr lang="el-GR" sz="2400" i="1" dirty="0" smtClean="0">
                <a:solidFill>
                  <a:srgbClr val="FFFF00"/>
                </a:solidFill>
              </a:rPr>
              <a:t>«παραδίδει το διαβατήριο του εφόσον του ζητηθεί από τον ξενοδόχο»</a:t>
            </a:r>
          </a:p>
          <a:p>
            <a:pPr>
              <a:buNone/>
              <a:defRPr/>
            </a:pPr>
            <a:endParaRPr lang="el-GR" sz="2400" i="1" dirty="0" smtClean="0">
              <a:solidFill>
                <a:srgbClr val="FFFF00"/>
              </a:solidFill>
              <a:effectLst>
                <a:outerShdw blurRad="38100" dist="38100" dir="2700000" algn="tl">
                  <a:srgbClr val="000000">
                    <a:alpha val="43137"/>
                  </a:srgbClr>
                </a:outerShdw>
              </a:effectLst>
              <a:ea typeface="+mn-ea"/>
            </a:endParaRPr>
          </a:p>
          <a:p>
            <a:pPr eaLnBrk="1" hangingPunct="1">
              <a:buFontTx/>
              <a:buNone/>
              <a:defRPr/>
            </a:pPr>
            <a:endParaRPr lang="en-US" sz="2400" dirty="0" smtClean="0">
              <a:effectLst>
                <a:outerShdw blurRad="38100" dist="38100" dir="2700000" algn="tl">
                  <a:srgbClr val="000000">
                    <a:alpha val="43137"/>
                  </a:srgbClr>
                </a:outerShdw>
              </a:effectLst>
            </a:endParaRPr>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E2CF3B2-FF51-420D-8FC3-C5682E4EE262}" type="slidenum">
              <a:rPr lang="el-GR" altLang="en-US" sz="1400" smtClean="0">
                <a:latin typeface="Arial" charset="0"/>
              </a:rPr>
              <a:pPr>
                <a:spcBef>
                  <a:spcPct val="0"/>
                </a:spcBef>
                <a:buClrTx/>
                <a:buSzTx/>
                <a:buFontTx/>
                <a:buNone/>
                <a:defRPr/>
              </a:pPr>
              <a:t>42</a:t>
            </a:fld>
            <a:endParaRPr lang="el-GR" altLang="en-US" sz="1400" smtClean="0">
              <a:latin typeface="Arial" charset="0"/>
            </a:endParaRPr>
          </a:p>
        </p:txBody>
      </p:sp>
      <p:sp>
        <p:nvSpPr>
          <p:cNvPr id="6147" name="Rectangle 3"/>
          <p:cNvSpPr>
            <a:spLocks noGrp="1" noChangeArrowheads="1"/>
          </p:cNvSpPr>
          <p:nvPr>
            <p:ph type="body" idx="1"/>
          </p:nvPr>
        </p:nvSpPr>
        <p:spPr>
          <a:xfrm>
            <a:off x="467544" y="692696"/>
            <a:ext cx="7992888" cy="5400129"/>
          </a:xfrm>
          <a:effectLst>
            <a:outerShdw dist="35921" dir="2700000" algn="ctr" rotWithShape="0">
              <a:schemeClr val="bg2"/>
            </a:outerShdw>
          </a:effectLst>
        </p:spPr>
        <p:txBody>
          <a:bodyPr/>
          <a:lstStyle/>
          <a:p>
            <a:pPr eaLnBrk="1" hangingPunct="1">
              <a:buFontTx/>
              <a:buNone/>
              <a:defRPr/>
            </a:pPr>
            <a:r>
              <a:rPr lang="el-GR" sz="2400" b="1" dirty="0" smtClean="0">
                <a:solidFill>
                  <a:srgbClr val="FFC000"/>
                </a:solidFill>
              </a:rPr>
              <a:t>    </a:t>
            </a:r>
            <a:r>
              <a:rPr lang="el-GR" sz="2600" b="1" dirty="0" smtClean="0">
                <a:solidFill>
                  <a:srgbClr val="FFC000"/>
                </a:solidFill>
              </a:rPr>
              <a:t>Παροχή αντιγράφων συμβολαίων ξενοδόχο-υπαλλήλων σε Επιθεωρητές του Υπουργείου Εργασίας, Πρόνοιας και Κοινωνικών Ασφαλίσεων</a:t>
            </a:r>
          </a:p>
          <a:p>
            <a:pPr lvl="2" algn="ctr" eaLnBrk="1" hangingPunct="1">
              <a:buFontTx/>
              <a:buNone/>
              <a:defRPr/>
            </a:pPr>
            <a:endParaRPr lang="el-GR" sz="2600" b="1" dirty="0" smtClean="0">
              <a:solidFill>
                <a:srgbClr val="FFC000"/>
              </a:solidFill>
            </a:endParaRPr>
          </a:p>
          <a:p>
            <a:pPr>
              <a:buNone/>
              <a:defRPr/>
            </a:pPr>
            <a:r>
              <a:rPr lang="el-GR" sz="2600" dirty="0" smtClean="0"/>
              <a:t>    Είναι υποχρέωση των μελών του ΠΑΣΥΞΕ να παρέχουν σε Επιθεωρητές των ΥΚΑ αντίγραφα των συμβολαίων των υπαλλήλων τους βάσει του </a:t>
            </a:r>
            <a:r>
              <a:rPr lang="el-GR" sz="2600" dirty="0" smtClean="0">
                <a:solidFill>
                  <a:srgbClr val="FFFF00"/>
                </a:solidFill>
              </a:rPr>
              <a:t>άρθρου 70 του περί Κοινωνικών Ασφαλίσεων Νόμου του 2010 </a:t>
            </a:r>
          </a:p>
          <a:p>
            <a:pPr>
              <a:buFont typeface="Wingdings" pitchFamily="2" charset="2"/>
              <a:buChar char="v"/>
              <a:defRPr/>
            </a:pPr>
            <a:endParaRPr lang="el-GR" sz="2400" dirty="0" smtClean="0">
              <a:solidFill>
                <a:srgbClr val="FFFF00"/>
              </a:solidFill>
              <a:ea typeface="+mn-ea"/>
            </a:endParaRPr>
          </a:p>
          <a:p>
            <a:pPr>
              <a:buNone/>
              <a:defRPr/>
            </a:pPr>
            <a:endParaRPr lang="el-GR" sz="2400" i="1" dirty="0" smtClean="0">
              <a:solidFill>
                <a:srgbClr val="FFFF00"/>
              </a:solidFill>
              <a:effectLst>
                <a:outerShdw blurRad="38100" dist="38100" dir="2700000" algn="tl">
                  <a:srgbClr val="000000">
                    <a:alpha val="43137"/>
                  </a:srgbClr>
                </a:outerShdw>
              </a:effectLst>
              <a:ea typeface="+mn-ea"/>
            </a:endParaRPr>
          </a:p>
          <a:p>
            <a:pPr eaLnBrk="1" hangingPunct="1">
              <a:buFontTx/>
              <a:buNone/>
              <a:defRPr/>
            </a:pPr>
            <a:endParaRPr lang="en-US" sz="2400" dirty="0" smtClean="0">
              <a:effectLst>
                <a:outerShdw blurRad="38100" dist="38100" dir="2700000" algn="tl">
                  <a:srgbClr val="000000">
                    <a:alpha val="43137"/>
                  </a:srgbClr>
                </a:outerShdw>
              </a:effectLst>
            </a:endParaRPr>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362950" cy="833438"/>
          </a:xfrm>
        </p:spPr>
        <p:txBody>
          <a:bodyPr/>
          <a:lstStyle/>
          <a:p>
            <a:pPr algn="ctr">
              <a:defRPr/>
            </a:pPr>
            <a:r>
              <a:rPr lang="el-GR" sz="2800" b="1" dirty="0" smtClean="0">
                <a:solidFill>
                  <a:srgbClr val="FFC000"/>
                </a:solidFill>
              </a:rPr>
              <a:t>Ηχογράφηση τηλεφωνικών συνδιαλέξεων </a:t>
            </a:r>
            <a:endParaRPr lang="el-GR" sz="2800" b="1" dirty="0">
              <a:solidFill>
                <a:srgbClr val="FFC000"/>
              </a:solidFill>
            </a:endParaRPr>
          </a:p>
        </p:txBody>
      </p:sp>
      <p:sp>
        <p:nvSpPr>
          <p:cNvPr id="3" name="Content Placeholder 2"/>
          <p:cNvSpPr>
            <a:spLocks noGrp="1"/>
          </p:cNvSpPr>
          <p:nvPr>
            <p:ph idx="1"/>
          </p:nvPr>
        </p:nvSpPr>
        <p:spPr>
          <a:xfrm>
            <a:off x="457200" y="1196975"/>
            <a:ext cx="8362950" cy="5040313"/>
          </a:xfrm>
        </p:spPr>
        <p:txBody>
          <a:bodyPr/>
          <a:lstStyle/>
          <a:p>
            <a:pPr marL="0" indent="0">
              <a:buFontTx/>
              <a:buNone/>
              <a:defRPr/>
            </a:pPr>
            <a:r>
              <a:rPr lang="el-GR" sz="2400" dirty="0" smtClean="0">
                <a:latin typeface="+mj-lt"/>
              </a:rPr>
              <a:t>Ισχύουν οι διατάξεις για το Απόρρητο </a:t>
            </a:r>
            <a:r>
              <a:rPr lang="el-GR" sz="2400" dirty="0">
                <a:latin typeface="+mj-lt"/>
              </a:rPr>
              <a:t>των </a:t>
            </a:r>
            <a:r>
              <a:rPr lang="el-GR" sz="2400" dirty="0" smtClean="0">
                <a:latin typeface="+mj-lt"/>
              </a:rPr>
              <a:t>επικοινωνιών (άρθρο 99</a:t>
            </a:r>
            <a:r>
              <a:rPr lang="el-GR" sz="2400" dirty="0">
                <a:latin typeface="+mj-lt"/>
              </a:rPr>
              <a:t>) του Νόμου 112(Ι)/2004 </a:t>
            </a:r>
            <a:endParaRPr lang="el-GR" sz="2400" dirty="0" smtClean="0">
              <a:latin typeface="+mj-lt"/>
            </a:endParaRPr>
          </a:p>
          <a:p>
            <a:pPr>
              <a:buFontTx/>
              <a:buNone/>
              <a:defRPr/>
            </a:pPr>
            <a:r>
              <a:rPr lang="el-GR" sz="2400" b="1" u="sng" dirty="0" smtClean="0">
                <a:latin typeface="+mj-lt"/>
              </a:rPr>
              <a:t>Παρέμβαση στις επικοινωνίες επιτρεπτή αν:</a:t>
            </a:r>
            <a:endParaRPr lang="en-US" sz="2400" b="1" u="sng" dirty="0" smtClean="0">
              <a:latin typeface="+mj-lt"/>
            </a:endParaRPr>
          </a:p>
          <a:p>
            <a:pPr>
              <a:buFontTx/>
              <a:buNone/>
              <a:defRPr/>
            </a:pPr>
            <a:endParaRPr lang="el-GR" sz="1000" dirty="0" smtClean="0">
              <a:latin typeface="+mj-lt"/>
            </a:endParaRPr>
          </a:p>
          <a:p>
            <a:pPr>
              <a:defRPr/>
            </a:pPr>
            <a:r>
              <a:rPr lang="el-GR" sz="2400" dirty="0" smtClean="0">
                <a:latin typeface="+mj-lt"/>
              </a:rPr>
              <a:t>εξασφαλίζεται η συγκατάθεση των επικοινωνούντων ή</a:t>
            </a:r>
          </a:p>
          <a:p>
            <a:pPr>
              <a:defRPr/>
            </a:pPr>
            <a:r>
              <a:rPr lang="el-GR" sz="2400" dirty="0" smtClean="0">
                <a:latin typeface="+mj-lt"/>
              </a:rPr>
              <a:t>προβλέπεται από νομοθεσία (πρωτογενή /δευτερογενή) και με άδεια του Δικαστηρίου ή </a:t>
            </a:r>
          </a:p>
          <a:p>
            <a:pPr>
              <a:defRPr/>
            </a:pPr>
            <a:r>
              <a:rPr lang="el-GR" sz="2400" dirty="0" smtClean="0">
                <a:latin typeface="+mj-lt"/>
              </a:rPr>
              <a:t>αν πρόκειται για νόμιμη επαγγελματική πρακτική επιτρέπεται η καταγραφή </a:t>
            </a:r>
            <a:r>
              <a:rPr lang="el-GR" sz="2400" dirty="0">
                <a:latin typeface="+mj-lt"/>
              </a:rPr>
              <a:t>συνδιαλέξεων </a:t>
            </a:r>
            <a:r>
              <a:rPr lang="el-GR" sz="2400" dirty="0" smtClean="0">
                <a:latin typeface="+mj-lt"/>
              </a:rPr>
              <a:t>με </a:t>
            </a:r>
            <a:r>
              <a:rPr lang="el-GR" sz="2400" dirty="0">
                <a:latin typeface="+mj-lt"/>
              </a:rPr>
              <a:t>σκοπό την εξασφάλιση αποδεικτικών στοιχείων κάποιας εμπορικής συναλλαγής και/ή οποιασδήποτε </a:t>
            </a:r>
            <a:r>
              <a:rPr lang="el-GR" sz="2400" dirty="0" smtClean="0">
                <a:latin typeface="+mj-lt"/>
              </a:rPr>
              <a:t>άλλης </a:t>
            </a:r>
            <a:r>
              <a:rPr lang="el-GR" sz="2400" dirty="0">
                <a:latin typeface="+mj-lt"/>
              </a:rPr>
              <a:t>επικοινωνίας επαγγελματικού </a:t>
            </a:r>
            <a:r>
              <a:rPr lang="el-GR" sz="2400" dirty="0" smtClean="0">
                <a:latin typeface="+mj-lt"/>
              </a:rPr>
              <a:t>χαρακτήρα</a:t>
            </a:r>
          </a:p>
          <a:p>
            <a:pPr>
              <a:buFont typeface="Wingdings" pitchFamily="2" charset="2"/>
              <a:buChar char="Ø"/>
              <a:defRPr/>
            </a:pPr>
            <a:endParaRPr lang="el-GR" sz="2800" dirty="0">
              <a:latin typeface="+mj-lt"/>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9657CBE-4002-43A3-B98F-C4B5B5174072}" type="slidenum">
              <a:rPr lang="el-GR" altLang="en-US" sz="1400" smtClean="0">
                <a:latin typeface="Arial" charset="0"/>
              </a:rPr>
              <a:pPr>
                <a:spcBef>
                  <a:spcPct val="0"/>
                </a:spcBef>
                <a:buClrTx/>
                <a:buSzTx/>
                <a:buFontTx/>
                <a:buNone/>
                <a:defRPr/>
              </a:pPr>
              <a:t>43</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620713"/>
            <a:ext cx="8569325" cy="5545137"/>
          </a:xfrm>
        </p:spPr>
        <p:txBody>
          <a:bodyPr/>
          <a:lstStyle/>
          <a:p>
            <a:pPr marL="174625" indent="-174625">
              <a:buClr>
                <a:srgbClr val="FFCC00"/>
              </a:buClr>
              <a:buFontTx/>
              <a:buNone/>
              <a:defRPr/>
            </a:pPr>
            <a:r>
              <a:rPr lang="el-GR" dirty="0" smtClean="0">
                <a:latin typeface="+mj-lt"/>
              </a:rPr>
              <a:t> </a:t>
            </a:r>
            <a:r>
              <a:rPr lang="el-GR" sz="2400" dirty="0" smtClean="0">
                <a:latin typeface="+mj-lt"/>
              </a:rPr>
              <a:t>Ισχύουν και οι διατάξεις του Νόμου 138(Ι)/2001, δυνάμει των οποίων:</a:t>
            </a:r>
            <a:r>
              <a:rPr lang="el-GR" sz="2400" dirty="0" smtClean="0">
                <a:solidFill>
                  <a:srgbClr val="FFFFFF"/>
                </a:solidFill>
              </a:rPr>
              <a:t> </a:t>
            </a:r>
            <a:endParaRPr lang="el-GR" sz="2400" dirty="0">
              <a:solidFill>
                <a:srgbClr val="FFFFFF"/>
              </a:solidFill>
            </a:endParaRPr>
          </a:p>
          <a:p>
            <a:pPr marL="538163" indent="-363538">
              <a:buClr>
                <a:srgbClr val="FFCC00"/>
              </a:buClr>
              <a:buFont typeface="Wingdings" pitchFamily="2" charset="2"/>
              <a:buChar char="Ø"/>
              <a:defRPr/>
            </a:pPr>
            <a:r>
              <a:rPr lang="el-GR" sz="2400" dirty="0" smtClean="0">
                <a:solidFill>
                  <a:srgbClr val="FFFFFF"/>
                </a:solidFill>
              </a:rPr>
              <a:t>προτού </a:t>
            </a:r>
            <a:r>
              <a:rPr lang="el-GR" sz="2400" dirty="0">
                <a:solidFill>
                  <a:srgbClr val="FFFFFF"/>
                </a:solidFill>
              </a:rPr>
              <a:t>αρχίσει η τηλεφωνική συνομιλία, υπάρχει προειδοποιητική σήμανση ότι η συνομιλία ηχογραφείται,</a:t>
            </a:r>
          </a:p>
          <a:p>
            <a:pPr marL="538163" indent="-363538">
              <a:buClr>
                <a:srgbClr val="FFCC00"/>
              </a:buClr>
              <a:buFont typeface="Wingdings" pitchFamily="2" charset="2"/>
              <a:buChar char="Ø"/>
              <a:defRPr/>
            </a:pPr>
            <a:r>
              <a:rPr lang="el-GR" sz="2400" dirty="0" smtClean="0">
                <a:solidFill>
                  <a:srgbClr val="FFFFFF"/>
                </a:solidFill>
              </a:rPr>
              <a:t>στο </a:t>
            </a:r>
            <a:r>
              <a:rPr lang="el-GR" sz="2400" dirty="0">
                <a:solidFill>
                  <a:srgbClr val="FFFFFF"/>
                </a:solidFill>
              </a:rPr>
              <a:t>περιεχόμενο της προειδοποιητικής σήμανσης, να αναφέρονται τα ακόλουθα</a:t>
            </a:r>
            <a:r>
              <a:rPr lang="el-GR" sz="2400" dirty="0" smtClean="0">
                <a:solidFill>
                  <a:srgbClr val="FFFFFF"/>
                </a:solidFill>
              </a:rPr>
              <a:t>:</a:t>
            </a:r>
          </a:p>
          <a:p>
            <a:pPr marL="174625" indent="0">
              <a:buClr>
                <a:srgbClr val="FFCC00"/>
              </a:buClr>
              <a:buFontTx/>
              <a:buNone/>
              <a:defRPr/>
            </a:pPr>
            <a:endParaRPr lang="el-GR" sz="1000" dirty="0">
              <a:solidFill>
                <a:srgbClr val="FFFFFF"/>
              </a:solidFill>
            </a:endParaRPr>
          </a:p>
          <a:p>
            <a:pPr marL="538163" indent="0">
              <a:buClr>
                <a:srgbClr val="FFCC00"/>
              </a:buClr>
              <a:defRPr/>
            </a:pPr>
            <a:r>
              <a:rPr lang="el-GR" sz="2400" dirty="0" smtClean="0">
                <a:solidFill>
                  <a:srgbClr val="FFFFFF"/>
                </a:solidFill>
              </a:rPr>
              <a:t> η </a:t>
            </a:r>
            <a:r>
              <a:rPr lang="el-GR" sz="2400" dirty="0">
                <a:solidFill>
                  <a:srgbClr val="FFFFFF"/>
                </a:solidFill>
              </a:rPr>
              <a:t>ταυτότητα του </a:t>
            </a:r>
            <a:r>
              <a:rPr lang="el-GR" sz="2400" dirty="0" smtClean="0">
                <a:solidFill>
                  <a:srgbClr val="FFFFFF"/>
                </a:solidFill>
              </a:rPr>
              <a:t>υπεύθυνου επεξεργασίας,</a:t>
            </a:r>
            <a:endParaRPr lang="el-GR" sz="2400" dirty="0">
              <a:solidFill>
                <a:srgbClr val="FFFFFF"/>
              </a:solidFill>
            </a:endParaRPr>
          </a:p>
          <a:p>
            <a:pPr marL="538163" indent="0">
              <a:buClr>
                <a:srgbClr val="FFCC00"/>
              </a:buClr>
              <a:defRPr/>
            </a:pPr>
            <a:r>
              <a:rPr lang="el-GR" sz="2400" dirty="0" smtClean="0">
                <a:solidFill>
                  <a:srgbClr val="FFFFFF"/>
                </a:solidFill>
              </a:rPr>
              <a:t> ο </a:t>
            </a:r>
            <a:r>
              <a:rPr lang="el-GR" sz="2400" dirty="0">
                <a:solidFill>
                  <a:srgbClr val="FFFFFF"/>
                </a:solidFill>
              </a:rPr>
              <a:t>σκοπός της ηχογράφησης,</a:t>
            </a:r>
          </a:p>
          <a:p>
            <a:pPr marL="801688" indent="-263525">
              <a:buClr>
                <a:srgbClr val="FFCC00"/>
              </a:buClr>
              <a:defRPr/>
            </a:pPr>
            <a:r>
              <a:rPr lang="el-GR" sz="2400" dirty="0" smtClean="0">
                <a:solidFill>
                  <a:srgbClr val="FFFFFF"/>
                </a:solidFill>
              </a:rPr>
              <a:t>εάν </a:t>
            </a:r>
            <a:r>
              <a:rPr lang="el-GR" sz="2400" dirty="0">
                <a:solidFill>
                  <a:srgbClr val="FFFFFF"/>
                </a:solidFill>
              </a:rPr>
              <a:t>η ηχογραφημένη συνομιλία θα κοινοποιηθεί σε τρίτους και ότι</a:t>
            </a:r>
          </a:p>
          <a:p>
            <a:pPr marL="801688" indent="-263525">
              <a:buClr>
                <a:srgbClr val="FFCC00"/>
              </a:buClr>
              <a:defRPr/>
            </a:pPr>
            <a:r>
              <a:rPr lang="el-GR" sz="2400" dirty="0" smtClean="0">
                <a:solidFill>
                  <a:srgbClr val="FFFFFF"/>
                </a:solidFill>
              </a:rPr>
              <a:t>το </a:t>
            </a:r>
            <a:r>
              <a:rPr lang="el-GR" sz="2400" dirty="0">
                <a:solidFill>
                  <a:srgbClr val="FFFFFF"/>
                </a:solidFill>
              </a:rPr>
              <a:t>φυσικό πρόσωπο μπορεί να έχει πρόσβαση στο περιεχόμενο της ηχογραφημένης τηλεφωνικής </a:t>
            </a:r>
            <a:r>
              <a:rPr lang="el-GR" sz="2400" dirty="0" smtClean="0">
                <a:solidFill>
                  <a:srgbClr val="FFFFFF"/>
                </a:solidFill>
              </a:rPr>
              <a:t>συνομιλίας</a:t>
            </a:r>
          </a:p>
          <a:p>
            <a:pPr>
              <a:buClr>
                <a:srgbClr val="FFCC00"/>
              </a:buClr>
              <a:defRPr/>
            </a:pPr>
            <a:endParaRPr lang="el-GR" sz="2400" dirty="0">
              <a:solidFill>
                <a:srgbClr val="FFFFFF"/>
              </a:solidFill>
            </a:endParaRPr>
          </a:p>
          <a:p>
            <a:pPr>
              <a:buFontTx/>
              <a:buNone/>
              <a:defRPr/>
            </a:pPr>
            <a:r>
              <a:rPr lang="el-GR" dirty="0" smtClean="0">
                <a:latin typeface="+mj-lt"/>
              </a:rPr>
              <a:t>  </a:t>
            </a:r>
            <a:endParaRPr lang="en-US" dirty="0" smtClean="0">
              <a:latin typeface="+mj-lt"/>
            </a:endParaRPr>
          </a:p>
          <a:p>
            <a:pPr>
              <a:buFontTx/>
              <a:buNone/>
              <a:defRPr/>
            </a:pPr>
            <a:endParaRPr lang="en-US" sz="2400" dirty="0">
              <a:latin typeface="+mj-lt"/>
            </a:endParaRPr>
          </a:p>
          <a:p>
            <a:pPr>
              <a:buFontTx/>
              <a:buNone/>
              <a:defRPr/>
            </a:pPr>
            <a:endParaRPr lang="en-US" sz="2400" dirty="0" smtClean="0">
              <a:latin typeface="+mj-lt"/>
            </a:endParaRPr>
          </a:p>
          <a:p>
            <a:pPr>
              <a:buFontTx/>
              <a:buNone/>
              <a:defRPr/>
            </a:pPr>
            <a:endParaRPr lang="el-GR" sz="2400" dirty="0">
              <a:latin typeface="+mj-lt"/>
            </a:endParaRPr>
          </a:p>
          <a:p>
            <a:pPr>
              <a:buFontTx/>
              <a:buNone/>
              <a:defRPr/>
            </a:pPr>
            <a:endParaRPr lang="el-GR" sz="2800" dirty="0">
              <a:latin typeface="+mj-lt"/>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CE85D97-B8C4-4D8D-8AE1-8FECE1EF4D03}" type="slidenum">
              <a:rPr lang="el-GR" altLang="en-US" sz="1400" smtClean="0">
                <a:latin typeface="Arial" charset="0"/>
              </a:rPr>
              <a:pPr>
                <a:spcBef>
                  <a:spcPct val="0"/>
                </a:spcBef>
                <a:buClrTx/>
                <a:buSzTx/>
                <a:buFontTx/>
                <a:buNone/>
                <a:defRPr/>
              </a:pPr>
              <a:t>44</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15888"/>
            <a:ext cx="8208963" cy="1125537"/>
          </a:xfrm>
        </p:spPr>
        <p:txBody>
          <a:bodyPr/>
          <a:lstStyle/>
          <a:p>
            <a:pPr algn="ctr">
              <a:defRPr/>
            </a:pPr>
            <a:r>
              <a:rPr lang="el-GR" sz="2400" b="1" dirty="0" smtClean="0">
                <a:solidFill>
                  <a:srgbClr val="FFC000"/>
                </a:solidFill>
                <a:cs typeface="Tahoma" pitchFamily="34" charset="0"/>
              </a:rPr>
              <a:t>Εγκατάσταση Κλειστού Κυκλώματος Βιντεοπαρακολούθησης (ΚΚΒΠ)</a:t>
            </a:r>
            <a:endParaRPr lang="el-GR" sz="2400" dirty="0">
              <a:solidFill>
                <a:srgbClr val="FFC000"/>
              </a:solidFill>
            </a:endParaRPr>
          </a:p>
        </p:txBody>
      </p:sp>
      <p:sp>
        <p:nvSpPr>
          <p:cNvPr id="3" name="Content Placeholder 2"/>
          <p:cNvSpPr>
            <a:spLocks noGrp="1"/>
          </p:cNvSpPr>
          <p:nvPr>
            <p:ph idx="1"/>
          </p:nvPr>
        </p:nvSpPr>
        <p:spPr>
          <a:xfrm>
            <a:off x="395535" y="1268413"/>
            <a:ext cx="8424937" cy="5184775"/>
          </a:xfrm>
        </p:spPr>
        <p:txBody>
          <a:bodyPr/>
          <a:lstStyle/>
          <a:p>
            <a:pPr marL="363538" indent="-363538">
              <a:buFont typeface="Wingdings" pitchFamily="2" charset="2"/>
              <a:buChar char="Ø"/>
              <a:defRPr/>
            </a:pPr>
            <a:r>
              <a:rPr lang="el-GR" sz="2400" dirty="0" smtClean="0">
                <a:cs typeface="Tahoma" pitchFamily="34" charset="0"/>
              </a:rPr>
              <a:t>Επιτρέπεται μόνο αν δεν υπάρχει λιγότερο παρεμβατικός τρόπος για την πραγματοποίηση του σκοπού π.χ. για προστασία του χώρου από διαρρήξεις και κλοπές. </a:t>
            </a:r>
          </a:p>
          <a:p>
            <a:pPr>
              <a:buFont typeface="Wingdings" pitchFamily="2" charset="2"/>
              <a:buChar char="Ø"/>
              <a:defRPr/>
            </a:pPr>
            <a:r>
              <a:rPr lang="el-GR" sz="2400" b="1" dirty="0" smtClean="0">
                <a:solidFill>
                  <a:srgbClr val="FFFF00"/>
                </a:solidFill>
                <a:cs typeface="Tahoma" pitchFamily="34" charset="0"/>
              </a:rPr>
              <a:t>Επιτρέπεται η εγκατάσταση και λειτουργία κάμερας:</a:t>
            </a:r>
          </a:p>
          <a:p>
            <a:pPr>
              <a:defRPr/>
            </a:pPr>
            <a:r>
              <a:rPr lang="el-GR" sz="2400" dirty="0" smtClean="0">
                <a:cs typeface="Tahoma" pitchFamily="34" charset="0"/>
              </a:rPr>
              <a:t>εισόδους / εξόδους </a:t>
            </a:r>
          </a:p>
          <a:p>
            <a:pPr>
              <a:defRPr/>
            </a:pPr>
            <a:r>
              <a:rPr lang="el-GR" sz="2400" dirty="0" smtClean="0">
                <a:cs typeface="Tahoma" pitchFamily="34" charset="0"/>
              </a:rPr>
              <a:t>χώρους φύλαξης χρημάτων (π.χ. ταµεία/ θυρίδες / χρηματοκιβώτια)</a:t>
            </a:r>
          </a:p>
          <a:p>
            <a:pPr>
              <a:defRPr/>
            </a:pPr>
            <a:r>
              <a:rPr lang="el-GR" sz="2400" dirty="0" smtClean="0">
                <a:cs typeface="Tahoma" pitchFamily="34" charset="0"/>
              </a:rPr>
              <a:t>χώρους στάθμευσης </a:t>
            </a:r>
          </a:p>
          <a:p>
            <a:pPr>
              <a:defRPr/>
            </a:pPr>
            <a:r>
              <a:rPr lang="el-GR" sz="2400" dirty="0" smtClean="0">
                <a:cs typeface="Tahoma" pitchFamily="34" charset="0"/>
              </a:rPr>
              <a:t>χώρους εισόδου/εξόδου των ανελκυστήρων στους ορόφους και των κλιμακοστασίων</a:t>
            </a:r>
          </a:p>
          <a:p>
            <a:pPr>
              <a:buFont typeface="Wingdings" pitchFamily="2" charset="2"/>
              <a:buChar char="Ø"/>
              <a:defRPr/>
            </a:pPr>
            <a:endParaRPr lang="el-GR" sz="2200" dirty="0" smtClean="0">
              <a:cs typeface="Tahoma" pitchFamily="34" charset="0"/>
            </a:endParaRPr>
          </a:p>
          <a:p>
            <a:pPr>
              <a:buFontTx/>
              <a:buNone/>
              <a:defRPr/>
            </a:pPr>
            <a:endParaRPr lang="el-GR" sz="2000" dirty="0">
              <a:latin typeface="+mj-lt"/>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4A41222F-A2EC-4CC8-829D-4AC9714505C7}" type="slidenum">
              <a:rPr lang="el-GR" altLang="en-US" sz="1400" smtClean="0">
                <a:latin typeface="Arial" charset="0"/>
              </a:rPr>
              <a:pPr>
                <a:spcBef>
                  <a:spcPct val="0"/>
                </a:spcBef>
                <a:buClrTx/>
                <a:buSzTx/>
                <a:buFontTx/>
                <a:buNone/>
                <a:defRPr/>
              </a:pPr>
              <a:t>45</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1"/>
            <a:ext cx="8229600" cy="5831160"/>
          </a:xfrm>
        </p:spPr>
        <p:txBody>
          <a:bodyPr/>
          <a:lstStyle/>
          <a:p>
            <a:pPr>
              <a:buFont typeface="Wingdings" pitchFamily="2" charset="2"/>
              <a:buChar char="Ø"/>
              <a:defRPr/>
            </a:pPr>
            <a:r>
              <a:rPr lang="el-GR" sz="2400" b="1" dirty="0" smtClean="0">
                <a:solidFill>
                  <a:srgbClr val="FFC000"/>
                </a:solidFill>
                <a:cs typeface="Tahoma" pitchFamily="34" charset="0"/>
              </a:rPr>
              <a:t>Δεν επιτρέπεται </a:t>
            </a:r>
            <a:r>
              <a:rPr lang="el-GR" sz="2400" b="1" dirty="0" smtClean="0">
                <a:cs typeface="Tahoma" pitchFamily="34" charset="0"/>
              </a:rPr>
              <a:t>η εγκατάσταση ΚΚΒΠ σε: </a:t>
            </a:r>
          </a:p>
          <a:p>
            <a:pPr marL="0" indent="0">
              <a:buFontTx/>
              <a:buNone/>
              <a:defRPr/>
            </a:pPr>
            <a:r>
              <a:rPr lang="en-US" sz="2400" dirty="0" smtClean="0">
                <a:cs typeface="Tahoma" pitchFamily="34" charset="0"/>
              </a:rPr>
              <a:t> </a:t>
            </a:r>
            <a:r>
              <a:rPr lang="el-GR" sz="2000" dirty="0" smtClean="0">
                <a:solidFill>
                  <a:srgbClr val="FFFF00"/>
                </a:solidFill>
                <a:cs typeface="Tahoma" pitchFamily="34" charset="0"/>
              </a:rPr>
              <a:t>(Σχετική είναι και η Απόφαση της Ελληνικής Αρχής 192/2012)</a:t>
            </a:r>
            <a:endParaRPr lang="en-US" sz="2000" dirty="0" smtClean="0">
              <a:solidFill>
                <a:srgbClr val="FFFF00"/>
              </a:solidFill>
              <a:cs typeface="Tahoma" pitchFamily="34" charset="0"/>
            </a:endParaRPr>
          </a:p>
          <a:p>
            <a:pPr indent="20638">
              <a:buFont typeface="Arial" pitchFamily="34" charset="0"/>
              <a:buChar char="•"/>
              <a:defRPr/>
            </a:pPr>
            <a:r>
              <a:rPr lang="el-GR" sz="2400" dirty="0" smtClean="0">
                <a:cs typeface="Tahoma" pitchFamily="34" charset="0"/>
              </a:rPr>
              <a:t> </a:t>
            </a:r>
            <a:r>
              <a:rPr lang="el-GR" sz="2000" dirty="0" smtClean="0">
                <a:cs typeface="Tahoma" pitchFamily="34" charset="0"/>
              </a:rPr>
              <a:t>χώρους εστίασης π.χ. εστιατόρια, μπαρ, καφετέριες</a:t>
            </a:r>
          </a:p>
          <a:p>
            <a:pPr indent="20638">
              <a:buFont typeface="Arial" pitchFamily="34" charset="0"/>
              <a:buChar char="•"/>
              <a:defRPr/>
            </a:pPr>
            <a:r>
              <a:rPr lang="el-GR" sz="2000" dirty="0" smtClean="0">
                <a:cs typeface="Tahoma" pitchFamily="34" charset="0"/>
              </a:rPr>
              <a:t>  χώρο υποδοχής</a:t>
            </a:r>
          </a:p>
          <a:p>
            <a:pPr indent="20638">
              <a:buFont typeface="Arial" pitchFamily="34" charset="0"/>
              <a:buChar char="•"/>
              <a:defRPr/>
            </a:pPr>
            <a:r>
              <a:rPr lang="el-GR" sz="2000" dirty="0" smtClean="0">
                <a:cs typeface="Tahoma" pitchFamily="34" charset="0"/>
              </a:rPr>
              <a:t>  διαδρόμους </a:t>
            </a:r>
            <a:r>
              <a:rPr lang="el-GR" sz="2000" dirty="0" smtClean="0"/>
              <a:t>που οδηγούν στα δωµάτια του ξενοδοχείου</a:t>
            </a:r>
          </a:p>
          <a:p>
            <a:pPr indent="20638">
              <a:buFont typeface="Arial" pitchFamily="34" charset="0"/>
              <a:buChar char="•"/>
              <a:defRPr/>
            </a:pPr>
            <a:r>
              <a:rPr lang="el-GR" sz="2000" dirty="0" smtClean="0">
                <a:cs typeface="Tahoma" pitchFamily="34" charset="0"/>
              </a:rPr>
              <a:t>  </a:t>
            </a:r>
            <a:r>
              <a:rPr lang="el-GR" sz="2000" dirty="0" smtClean="0"/>
              <a:t>εισόδους των κατ’ ιδίαν δωματίων</a:t>
            </a:r>
          </a:p>
          <a:p>
            <a:pPr indent="20638">
              <a:buFont typeface="Arial" pitchFamily="34" charset="0"/>
              <a:buChar char="•"/>
              <a:defRPr/>
            </a:pPr>
            <a:r>
              <a:rPr lang="el-GR" sz="2000" dirty="0" smtClean="0"/>
              <a:t>  τουαλέτες </a:t>
            </a:r>
          </a:p>
          <a:p>
            <a:pPr indent="20638">
              <a:buFont typeface="Arial" pitchFamily="34" charset="0"/>
              <a:buChar char="•"/>
              <a:defRPr/>
            </a:pPr>
            <a:r>
              <a:rPr lang="el-GR" sz="2000" dirty="0" smtClean="0"/>
              <a:t>  χώροι όπου πραγματοποιούνται δραστηριότητες αναψυχής (όπως</a:t>
            </a:r>
          </a:p>
          <a:p>
            <a:pPr indent="20638">
              <a:buNone/>
              <a:defRPr/>
            </a:pPr>
            <a:r>
              <a:rPr lang="el-GR" sz="2000" dirty="0" smtClean="0"/>
              <a:t>   πισίνες, γυμναστήρια, χώροι άθλησης, αποδυτήρια κλπ.)</a:t>
            </a:r>
          </a:p>
          <a:p>
            <a:pPr indent="20638">
              <a:defRPr/>
            </a:pPr>
            <a:r>
              <a:rPr lang="el-GR" sz="2000" dirty="0" smtClean="0">
                <a:cs typeface="Tahoma" pitchFamily="34" charset="0"/>
              </a:rPr>
              <a:t>  παιδότοποι</a:t>
            </a:r>
            <a:endParaRPr lang="en-US" sz="2000" dirty="0" smtClean="0">
              <a:cs typeface="Tahoma" pitchFamily="34" charset="0"/>
            </a:endParaRPr>
          </a:p>
          <a:p>
            <a:pPr indent="20638">
              <a:buFont typeface="Arial" pitchFamily="34" charset="0"/>
              <a:buChar char="•"/>
              <a:defRPr/>
            </a:pPr>
            <a:r>
              <a:rPr lang="el-GR" sz="2000" dirty="0" smtClean="0">
                <a:cs typeface="Tahoma" pitchFamily="34" charset="0"/>
              </a:rPr>
              <a:t>  μέσα στο ασανσέρ</a:t>
            </a:r>
          </a:p>
          <a:p>
            <a:pPr indent="20638">
              <a:buFont typeface="Arial" pitchFamily="34" charset="0"/>
              <a:buChar char="•"/>
              <a:defRPr/>
            </a:pPr>
            <a:r>
              <a:rPr lang="el-GR" sz="2000" dirty="0" smtClean="0">
                <a:cs typeface="Tahoma" pitchFamily="34" charset="0"/>
              </a:rPr>
              <a:t>  εξωτερικές κάμερες </a:t>
            </a:r>
            <a:r>
              <a:rPr lang="el-GR" sz="2000" dirty="0" smtClean="0"/>
              <a:t>που λαμβάνουν εικόνες από χώρους εκτός του </a:t>
            </a:r>
          </a:p>
          <a:p>
            <a:pPr indent="20638">
              <a:buNone/>
              <a:defRPr/>
            </a:pPr>
            <a:r>
              <a:rPr lang="el-GR" sz="2000" dirty="0" smtClean="0"/>
              <a:t>   ξενοδοχείου π.χ. πεζοδρόμια, δρόμους, γειτονικά καταστήματα </a:t>
            </a:r>
          </a:p>
          <a:p>
            <a:pPr indent="20638">
              <a:buFont typeface="Arial" pitchFamily="34" charset="0"/>
              <a:buChar char="•"/>
              <a:defRPr/>
            </a:pPr>
            <a:r>
              <a:rPr lang="el-GR" sz="2000" dirty="0" smtClean="0">
                <a:cs typeface="Tahoma" pitchFamily="34" charset="0"/>
              </a:rPr>
              <a:t>  σε γραφεία όπου απασχολείται ένας ή μικρός αριθμός υπαλλήλων </a:t>
            </a:r>
            <a:r>
              <a:rPr lang="el-GR" sz="2000" dirty="0" smtClean="0">
                <a:solidFill>
                  <a:srgbClr val="FFFF00"/>
                </a:solidFill>
                <a:cs typeface="Tahoma" pitchFamily="34" charset="0"/>
              </a:rPr>
              <a:t>(Υπάρχουν σχετικές Αποφάσεις Επιτρόπου για απεγκατάσταση των καμερών ή λειτουργία τους κατά τις μη εργάσιμες ώρες)</a:t>
            </a:r>
          </a:p>
          <a:p>
            <a:pPr indent="20638">
              <a:buFont typeface="Arial" pitchFamily="34" charset="0"/>
              <a:buChar char="•"/>
              <a:defRPr/>
            </a:pPr>
            <a:endParaRPr lang="el-GR" sz="2400" dirty="0" smtClean="0">
              <a:cs typeface="Tahoma" pitchFamily="34" charset="0"/>
            </a:endParaRPr>
          </a:p>
          <a:p>
            <a:pPr marL="0" indent="0">
              <a:buFontTx/>
              <a:buNone/>
              <a:defRPr/>
            </a:pPr>
            <a:endParaRPr lang="el-GR" sz="2000" dirty="0">
              <a:latin typeface="+mj-lt"/>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FFDC0E7A-7504-4852-B401-7E3A0A8C76F1}" type="slidenum">
              <a:rPr lang="el-GR" altLang="en-US" sz="1400" smtClean="0">
                <a:latin typeface="Arial" charset="0"/>
              </a:rPr>
              <a:pPr>
                <a:spcBef>
                  <a:spcPct val="0"/>
                </a:spcBef>
                <a:buClrTx/>
                <a:buSzTx/>
                <a:buFontTx/>
                <a:buNone/>
                <a:defRPr/>
              </a:pPr>
              <a:t>46</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7" y="836713"/>
            <a:ext cx="8209607" cy="5616476"/>
          </a:xfrm>
        </p:spPr>
        <p:txBody>
          <a:bodyPr/>
          <a:lstStyle/>
          <a:p>
            <a:pPr>
              <a:buFont typeface="Wingdings" pitchFamily="2" charset="2"/>
              <a:buChar char="Ø"/>
              <a:defRPr/>
            </a:pPr>
            <a:r>
              <a:rPr lang="el-GR" sz="2400" dirty="0" smtClean="0">
                <a:cs typeface="Tahoma" pitchFamily="34" charset="0"/>
              </a:rPr>
              <a:t>Απαραίτητη η σήμανση με ευδιάκριτα γράμματα για ενημέρωση των πελατών </a:t>
            </a:r>
            <a:r>
              <a:rPr lang="el-GR" sz="2400" b="1" u="sng" dirty="0" smtClean="0">
                <a:cs typeface="Tahoma" pitchFamily="34" charset="0"/>
              </a:rPr>
              <a:t>πριν</a:t>
            </a:r>
            <a:r>
              <a:rPr lang="el-GR" sz="2400" dirty="0" smtClean="0">
                <a:cs typeface="Tahoma" pitchFamily="34" charset="0"/>
              </a:rPr>
              <a:t> από την είσοδό τους στο ξενοδοχείο / τουριστικό γραφείο  ή σε κάθε όροφο</a:t>
            </a:r>
          </a:p>
          <a:p>
            <a:pPr lvl="2">
              <a:buFont typeface="Wingdings" pitchFamily="2" charset="2"/>
              <a:buChar char="Ø"/>
              <a:defRPr/>
            </a:pPr>
            <a:endParaRPr lang="el-GR" sz="1600" dirty="0" smtClean="0">
              <a:cs typeface="Tahoma" pitchFamily="34" charset="0"/>
            </a:endParaRPr>
          </a:p>
          <a:p>
            <a:pPr>
              <a:buFont typeface="Wingdings" pitchFamily="2" charset="2"/>
              <a:buChar char="Ø"/>
              <a:defRPr/>
            </a:pPr>
            <a:r>
              <a:rPr lang="el-GR" sz="2400" dirty="0" smtClean="0">
                <a:cs typeface="Tahoma" pitchFamily="34" charset="0"/>
              </a:rPr>
              <a:t>Οι υπάλληλοι ενημερώνονται μέσω εγκυκλίου </a:t>
            </a:r>
          </a:p>
          <a:p>
            <a:pPr lvl="2">
              <a:buFont typeface="Wingdings" pitchFamily="2" charset="2"/>
              <a:buChar char="Ø"/>
              <a:defRPr/>
            </a:pPr>
            <a:endParaRPr lang="el-GR" sz="1600" dirty="0" smtClean="0">
              <a:cs typeface="Tahoma" pitchFamily="34" charset="0"/>
            </a:endParaRPr>
          </a:p>
          <a:p>
            <a:pPr>
              <a:buFont typeface="Wingdings" pitchFamily="2" charset="2"/>
              <a:buChar char="Ø"/>
              <a:defRPr/>
            </a:pPr>
            <a:r>
              <a:rPr lang="el-GR" sz="2400" dirty="0" smtClean="0">
                <a:cs typeface="Tahoma" pitchFamily="34" charset="0"/>
              </a:rPr>
              <a:t>Δεν επιτρέπεται η μυστική παρακολούθηση </a:t>
            </a:r>
          </a:p>
          <a:p>
            <a:pPr>
              <a:buFontTx/>
              <a:buNone/>
              <a:defRPr/>
            </a:pPr>
            <a:endParaRPr lang="el-GR" sz="2000" dirty="0">
              <a:latin typeface="+mj-lt"/>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4A41222F-A2EC-4CC8-829D-4AC9714505C7}" type="slidenum">
              <a:rPr lang="el-GR" altLang="en-US" sz="1400" smtClean="0">
                <a:latin typeface="Arial" charset="0"/>
              </a:rPr>
              <a:pPr>
                <a:spcBef>
                  <a:spcPct val="0"/>
                </a:spcBef>
                <a:buClrTx/>
                <a:buSzTx/>
                <a:buFontTx/>
                <a:buNone/>
                <a:defRPr/>
              </a:pPr>
              <a:t>47</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340768"/>
            <a:ext cx="8675687" cy="143545"/>
          </a:xfrm>
        </p:spPr>
        <p:txBody>
          <a:bodyPr/>
          <a:lstStyle/>
          <a:p>
            <a:pPr>
              <a:defRPr/>
            </a:pPr>
            <a:r>
              <a:rPr lang="el-GR" sz="2000" b="1" dirty="0" smtClean="0">
                <a:solidFill>
                  <a:srgbClr val="FFC000"/>
                </a:solidFill>
                <a:cs typeface="Tahoma" pitchFamily="34" charset="0"/>
              </a:rPr>
              <a:t>Εγκατάσταση συστημάτων δακτυλικών αποτυπωμάτων για σκοπούς ελέγχου της ώρας προσέλευσης/ αναχώρησης των υπαλλήλων από την εργασία </a:t>
            </a:r>
            <a:r>
              <a:rPr lang="en-US" sz="2000" b="1" dirty="0" smtClean="0">
                <a:solidFill>
                  <a:srgbClr val="FFC000"/>
                </a:solidFill>
                <a:cs typeface="Tahoma" pitchFamily="34" charset="0"/>
              </a:rPr>
              <a:t/>
            </a:r>
            <a:br>
              <a:rPr lang="en-US" sz="2000" b="1" dirty="0" smtClean="0">
                <a:solidFill>
                  <a:srgbClr val="FFC000"/>
                </a:solidFill>
                <a:cs typeface="Tahoma" pitchFamily="34" charset="0"/>
              </a:rPr>
            </a:br>
            <a:r>
              <a:rPr lang="el-GR" sz="2000" b="1" dirty="0" smtClean="0">
                <a:solidFill>
                  <a:srgbClr val="FFC000"/>
                </a:solidFill>
                <a:cs typeface="Tahoma" pitchFamily="34" charset="0"/>
              </a:rPr>
              <a:t/>
            </a:r>
            <a:br>
              <a:rPr lang="el-GR" sz="2000" b="1" dirty="0" smtClean="0">
                <a:solidFill>
                  <a:srgbClr val="FFC000"/>
                </a:solidFill>
                <a:cs typeface="Tahoma" pitchFamily="34" charset="0"/>
              </a:rPr>
            </a:br>
            <a:r>
              <a:rPr lang="el-GR" sz="2000" b="1" dirty="0" smtClean="0">
                <a:solidFill>
                  <a:schemeClr val="tx1"/>
                </a:solidFill>
                <a:cs typeface="Tahoma" pitchFamily="34" charset="0"/>
              </a:rPr>
              <a:t>(Το Γραφείο μου ενημερώθηκε από διάφορα ξενοδοχεία για την πρόθεση τους να εγκαταστήσουν τέτοιο σύστημα ή για το σύστημα που έχουν ήδη προβεί – το θέμα παρακολουθείται)</a:t>
            </a:r>
            <a:br>
              <a:rPr lang="el-GR" sz="2000" b="1" dirty="0" smtClean="0">
                <a:solidFill>
                  <a:schemeClr val="tx1"/>
                </a:solidFill>
                <a:cs typeface="Tahoma" pitchFamily="34" charset="0"/>
              </a:rPr>
            </a:br>
            <a:r>
              <a:rPr lang="el-GR" sz="2000" b="1" dirty="0" smtClean="0">
                <a:solidFill>
                  <a:schemeClr val="tx1"/>
                </a:solidFill>
                <a:cs typeface="Tahoma" pitchFamily="34" charset="0"/>
              </a:rPr>
              <a:t/>
            </a:r>
            <a:br>
              <a:rPr lang="el-GR" sz="2000" b="1" dirty="0" smtClean="0">
                <a:solidFill>
                  <a:schemeClr val="tx1"/>
                </a:solidFill>
                <a:cs typeface="Tahoma" pitchFamily="34" charset="0"/>
              </a:rPr>
            </a:br>
            <a:endParaRPr lang="el-GR" sz="2000" dirty="0">
              <a:solidFill>
                <a:schemeClr val="tx1"/>
              </a:solidFill>
            </a:endParaRPr>
          </a:p>
        </p:txBody>
      </p:sp>
      <p:sp>
        <p:nvSpPr>
          <p:cNvPr id="3" name="Content Placeholder 2"/>
          <p:cNvSpPr>
            <a:spLocks noGrp="1"/>
          </p:cNvSpPr>
          <p:nvPr>
            <p:ph idx="1"/>
          </p:nvPr>
        </p:nvSpPr>
        <p:spPr>
          <a:xfrm>
            <a:off x="250825" y="2348880"/>
            <a:ext cx="8642350" cy="4032870"/>
          </a:xfrm>
        </p:spPr>
        <p:txBody>
          <a:bodyPr/>
          <a:lstStyle/>
          <a:p>
            <a:pPr>
              <a:lnSpc>
                <a:spcPct val="90000"/>
              </a:lnSpc>
              <a:defRPr/>
            </a:pPr>
            <a:r>
              <a:rPr lang="el-GR" sz="2000" b="1" dirty="0" smtClean="0">
                <a:solidFill>
                  <a:srgbClr val="FFFF00"/>
                </a:solidFill>
              </a:rPr>
              <a:t>Είναι βιομετρικό δεδομένο</a:t>
            </a:r>
            <a:r>
              <a:rPr lang="he-IL" sz="2000" b="1" dirty="0" smtClean="0">
                <a:solidFill>
                  <a:srgbClr val="FFFF00"/>
                </a:solidFill>
              </a:rPr>
              <a:t>׃</a:t>
            </a:r>
            <a:r>
              <a:rPr lang="el-GR" sz="2000" b="1" dirty="0" smtClean="0">
                <a:solidFill>
                  <a:srgbClr val="FFC000"/>
                </a:solidFill>
              </a:rPr>
              <a:t> </a:t>
            </a:r>
            <a:r>
              <a:rPr lang="el-GR" sz="2000" dirty="0" smtClean="0">
                <a:cs typeface="Tahoma" pitchFamily="34" charset="0"/>
              </a:rPr>
              <a:t>καθολικό, μοναδικό, μόνιμο δεδομένο όπως είναι φωτογραφία, </a:t>
            </a:r>
            <a:r>
              <a:rPr lang="en-US" sz="2000" dirty="0" smtClean="0">
                <a:cs typeface="Tahoma" pitchFamily="34" charset="0"/>
              </a:rPr>
              <a:t>DNA</a:t>
            </a:r>
            <a:r>
              <a:rPr lang="el-GR" sz="2000" dirty="0" smtClean="0">
                <a:cs typeface="Tahoma" pitchFamily="34" charset="0"/>
              </a:rPr>
              <a:t>, ίριδα, παλάμη, φωνή κτλ</a:t>
            </a:r>
          </a:p>
          <a:p>
            <a:pPr lvl="3">
              <a:lnSpc>
                <a:spcPct val="90000"/>
              </a:lnSpc>
              <a:defRPr/>
            </a:pPr>
            <a:endParaRPr lang="el-GR" sz="800" dirty="0" smtClean="0">
              <a:cs typeface="Tahoma" pitchFamily="34" charset="0"/>
            </a:endParaRPr>
          </a:p>
          <a:p>
            <a:pPr>
              <a:buFont typeface="Wingdings" pitchFamily="2" charset="2"/>
              <a:buChar char="Ø"/>
              <a:defRPr/>
            </a:pPr>
            <a:r>
              <a:rPr lang="el-GR" sz="2000" b="1" u="sng" dirty="0" smtClean="0">
                <a:cs typeface="Tahoma" pitchFamily="34" charset="0"/>
              </a:rPr>
              <a:t>Επιτρέπεται</a:t>
            </a:r>
            <a:r>
              <a:rPr lang="el-GR" sz="2000" dirty="0" smtClean="0">
                <a:cs typeface="Tahoma" pitchFamily="34" charset="0"/>
              </a:rPr>
              <a:t> </a:t>
            </a:r>
            <a:r>
              <a:rPr lang="el-GR" sz="2000" b="1" dirty="0" smtClean="0">
                <a:cs typeface="Tahoma" pitchFamily="34" charset="0"/>
              </a:rPr>
              <a:t>ΜΟΝΟ</a:t>
            </a:r>
            <a:r>
              <a:rPr lang="el-GR" sz="2000" dirty="0" smtClean="0">
                <a:cs typeface="Tahoma" pitchFamily="34" charset="0"/>
              </a:rPr>
              <a:t> σε κτίρια υψίστης ασφάλειας και χώρους με ιδιαίτερες απαιτήσεις ασφαλείας και εφόσον δεν υπάρχει άλλο λιγότερο επαχθές μέσο για την επίτευξη </a:t>
            </a:r>
            <a:r>
              <a:rPr lang="el-GR" sz="2000" b="1" u="sng" dirty="0" smtClean="0">
                <a:cs typeface="Tahoma" pitchFamily="34" charset="0"/>
              </a:rPr>
              <a:t>των σκοπών ασφάλειας</a:t>
            </a:r>
            <a:r>
              <a:rPr lang="el-GR" sz="2000" dirty="0" smtClean="0">
                <a:cs typeface="Tahoma" pitchFamily="34" charset="0"/>
              </a:rPr>
              <a:t> των εγκαταστάσεων / εξοπλισμού /προσώπων (π.χ. στρατιωτικές /αμυντικές εγκαταστάσεις, εργαστήρια υψηλού κινδύνου, χώροι αεροδρομίων, </a:t>
            </a:r>
            <a:r>
              <a:rPr lang="el-GR" sz="2000" dirty="0" err="1" smtClean="0">
                <a:cs typeface="Tahoma" pitchFamily="34" charset="0"/>
              </a:rPr>
              <a:t>κ.α</a:t>
            </a:r>
            <a:r>
              <a:rPr lang="el-GR" sz="2000" dirty="0" smtClean="0">
                <a:cs typeface="Tahoma" pitchFamily="34" charset="0"/>
              </a:rPr>
              <a:t>)</a:t>
            </a:r>
          </a:p>
          <a:p>
            <a:pPr lvl="2">
              <a:buNone/>
              <a:defRPr/>
            </a:pPr>
            <a:endParaRPr lang="el-GR" sz="1200" dirty="0" smtClean="0">
              <a:cs typeface="Tahoma" pitchFamily="34" charset="0"/>
            </a:endParaRPr>
          </a:p>
          <a:p>
            <a:pPr>
              <a:buFont typeface="Wingdings" pitchFamily="2" charset="2"/>
              <a:buChar char="Ø"/>
              <a:defRPr/>
            </a:pPr>
            <a:r>
              <a:rPr lang="el-GR" sz="2000" dirty="0" smtClean="0">
                <a:cs typeface="Tahoma" pitchFamily="34" charset="0"/>
              </a:rPr>
              <a:t>Ο υπεύθυνος επεξεργασίας σταθμίζει τους κινδύνους, την έκταση των κινδύνων αυτών και τις υπάρχουσες εναλλακτικές δυνατότητες αντιμετώπισης των κινδύνων και από την άλλη, τις προσβολές της προσωπικότητας και της </a:t>
            </a:r>
            <a:r>
              <a:rPr lang="el-GR" sz="2000" dirty="0" err="1" smtClean="0">
                <a:cs typeface="Tahoma" pitchFamily="34" charset="0"/>
              </a:rPr>
              <a:t>ιδιωτικότητας</a:t>
            </a:r>
            <a:r>
              <a:rPr lang="el-GR" sz="2000" dirty="0" smtClean="0">
                <a:cs typeface="Tahoma" pitchFamily="34" charset="0"/>
              </a:rPr>
              <a:t> του ατόμου από τη χρήση τέτοιων μεθόδων </a:t>
            </a:r>
          </a:p>
          <a:p>
            <a:pPr>
              <a:buFont typeface="Wingdings" pitchFamily="2" charset="2"/>
              <a:buChar char="Ø"/>
              <a:defRPr/>
            </a:pPr>
            <a:endParaRPr lang="el-GR" sz="2000" dirty="0">
              <a:latin typeface="+mj-lt"/>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E6D5B99-1563-4B69-A1F8-DC65F5C8D078}" type="slidenum">
              <a:rPr lang="el-GR" altLang="en-US" sz="1400" smtClean="0">
                <a:latin typeface="Arial" charset="0"/>
              </a:rPr>
              <a:pPr>
                <a:spcBef>
                  <a:spcPct val="0"/>
                </a:spcBef>
                <a:buClrTx/>
                <a:buSzTx/>
                <a:buFontTx/>
                <a:buNone/>
                <a:defRPr/>
              </a:pPr>
              <a:t>48</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187450" y="260350"/>
            <a:ext cx="7200900" cy="1223963"/>
          </a:xfrm>
        </p:spPr>
        <p:txBody>
          <a:bodyPr/>
          <a:lstStyle/>
          <a:p>
            <a:pPr>
              <a:defRPr/>
            </a:pPr>
            <a:r>
              <a:rPr lang="el-GR" sz="2600" b="1" dirty="0" smtClean="0">
                <a:solidFill>
                  <a:srgbClr val="FFC000"/>
                </a:solidFill>
                <a:cs typeface="Tahoma" pitchFamily="34" charset="0"/>
              </a:rPr>
              <a:t>Ορθή χρήση αδειών ασθενείας και δεδομένων υγείας του προσωπικού </a:t>
            </a:r>
          </a:p>
        </p:txBody>
      </p:sp>
      <p:sp>
        <p:nvSpPr>
          <p:cNvPr id="54275" name="Content Placeholder 2"/>
          <p:cNvSpPr>
            <a:spLocks noGrp="1"/>
          </p:cNvSpPr>
          <p:nvPr>
            <p:ph idx="1"/>
          </p:nvPr>
        </p:nvSpPr>
        <p:spPr>
          <a:xfrm>
            <a:off x="250825" y="1412875"/>
            <a:ext cx="8569325" cy="4895850"/>
          </a:xfrm>
        </p:spPr>
        <p:txBody>
          <a:bodyPr/>
          <a:lstStyle/>
          <a:p>
            <a:pPr algn="just" eaLnBrk="1" hangingPunct="1">
              <a:lnSpc>
                <a:spcPct val="90000"/>
              </a:lnSpc>
              <a:buFont typeface="Wingdings" pitchFamily="2" charset="2"/>
              <a:buNone/>
              <a:defRPr/>
            </a:pPr>
            <a:r>
              <a:rPr lang="el-GR" sz="800" dirty="0" smtClean="0">
                <a:latin typeface="Arial" charset="0"/>
              </a:rPr>
              <a:t>               </a:t>
            </a:r>
            <a:r>
              <a:rPr lang="el-GR" sz="2400" b="1" dirty="0" smtClean="0">
                <a:solidFill>
                  <a:srgbClr val="FFFF00"/>
                </a:solidFill>
                <a:latin typeface="Arial" charset="0"/>
                <a:cs typeface="Times New Roman" pitchFamily="18" charset="0"/>
              </a:rPr>
              <a:t>Νόμιμη επεξεργασία: </a:t>
            </a:r>
            <a:r>
              <a:rPr lang="el-GR" sz="2400" dirty="0" smtClean="0">
                <a:latin typeface="Arial" charset="0"/>
                <a:cs typeface="Times New Roman" pitchFamily="18" charset="0"/>
              </a:rPr>
              <a:t>Συγκατάθεση ή Άδεια Επιτρόπου</a:t>
            </a:r>
          </a:p>
          <a:p>
            <a:pPr algn="just">
              <a:buFont typeface="Wingdings" pitchFamily="2" charset="2"/>
              <a:buChar char="Ø"/>
              <a:defRPr/>
            </a:pPr>
            <a:r>
              <a:rPr lang="el-GR" sz="2400" dirty="0" smtClean="0">
                <a:latin typeface="Arial" charset="0"/>
                <a:cs typeface="Times New Roman" pitchFamily="18" charset="0"/>
              </a:rPr>
              <a:t>Οι άδειες ασθενείας (περιλαμβάνουν ευαίσθητα δεδομένα) θα πρέπει να καταχωρούνται όχι στον προσωπικό φάκελο του υπαλλήλου αλλά να σε  ξεχωριστό φάκελο που να ονομάζεται «Φάκελος Αδειών». Σε αυτόν, μπορούν επίσης να καταχωρούνται οι άδειες ανάπαυσης του</a:t>
            </a:r>
          </a:p>
          <a:p>
            <a:pPr algn="just">
              <a:buFont typeface="Wingdings" pitchFamily="2" charset="2"/>
              <a:buChar char="Ø"/>
              <a:defRPr/>
            </a:pPr>
            <a:r>
              <a:rPr lang="el-GR" sz="2400" dirty="0" smtClean="0">
                <a:latin typeface="Arial" charset="0"/>
                <a:cs typeface="Times New Roman" pitchFamily="18" charset="0"/>
              </a:rPr>
              <a:t>Περιορισμένη πρόσβαση: μόνο από άτομα που έχουν επιλεγεί και εξουσιοδοτηθεί ειδικά από τον εργοδότη. </a:t>
            </a:r>
          </a:p>
          <a:p>
            <a:pPr algn="just">
              <a:buFont typeface="Wingdings" pitchFamily="2" charset="2"/>
              <a:buChar char="Ø"/>
              <a:defRPr/>
            </a:pPr>
            <a:r>
              <a:rPr lang="el-GR" sz="2400" dirty="0" smtClean="0">
                <a:latin typeface="Arial" charset="0"/>
                <a:cs typeface="Times New Roman" pitchFamily="18" charset="0"/>
              </a:rPr>
              <a:t>Αν τα δεδομένα υγείας ενός </a:t>
            </a:r>
            <a:r>
              <a:rPr lang="el-GR" sz="2400" dirty="0" err="1" smtClean="0">
                <a:latin typeface="Arial" charset="0"/>
                <a:cs typeface="Times New Roman" pitchFamily="18" charset="0"/>
              </a:rPr>
              <a:t>εργοδοτούμενου</a:t>
            </a:r>
            <a:r>
              <a:rPr lang="el-GR" sz="2400" dirty="0" smtClean="0">
                <a:latin typeface="Arial" charset="0"/>
                <a:cs typeface="Times New Roman" pitchFamily="18" charset="0"/>
              </a:rPr>
              <a:t> πρόκειται να κοινοποιηθούν σε τρίτους, ο </a:t>
            </a:r>
            <a:r>
              <a:rPr lang="el-GR" sz="2400" dirty="0" err="1" smtClean="0">
                <a:latin typeface="Arial" charset="0"/>
                <a:cs typeface="Times New Roman" pitchFamily="18" charset="0"/>
              </a:rPr>
              <a:t>εργοδοτούμενος</a:t>
            </a:r>
            <a:r>
              <a:rPr lang="el-GR" sz="2400" dirty="0" smtClean="0">
                <a:latin typeface="Arial" charset="0"/>
                <a:cs typeface="Times New Roman" pitchFamily="18" charset="0"/>
              </a:rPr>
              <a:t> πρέπει να ενημερώνεται εκ των προτέρων για τους σκοπούς και τους αποδέκτες της κοινοποίησης</a:t>
            </a:r>
          </a:p>
          <a:p>
            <a:pPr lvl="1" eaLnBrk="1" hangingPunct="1">
              <a:lnSpc>
                <a:spcPct val="80000"/>
              </a:lnSpc>
              <a:buFont typeface="Wingdings 2" pitchFamily="18" charset="2"/>
              <a:buNone/>
              <a:defRPr/>
            </a:pPr>
            <a:endParaRPr lang="el-GR" dirty="0" smtClean="0">
              <a:cs typeface="Tahoma" pitchFamily="34" charset="0"/>
            </a:endParaRPr>
          </a:p>
          <a:p>
            <a:pPr lvl="1" eaLnBrk="1" hangingPunct="1">
              <a:lnSpc>
                <a:spcPct val="80000"/>
              </a:lnSpc>
              <a:buFont typeface="Tahoma" pitchFamily="34" charset="0"/>
              <a:buNone/>
              <a:defRPr/>
            </a:pPr>
            <a:endParaRPr lang="el-GR" dirty="0" smtClean="0"/>
          </a:p>
          <a:p>
            <a:pPr lvl="1" eaLnBrk="1" hangingPunct="1">
              <a:lnSpc>
                <a:spcPct val="80000"/>
              </a:lnSpc>
              <a:buFont typeface="Wingdings 2" pitchFamily="18" charset="2"/>
              <a:buNone/>
              <a:defRPr/>
            </a:pPr>
            <a:endParaRPr lang="el-GR" dirty="0" smtClean="0"/>
          </a:p>
          <a:p>
            <a:pPr lvl="1" eaLnBrk="1" hangingPunct="1">
              <a:lnSpc>
                <a:spcPct val="80000"/>
              </a:lnSpc>
              <a:buFont typeface="Wingdings 2" pitchFamily="18" charset="2"/>
              <a:buNone/>
              <a:defRPr/>
            </a:pPr>
            <a:endParaRPr lang="el-GR" dirty="0" smtClean="0">
              <a:latin typeface="Arial" charset="0"/>
            </a:endParaRPr>
          </a:p>
          <a:p>
            <a:pPr lvl="1" eaLnBrk="1" hangingPunct="1">
              <a:lnSpc>
                <a:spcPct val="80000"/>
              </a:lnSpc>
              <a:buFont typeface="Wingdings" pitchFamily="2" charset="2"/>
              <a:buNone/>
              <a:defRPr/>
            </a:pPr>
            <a:r>
              <a:rPr lang="el-GR" dirty="0" smtClean="0"/>
              <a:t>	</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9C64E2A-628D-4CE8-8727-99C89757F66D}" type="slidenum">
              <a:rPr lang="en-GB" altLang="en-US" sz="1400" smtClean="0">
                <a:latin typeface="Arial" charset="0"/>
              </a:rPr>
              <a:pPr>
                <a:spcBef>
                  <a:spcPct val="0"/>
                </a:spcBef>
                <a:buClrTx/>
                <a:buSzTx/>
                <a:buFontTx/>
                <a:buNone/>
                <a:defRPr/>
              </a:pPr>
              <a:t>49</a:t>
            </a:fld>
            <a:endParaRPr lang="en-GB" altLang="en-US" sz="1400" smtClean="0">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0"/>
            <a:ext cx="8424862" cy="765175"/>
          </a:xfrm>
        </p:spPr>
        <p:txBody>
          <a:bodyPr/>
          <a:lstStyle/>
          <a:p>
            <a:pPr algn="ctr">
              <a:defRPr/>
            </a:pPr>
            <a:r>
              <a:rPr lang="el-GR" sz="2400" b="1" dirty="0" smtClean="0">
                <a:solidFill>
                  <a:srgbClr val="FFC000"/>
                </a:solidFill>
              </a:rPr>
              <a:t>Πεδίο εφαρμογής </a:t>
            </a:r>
            <a:endParaRPr lang="el-GR" sz="2400" b="1" dirty="0">
              <a:solidFill>
                <a:srgbClr val="FFC000"/>
              </a:solidFill>
            </a:endParaRPr>
          </a:p>
        </p:txBody>
      </p:sp>
      <p:sp>
        <p:nvSpPr>
          <p:cNvPr id="3" name="Content Placeholder 2"/>
          <p:cNvSpPr>
            <a:spLocks noGrp="1"/>
          </p:cNvSpPr>
          <p:nvPr>
            <p:ph idx="1"/>
          </p:nvPr>
        </p:nvSpPr>
        <p:spPr>
          <a:xfrm>
            <a:off x="179388" y="692150"/>
            <a:ext cx="8785100" cy="5256213"/>
          </a:xfrm>
        </p:spPr>
        <p:txBody>
          <a:bodyPr/>
          <a:lstStyle/>
          <a:p>
            <a:pPr>
              <a:defRPr/>
            </a:pPr>
            <a:r>
              <a:rPr lang="el-GR" sz="2000" dirty="0" smtClean="0"/>
              <a:t>Στο έδαφος της Κυπριακής Δημοκρατίας</a:t>
            </a:r>
          </a:p>
          <a:p>
            <a:pPr lvl="4">
              <a:defRPr/>
            </a:pPr>
            <a:endParaRPr lang="el-GR" sz="800" dirty="0" smtClean="0"/>
          </a:p>
          <a:p>
            <a:pPr>
              <a:defRPr/>
            </a:pPr>
            <a:r>
              <a:rPr lang="el-GR" sz="2000" dirty="0" smtClean="0"/>
              <a:t>Όταν εφαρμόζεται το κυπριακό δίκαιο δυνάμει διεθνούς δικαίου</a:t>
            </a:r>
          </a:p>
          <a:p>
            <a:pPr lvl="4">
              <a:defRPr/>
            </a:pPr>
            <a:endParaRPr lang="el-GR" sz="800" dirty="0" smtClean="0"/>
          </a:p>
          <a:p>
            <a:pPr>
              <a:defRPr/>
            </a:pPr>
            <a:r>
              <a:rPr lang="el-GR" sz="2000" dirty="0" smtClean="0"/>
              <a:t>Διασυνοριακές υποθέσεις που αφορούν πρόσωπα σε περισσότερα κράτη μέλη (συνδεδεμένες εταιρείες)</a:t>
            </a:r>
          </a:p>
          <a:p>
            <a:pPr lvl="4">
              <a:defRPr/>
            </a:pPr>
            <a:endParaRPr lang="el-GR" sz="800" dirty="0" smtClean="0"/>
          </a:p>
          <a:p>
            <a:pPr>
              <a:defRPr/>
            </a:pPr>
            <a:r>
              <a:rPr lang="el-GR" sz="2000" dirty="0" smtClean="0"/>
              <a:t>Σε επεξεργασία εκτός ΕΕ για υποκείμενα που βρίσκονται εντός ΕΕ </a:t>
            </a:r>
            <a:endParaRPr lang="en-US" sz="2000" dirty="0" smtClean="0"/>
          </a:p>
          <a:p>
            <a:pPr>
              <a:buNone/>
              <a:defRPr/>
            </a:pPr>
            <a:r>
              <a:rPr lang="en-US" sz="2000" dirty="0" smtClean="0"/>
              <a:t>    </a:t>
            </a:r>
            <a:r>
              <a:rPr lang="el-GR" sz="2000" dirty="0" smtClean="0"/>
              <a:t>π.χ. </a:t>
            </a:r>
            <a:r>
              <a:rPr lang="en-US" sz="2000" dirty="0" smtClean="0"/>
              <a:t>US Airlines, </a:t>
            </a:r>
            <a:r>
              <a:rPr lang="el-GR" sz="2000" dirty="0" smtClean="0"/>
              <a:t>ταξιδιωτικό γραφείο σε τρίτη χώρα</a:t>
            </a:r>
            <a:r>
              <a:rPr lang="en-US" sz="2000" dirty="0" smtClean="0"/>
              <a:t> </a:t>
            </a:r>
            <a:r>
              <a:rPr lang="el-GR" sz="2000" dirty="0" smtClean="0"/>
              <a:t>που συλλέγει δεδομένα πολιτών Ε.Ε.</a:t>
            </a:r>
          </a:p>
          <a:p>
            <a:pPr lvl="3">
              <a:defRPr/>
            </a:pPr>
            <a:endParaRPr lang="el-GR" sz="800" dirty="0" smtClean="0"/>
          </a:p>
          <a:p>
            <a:pPr>
              <a:defRPr/>
            </a:pPr>
            <a:r>
              <a:rPr lang="el-GR" sz="2000" dirty="0" smtClean="0"/>
              <a:t>Σε επεξεργασία που εκτελείται στην ΕΕ για υποκείμενα που βρίσκονται εκτός ΕΕ</a:t>
            </a:r>
          </a:p>
          <a:p>
            <a:pPr lvl="3">
              <a:defRPr/>
            </a:pPr>
            <a:endParaRPr lang="el-GR" dirty="0" smtClean="0"/>
          </a:p>
          <a:p>
            <a:pPr>
              <a:defRPr/>
            </a:pPr>
            <a:r>
              <a:rPr lang="el-GR" sz="2000" b="1" dirty="0" smtClean="0"/>
              <a:t>Κύρια εγκατάσταση: </a:t>
            </a:r>
            <a:r>
              <a:rPr lang="el-GR" sz="2000" dirty="0" smtClean="0"/>
              <a:t>ορίζεται, όταν μια εταιρεία έχει εγκαταστάσεις σε πολλά κράτη μέλη</a:t>
            </a:r>
          </a:p>
          <a:p>
            <a:pPr>
              <a:buFont typeface="Wingdings" pitchFamily="2" charset="2"/>
              <a:buChar char="v"/>
              <a:defRPr/>
            </a:pPr>
            <a:r>
              <a:rPr lang="el-GR" sz="2000" b="1" dirty="0" smtClean="0">
                <a:solidFill>
                  <a:srgbClr val="FFC000"/>
                </a:solidFill>
              </a:rPr>
              <a:t>Για υπεύθυνο επεξεργασίας: </a:t>
            </a:r>
            <a:r>
              <a:rPr lang="el-GR" sz="2000" dirty="0" smtClean="0"/>
              <a:t>κύρια εγκατάσταση = η εγκατάσταση όπου λαμβάνονται οι αποφάσεις</a:t>
            </a:r>
          </a:p>
          <a:p>
            <a:pPr>
              <a:buFont typeface="Wingdings" pitchFamily="2" charset="2"/>
              <a:buChar char="v"/>
              <a:defRPr/>
            </a:pPr>
            <a:r>
              <a:rPr lang="el-GR" sz="2000" b="1" dirty="0" smtClean="0">
                <a:solidFill>
                  <a:srgbClr val="FFC000"/>
                </a:solidFill>
              </a:rPr>
              <a:t>Για εκτελών την επεξεργασία: </a:t>
            </a:r>
            <a:r>
              <a:rPr lang="el-GR" sz="2000" dirty="0" smtClean="0"/>
              <a:t>κύρια εγκατάσταση = η εγκατάσταση όπου εκτελείται η επεξεργασία</a:t>
            </a:r>
          </a:p>
          <a:p>
            <a:pPr>
              <a:buFontTx/>
              <a:buNone/>
              <a:defRPr/>
            </a:pPr>
            <a:r>
              <a:rPr lang="el-GR" sz="2400" dirty="0" smtClean="0"/>
              <a:t/>
            </a:r>
            <a:br>
              <a:rPr lang="el-GR" sz="2400" dirty="0" smtClean="0"/>
            </a:br>
            <a:endParaRPr lang="el-GR" sz="2400" dirty="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2CC09CA-2430-4785-8361-4904CB1CA2AE}" type="slidenum">
              <a:rPr lang="el-GR" altLang="en-US" sz="1400" smtClean="0">
                <a:latin typeface="Arial" charset="0"/>
              </a:rPr>
              <a:pPr>
                <a:spcBef>
                  <a:spcPct val="0"/>
                </a:spcBef>
                <a:buClrTx/>
                <a:buSzTx/>
                <a:buFontTx/>
                <a:buNone/>
                <a:defRPr/>
              </a:pPr>
              <a:t>5</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Content Placeholder 2"/>
          <p:cNvSpPr>
            <a:spLocks noGrp="1"/>
          </p:cNvSpPr>
          <p:nvPr>
            <p:ph idx="1"/>
          </p:nvPr>
        </p:nvSpPr>
        <p:spPr>
          <a:xfrm>
            <a:off x="323850" y="620713"/>
            <a:ext cx="8424863" cy="5451475"/>
          </a:xfrm>
        </p:spPr>
        <p:txBody>
          <a:bodyPr/>
          <a:lstStyle/>
          <a:p>
            <a:pPr>
              <a:buFont typeface="Wingdings" pitchFamily="2" charset="2"/>
              <a:buChar char="Ø"/>
              <a:defRPr/>
            </a:pPr>
            <a:r>
              <a:rPr lang="el-GR" sz="2200" dirty="0" smtClean="0"/>
              <a:t>Η επεξεργασία δεδομένων υγείας </a:t>
            </a:r>
            <a:r>
              <a:rPr lang="el-GR" sz="2200" u="sng" dirty="0" smtClean="0"/>
              <a:t>πρέπει να περιορίζεται στις περιπτώσεις όπου αυτή είναι απαραίτητη για να ικανοποιηθούν συγκεκριμένοι σκοποί </a:t>
            </a:r>
            <a:r>
              <a:rPr lang="el-GR" sz="2200" dirty="0" smtClean="0"/>
              <a:t>όπως π.χ.:</a:t>
            </a:r>
          </a:p>
          <a:p>
            <a:pPr>
              <a:buFont typeface="Wingdings" pitchFamily="2" charset="2"/>
              <a:buChar char="v"/>
              <a:defRPr/>
            </a:pPr>
            <a:r>
              <a:rPr lang="el-GR" sz="2200" dirty="0" smtClean="0"/>
              <a:t>όταν η επεξεργασία είναι απαραίτητη για να κριθεί κατά πόσο ένας </a:t>
            </a:r>
            <a:r>
              <a:rPr lang="el-GR" sz="2200" dirty="0" err="1" smtClean="0"/>
              <a:t>εργοδοτούμενος</a:t>
            </a:r>
            <a:r>
              <a:rPr lang="el-GR" sz="2200" dirty="0" smtClean="0"/>
              <a:t> είναι ικανός να εκπληρώσει μία παρούσα ή μελλοντική εργασία</a:t>
            </a:r>
          </a:p>
          <a:p>
            <a:pPr>
              <a:buFont typeface="Wingdings" pitchFamily="2" charset="2"/>
              <a:buChar char="v"/>
              <a:defRPr/>
            </a:pPr>
            <a:r>
              <a:rPr lang="el-GR" sz="2200" dirty="0" smtClean="0"/>
              <a:t>όταν η επεξεργασία είναι απαραίτητη για σκοπούς πρόληψης και προστασίας της υγείας των εργοδοτουμένων στους χώρους εργασίας</a:t>
            </a:r>
          </a:p>
          <a:p>
            <a:pPr>
              <a:buFont typeface="Wingdings" pitchFamily="2" charset="2"/>
              <a:buChar char="v"/>
              <a:defRPr/>
            </a:pPr>
            <a:r>
              <a:rPr lang="el-GR" sz="2200" dirty="0" smtClean="0"/>
              <a:t>όταν η επεξεργασία είναι απαραίτητη, για να παρασχεθούν στον εργοδοτούμενο δικαιώματα ασθενείας ή κοινωνικών ασφαλίσεων</a:t>
            </a:r>
          </a:p>
          <a:p>
            <a:pPr>
              <a:buFont typeface="Wingdings" pitchFamily="2" charset="2"/>
              <a:buChar char="v"/>
              <a:defRPr/>
            </a:pPr>
            <a:r>
              <a:rPr lang="el-GR" sz="2200" dirty="0" smtClean="0"/>
              <a:t>όταν τα καθήκοντα της θέσης επιβάλλουν την υποβολή του </a:t>
            </a:r>
            <a:r>
              <a:rPr lang="el-GR" sz="2200" dirty="0" err="1" smtClean="0"/>
              <a:t>εργοδοτουμένου</a:t>
            </a:r>
            <a:r>
              <a:rPr lang="el-GR" sz="2200" dirty="0" smtClean="0"/>
              <a:t> σε συγκεκριμένους υγειονομικούς ή ιατρικούς ελέγχους</a:t>
            </a:r>
          </a:p>
          <a:p>
            <a:pPr>
              <a:buFontTx/>
              <a:buNone/>
              <a:defRPr/>
            </a:pPr>
            <a:endParaRPr lang="el-GR" sz="2000" dirty="0" smtClean="0"/>
          </a:p>
          <a:p>
            <a:pPr>
              <a:buFontTx/>
              <a:buNone/>
              <a:defRPr/>
            </a:pPr>
            <a:endParaRPr lang="el-GR" dirty="0" smtClean="0">
              <a:cs typeface="Tahoma" pitchFamily="34" charset="0"/>
            </a:endParaRPr>
          </a:p>
          <a:p>
            <a:pPr lvl="1" eaLnBrk="1" hangingPunct="1">
              <a:lnSpc>
                <a:spcPct val="80000"/>
              </a:lnSpc>
              <a:buFont typeface="Tahoma" pitchFamily="34" charset="0"/>
              <a:buNone/>
              <a:defRPr/>
            </a:pPr>
            <a:endParaRPr lang="el-GR" dirty="0" smtClean="0"/>
          </a:p>
          <a:p>
            <a:pPr lvl="1" eaLnBrk="1" hangingPunct="1">
              <a:lnSpc>
                <a:spcPct val="80000"/>
              </a:lnSpc>
              <a:buFont typeface="Wingdings 2" pitchFamily="18" charset="2"/>
              <a:buNone/>
              <a:defRPr/>
            </a:pPr>
            <a:endParaRPr lang="el-GR" dirty="0" smtClean="0"/>
          </a:p>
          <a:p>
            <a:pPr lvl="1" eaLnBrk="1" hangingPunct="1">
              <a:lnSpc>
                <a:spcPct val="80000"/>
              </a:lnSpc>
              <a:buFont typeface="Wingdings 2" pitchFamily="18" charset="2"/>
              <a:buNone/>
              <a:defRPr/>
            </a:pPr>
            <a:endParaRPr lang="el-GR" dirty="0" smtClean="0">
              <a:latin typeface="Arial" charset="0"/>
            </a:endParaRPr>
          </a:p>
          <a:p>
            <a:pPr lvl="1" eaLnBrk="1" hangingPunct="1">
              <a:lnSpc>
                <a:spcPct val="80000"/>
              </a:lnSpc>
              <a:buFont typeface="Wingdings" pitchFamily="2" charset="2"/>
              <a:buNone/>
              <a:defRPr/>
            </a:pPr>
            <a:r>
              <a:rPr lang="el-GR" dirty="0" smtClean="0"/>
              <a:t>	</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268615F-7995-48C6-808F-88B2F90BAAC0}" type="slidenum">
              <a:rPr lang="en-GB" altLang="en-US" sz="1400" smtClean="0">
                <a:latin typeface="Arial" charset="0"/>
              </a:rPr>
              <a:pPr>
                <a:spcBef>
                  <a:spcPct val="0"/>
                </a:spcBef>
                <a:buClrTx/>
                <a:buSzTx/>
                <a:buFontTx/>
                <a:buNone/>
                <a:defRPr/>
              </a:pPr>
              <a:t>50</a:t>
            </a:fld>
            <a:endParaRPr lang="en-GB" altLang="en-US" sz="1400" smtClean="0">
              <a:latin typeface="Arial"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827088" y="0"/>
            <a:ext cx="7859712" cy="1484313"/>
          </a:xfrm>
        </p:spPr>
        <p:txBody>
          <a:bodyPr/>
          <a:lstStyle/>
          <a:p>
            <a:pPr>
              <a:defRPr/>
            </a:pPr>
            <a:r>
              <a:rPr lang="el-GR" sz="2800" b="1" dirty="0" smtClean="0">
                <a:solidFill>
                  <a:srgbClr val="FFC000"/>
                </a:solidFill>
                <a:cs typeface="Tahoma" pitchFamily="34" charset="0"/>
              </a:rPr>
              <a:t>Διαγραφή / καταστροφή προσωπικών </a:t>
            </a:r>
            <a:r>
              <a:rPr lang="el-GR" sz="2800" b="1" smtClean="0">
                <a:solidFill>
                  <a:srgbClr val="FFC000"/>
                </a:solidFill>
                <a:cs typeface="Tahoma" pitchFamily="34" charset="0"/>
              </a:rPr>
              <a:t>δεδομένων πελατών</a:t>
            </a:r>
            <a:endParaRPr lang="el-GR" sz="2800" b="1" dirty="0" smtClean="0">
              <a:solidFill>
                <a:srgbClr val="FFC000"/>
              </a:solidFill>
              <a:cs typeface="Tahoma" pitchFamily="34" charset="0"/>
            </a:endParaRPr>
          </a:p>
        </p:txBody>
      </p:sp>
      <p:sp>
        <p:nvSpPr>
          <p:cNvPr id="56323" name="Content Placeholder 2"/>
          <p:cNvSpPr>
            <a:spLocks noGrp="1"/>
          </p:cNvSpPr>
          <p:nvPr>
            <p:ph idx="1"/>
          </p:nvPr>
        </p:nvSpPr>
        <p:spPr>
          <a:xfrm>
            <a:off x="457200" y="1341438"/>
            <a:ext cx="8229600" cy="4678362"/>
          </a:xfrm>
        </p:spPr>
        <p:txBody>
          <a:bodyPr/>
          <a:lstStyle/>
          <a:p>
            <a:pPr>
              <a:buFont typeface="Wingdings" pitchFamily="2" charset="2"/>
              <a:buChar char="Ø"/>
              <a:defRPr/>
            </a:pPr>
            <a:r>
              <a:rPr lang="el-GR" sz="2100" dirty="0" smtClean="0">
                <a:solidFill>
                  <a:schemeClr val="tx2"/>
                </a:solidFill>
                <a:latin typeface="+mj-lt"/>
                <a:cs typeface="Tahoma" pitchFamily="34" charset="0"/>
              </a:rPr>
              <a:t>Τα δεδομένα θα πρέπει να διατηρούνται </a:t>
            </a:r>
            <a:r>
              <a:rPr lang="el-GR" sz="2100" b="1" dirty="0" smtClean="0">
                <a:solidFill>
                  <a:schemeClr val="tx2"/>
                </a:solidFill>
                <a:latin typeface="+mj-lt"/>
                <a:cs typeface="Tahoma" pitchFamily="34" charset="0"/>
              </a:rPr>
              <a:t>μόνο κατά τη διάρκεια της περιόδου που απαιτείται</a:t>
            </a:r>
            <a:r>
              <a:rPr lang="el-GR" sz="2100" dirty="0" smtClean="0">
                <a:solidFill>
                  <a:schemeClr val="tx2"/>
                </a:solidFill>
                <a:latin typeface="+mj-lt"/>
                <a:cs typeface="Tahoma" pitchFamily="34" charset="0"/>
              </a:rPr>
              <a:t> για την πραγματοποίηση των σκοπών της συλλογής /επεξεργασίας</a:t>
            </a:r>
            <a:endParaRPr lang="en-US" sz="2100" dirty="0" smtClean="0">
              <a:solidFill>
                <a:schemeClr val="tx2"/>
              </a:solidFill>
              <a:latin typeface="+mj-lt"/>
              <a:cs typeface="Tahoma" pitchFamily="34" charset="0"/>
            </a:endParaRPr>
          </a:p>
          <a:p>
            <a:pPr lvl="5">
              <a:buFontTx/>
              <a:buNone/>
              <a:defRPr/>
            </a:pPr>
            <a:r>
              <a:rPr lang="el-GR" sz="1700" dirty="0" smtClean="0">
                <a:solidFill>
                  <a:srgbClr val="FF0000"/>
                </a:solidFill>
                <a:latin typeface="+mj-lt"/>
                <a:cs typeface="Tahoma" pitchFamily="34" charset="0"/>
              </a:rPr>
              <a:t> </a:t>
            </a:r>
          </a:p>
          <a:p>
            <a:pPr>
              <a:buFont typeface="Wingdings" pitchFamily="2" charset="2"/>
              <a:buChar char="Ø"/>
              <a:defRPr/>
            </a:pPr>
            <a:r>
              <a:rPr lang="el-GR" sz="2100" dirty="0" smtClean="0">
                <a:solidFill>
                  <a:schemeClr val="tx2"/>
                </a:solidFill>
                <a:latin typeface="+mj-lt"/>
                <a:cs typeface="Tahoma" pitchFamily="34" charset="0"/>
              </a:rPr>
              <a:t>Μετά τη λήξη οποιασδήποτε οικονομικής διαφοράς, θα πρέπει να οριστεί χρονικό διάστημα διατήρησης των δεδομένων που διατηρούνται από ξενοδοχεία και τουριστικά/ταξιδιωτικά γραφεία </a:t>
            </a:r>
            <a:r>
              <a:rPr lang="el-GR" sz="2100" b="1" dirty="0" smtClean="0">
                <a:solidFill>
                  <a:schemeClr val="tx2"/>
                </a:solidFill>
                <a:latin typeface="+mj-lt"/>
                <a:cs typeface="Tahoma" pitchFamily="34" charset="0"/>
              </a:rPr>
              <a:t>ιδιαίτερα όσον αφορά στον αριθμό πιστωτικής κάρτας, αριθμό ταυτότητας/διαβατηρίου και εθνικότητας</a:t>
            </a:r>
          </a:p>
          <a:p>
            <a:pPr lvl="2">
              <a:buFont typeface="Wingdings" pitchFamily="2" charset="2"/>
              <a:buChar char="Ø"/>
              <a:defRPr/>
            </a:pPr>
            <a:endParaRPr lang="el-GR" sz="1300" b="1" dirty="0" smtClean="0">
              <a:solidFill>
                <a:schemeClr val="tx2"/>
              </a:solidFill>
              <a:latin typeface="+mj-lt"/>
              <a:cs typeface="Tahoma" pitchFamily="34" charset="0"/>
            </a:endParaRPr>
          </a:p>
          <a:p>
            <a:pPr>
              <a:buFont typeface="Wingdings" pitchFamily="2" charset="2"/>
              <a:buChar char="Ø"/>
              <a:defRPr/>
            </a:pPr>
            <a:r>
              <a:rPr lang="el-GR" sz="2100" dirty="0" smtClean="0">
                <a:solidFill>
                  <a:schemeClr val="tx2"/>
                </a:solidFill>
                <a:latin typeface="+mj-lt"/>
                <a:cs typeface="Tahoma" pitchFamily="34" charset="0"/>
              </a:rPr>
              <a:t>Εάν ο πελάτης συγκατατέθηκε για επεξεργασία προσωπικών του δεδομένων για άλλους σκοπούς π.χ. αποστολή ενημερωτικών προσφορών, θα πρέπει να διατηρούνται μόνο τα απολύτως απαραίτητα στοιχεία π.χ. ονοματεπώνυμο, </a:t>
            </a:r>
            <a:r>
              <a:rPr lang="en-US" sz="2100" dirty="0" smtClean="0">
                <a:solidFill>
                  <a:schemeClr val="tx2"/>
                </a:solidFill>
                <a:latin typeface="+mj-lt"/>
                <a:cs typeface="Tahoma" pitchFamily="34" charset="0"/>
              </a:rPr>
              <a:t>email</a:t>
            </a:r>
            <a:r>
              <a:rPr lang="el-GR" sz="2100" dirty="0" smtClean="0">
                <a:solidFill>
                  <a:schemeClr val="tx2"/>
                </a:solidFill>
                <a:latin typeface="+mj-lt"/>
                <a:cs typeface="Tahoma" pitchFamily="34" charset="0"/>
              </a:rPr>
              <a:t>, διεύθυνση αλληλογραφίας και αρ. τηλεφώνου</a:t>
            </a:r>
          </a:p>
          <a:p>
            <a:pPr>
              <a:buFontTx/>
              <a:buNone/>
              <a:defRPr/>
            </a:pPr>
            <a:endParaRPr lang="el-GR" sz="2300" u="sng" dirty="0" smtClean="0">
              <a:solidFill>
                <a:srgbClr val="FF0000"/>
              </a:solidFill>
              <a:latin typeface="+mj-lt"/>
              <a:cs typeface="Tahoma" pitchFamily="34" charset="0"/>
            </a:endParaRPr>
          </a:p>
        </p:txBody>
      </p:sp>
      <p:sp>
        <p:nvSpPr>
          <p:cNvPr id="4" name="Slide Number Placeholder 3"/>
          <p:cNvSpPr>
            <a:spLocks noGrp="1"/>
          </p:cNvSpPr>
          <p:nvPr>
            <p:ph type="sldNum" sz="quarter" idx="12"/>
          </p:nvPr>
        </p:nvSpPr>
        <p:spPr/>
        <p:txBody>
          <a:bodyPr/>
          <a:lstStyle/>
          <a:p>
            <a:pPr>
              <a:defRPr/>
            </a:pPr>
            <a:fld id="{F1E70E0A-43F4-4955-88B1-071507DFFF21}" type="slidenum">
              <a:rPr lang="en-GB" smtClean="0"/>
              <a:pPr>
                <a:defRPr/>
              </a:pPr>
              <a:t>51</a:t>
            </a:fld>
            <a:endParaRPr lang="en-GB"/>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15E6855C-F78A-4014-B6D2-935783A0EEE2}" type="slidenum">
              <a:rPr lang="el-GR" altLang="en-US" sz="1400" smtClean="0">
                <a:latin typeface="Arial" charset="0"/>
              </a:rPr>
              <a:pPr>
                <a:spcBef>
                  <a:spcPct val="0"/>
                </a:spcBef>
                <a:buClrTx/>
                <a:buSzTx/>
                <a:buFontTx/>
                <a:buNone/>
                <a:defRPr/>
              </a:pPr>
              <a:t>52</a:t>
            </a:fld>
            <a:endParaRPr lang="el-GR" altLang="en-US" sz="1400" smtClean="0">
              <a:latin typeface="Arial" charset="0"/>
            </a:endParaRPr>
          </a:p>
        </p:txBody>
      </p:sp>
      <p:sp>
        <p:nvSpPr>
          <p:cNvPr id="80899" name="Title 1"/>
          <p:cNvSpPr>
            <a:spLocks noGrp="1"/>
          </p:cNvSpPr>
          <p:nvPr>
            <p:ph type="title" idx="4294967295"/>
          </p:nvPr>
        </p:nvSpPr>
        <p:spPr>
          <a:noFill/>
        </p:spPr>
        <p:txBody>
          <a:bodyPr/>
          <a:lstStyle/>
          <a:p>
            <a:pPr algn="ctr" eaLnBrk="1" hangingPunct="1"/>
            <a:r>
              <a:rPr lang="el-GR" altLang="el-GR" sz="2800" b="1" smtClean="0">
                <a:effectLst/>
              </a:rPr>
              <a:t>Γραφείο Επιτρόπου Προστασίας Δεδομένων Προσωπικού Χαρακτήρα</a:t>
            </a:r>
          </a:p>
        </p:txBody>
      </p:sp>
      <p:sp>
        <p:nvSpPr>
          <p:cNvPr id="3" name="Content Placeholder 2"/>
          <p:cNvSpPr>
            <a:spLocks noGrp="1"/>
          </p:cNvSpPr>
          <p:nvPr>
            <p:ph idx="4294967295"/>
          </p:nvPr>
        </p:nvSpPr>
        <p:spPr/>
        <p:txBody>
          <a:bodyPr/>
          <a:lstStyle/>
          <a:p>
            <a:pPr algn="ctr">
              <a:buFontTx/>
              <a:buNone/>
              <a:defRPr/>
            </a:pPr>
            <a:r>
              <a:rPr lang="el-GR" sz="2800" dirty="0" smtClean="0">
                <a:effectLst/>
              </a:rPr>
              <a:t>Ιάσονος 1, 1082 Λευκωσία</a:t>
            </a:r>
          </a:p>
          <a:p>
            <a:pPr algn="ctr">
              <a:buFontTx/>
              <a:buNone/>
              <a:defRPr/>
            </a:pPr>
            <a:r>
              <a:rPr lang="el-GR" sz="2800" dirty="0" smtClean="0">
                <a:effectLst/>
              </a:rPr>
              <a:t>Τ.Θ.  23378, 1682  Λευκωσία</a:t>
            </a:r>
          </a:p>
          <a:p>
            <a:pPr algn="ctr">
              <a:defRPr/>
            </a:pPr>
            <a:endParaRPr lang="el-GR" sz="2800" dirty="0" smtClean="0">
              <a:effectLst/>
            </a:endParaRPr>
          </a:p>
          <a:p>
            <a:pPr algn="ctr">
              <a:buFontTx/>
              <a:buNone/>
              <a:defRPr/>
            </a:pPr>
            <a:r>
              <a:rPr lang="el-GR" sz="2800" dirty="0" err="1" smtClean="0">
                <a:effectLst/>
              </a:rPr>
              <a:t>Τηλ</a:t>
            </a:r>
            <a:r>
              <a:rPr lang="el-GR" sz="2800" dirty="0" smtClean="0">
                <a:effectLst/>
              </a:rPr>
              <a:t>:  22818456, Φαξ: 22304565</a:t>
            </a:r>
          </a:p>
          <a:p>
            <a:pPr algn="ctr">
              <a:buFontTx/>
              <a:buNone/>
              <a:defRPr/>
            </a:pPr>
            <a:r>
              <a:rPr lang="en-US" sz="2800" dirty="0" smtClean="0">
                <a:effectLst/>
              </a:rPr>
              <a:t>E-mail: commissioner@dataprotection.gov.cy</a:t>
            </a:r>
            <a:endParaRPr lang="el-GR" sz="2800" dirty="0" smtClean="0">
              <a:effectLst/>
            </a:endParaRPr>
          </a:p>
          <a:p>
            <a:pPr algn="ctr">
              <a:defRPr/>
            </a:pPr>
            <a:endParaRPr lang="el-GR" sz="2800" dirty="0" smtClean="0">
              <a:effectLst/>
            </a:endParaRPr>
          </a:p>
          <a:p>
            <a:pPr algn="ctr">
              <a:buFontTx/>
              <a:buNone/>
              <a:defRPr/>
            </a:pPr>
            <a:r>
              <a:rPr lang="en-US" sz="2800" b="1" dirty="0" smtClean="0">
                <a:effectLst/>
              </a:rPr>
              <a:t>www.dataprotection.gov.cy</a:t>
            </a:r>
            <a:endParaRPr lang="en-GB" sz="2800" b="1" dirty="0" smtClean="0">
              <a:effectLst/>
            </a:endParaRPr>
          </a:p>
          <a:p>
            <a:pPr eaLnBrk="1" hangingPunct="1">
              <a:buFontTx/>
              <a:buNone/>
              <a:defRPr/>
            </a:pPr>
            <a:endParaRPr lang="el-GR" dirty="0" smtClean="0"/>
          </a:p>
          <a:p>
            <a:pPr lvl="1" eaLnBrk="1" hangingPunct="1">
              <a:buClr>
                <a:schemeClr val="hlink"/>
              </a:buClr>
              <a:buFont typeface="Wingdings" pitchFamily="2" charset="2"/>
              <a:buNone/>
              <a:defRPr/>
            </a:pPr>
            <a:endParaRPr lang="el-G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09D4ABE-7096-4301-88C3-68BA11B34AC6}" type="slidenum">
              <a:rPr lang="el-GR" altLang="en-US" sz="1400" smtClean="0">
                <a:latin typeface="Arial" charset="0"/>
              </a:rPr>
              <a:pPr>
                <a:spcBef>
                  <a:spcPct val="0"/>
                </a:spcBef>
                <a:buClrTx/>
                <a:buSzTx/>
                <a:buFontTx/>
                <a:buNone/>
                <a:defRPr/>
              </a:pPr>
              <a:t>6</a:t>
            </a:fld>
            <a:endParaRPr lang="el-GR" altLang="en-US" sz="1400" smtClean="0">
              <a:latin typeface="Arial" charset="0"/>
            </a:endParaRPr>
          </a:p>
        </p:txBody>
      </p:sp>
      <p:sp>
        <p:nvSpPr>
          <p:cNvPr id="6147" name="Rectangle 3"/>
          <p:cNvSpPr>
            <a:spLocks noGrp="1" noChangeArrowheads="1"/>
          </p:cNvSpPr>
          <p:nvPr>
            <p:ph type="body" idx="1"/>
          </p:nvPr>
        </p:nvSpPr>
        <p:spPr>
          <a:xfrm>
            <a:off x="323850" y="188913"/>
            <a:ext cx="8569325" cy="6264275"/>
          </a:xfrm>
          <a:effectLst>
            <a:outerShdw dist="35921" dir="2700000" algn="ctr" rotWithShape="0">
              <a:schemeClr val="bg2"/>
            </a:outerShdw>
          </a:effectLst>
        </p:spPr>
        <p:txBody>
          <a:bodyPr/>
          <a:lstStyle/>
          <a:p>
            <a:pPr eaLnBrk="1" hangingPunct="1">
              <a:buFontTx/>
              <a:buNone/>
              <a:defRPr/>
            </a:pPr>
            <a:r>
              <a:rPr lang="el-GR" sz="2400" b="1" dirty="0" smtClean="0">
                <a:latin typeface="+mj-lt"/>
              </a:rPr>
              <a:t>                 </a:t>
            </a:r>
            <a:r>
              <a:rPr lang="el-GR" sz="2800" b="1" dirty="0" smtClean="0">
                <a:solidFill>
                  <a:srgbClr val="FFC000"/>
                </a:solidFill>
                <a:latin typeface="+mj-lt"/>
              </a:rPr>
              <a:t>Αρχές νόμιμης επεξεργασίας</a:t>
            </a:r>
            <a:endParaRPr lang="en-US" sz="2800" b="1" dirty="0" smtClean="0">
              <a:solidFill>
                <a:srgbClr val="FFC000"/>
              </a:solidFill>
              <a:latin typeface="+mj-lt"/>
            </a:endParaRPr>
          </a:p>
          <a:p>
            <a:pPr lvl="5">
              <a:buFontTx/>
              <a:buNone/>
              <a:defRPr/>
            </a:pPr>
            <a:endParaRPr lang="el-GR" sz="1200" b="1" dirty="0" smtClean="0">
              <a:solidFill>
                <a:srgbClr val="FFC000"/>
              </a:solidFill>
              <a:latin typeface="+mj-lt"/>
            </a:endParaRPr>
          </a:p>
          <a:p>
            <a:pPr eaLnBrk="1" hangingPunct="1">
              <a:defRPr/>
            </a:pPr>
            <a:r>
              <a:rPr lang="el-GR" sz="2400" dirty="0" smtClean="0">
                <a:effectLst>
                  <a:outerShdw blurRad="38100" dist="38100" dir="2700000" algn="tl">
                    <a:srgbClr val="000000">
                      <a:alpha val="43137"/>
                    </a:srgbClr>
                  </a:outerShdw>
                </a:effectLst>
              </a:rPr>
              <a:t>Εισαγωγή της </a:t>
            </a:r>
            <a:r>
              <a:rPr lang="el-GR" sz="2400" b="1" dirty="0" smtClean="0">
                <a:solidFill>
                  <a:srgbClr val="FFFF00"/>
                </a:solidFill>
                <a:effectLst>
                  <a:outerShdw blurRad="38100" dist="38100" dir="2700000" algn="tl">
                    <a:srgbClr val="000000">
                      <a:alpha val="43137"/>
                    </a:srgbClr>
                  </a:outerShdw>
                </a:effectLst>
              </a:rPr>
              <a:t>Αρχής της Λογοδοσίας: </a:t>
            </a:r>
            <a:r>
              <a:rPr lang="en-US" sz="2400" dirty="0" smtClean="0">
                <a:effectLst>
                  <a:outerShdw blurRad="38100" dist="38100" dir="2700000" algn="tl">
                    <a:srgbClr val="000000">
                      <a:alpha val="43137"/>
                    </a:srgbClr>
                  </a:outerShdw>
                </a:effectLst>
              </a:rPr>
              <a:t>o</a:t>
            </a:r>
            <a:r>
              <a:rPr lang="el-GR" sz="2400" dirty="0" smtClean="0">
                <a:effectLst>
                  <a:outerShdw blurRad="38100" dist="38100" dir="2700000" algn="tl">
                    <a:srgbClr val="000000">
                      <a:alpha val="43137"/>
                    </a:srgbClr>
                  </a:outerShdw>
                </a:effectLst>
              </a:rPr>
              <a:t> οργανισμός</a:t>
            </a:r>
            <a:r>
              <a:rPr lang="en-US" sz="2400" dirty="0" smtClean="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θα πρέπει ανά πάσα στιγμή, να καθορίζει και να εφαρμόζει τα κατάλληλα τεχνικά και οργανωτικά μέτρα </a:t>
            </a:r>
            <a:r>
              <a:rPr lang="el-GR" sz="2400" b="1" u="sng" dirty="0" smtClean="0">
                <a:effectLst>
                  <a:outerShdw blurRad="38100" dist="38100" dir="2700000" algn="tl">
                    <a:srgbClr val="000000">
                      <a:alpha val="43137"/>
                    </a:srgbClr>
                  </a:outerShdw>
                </a:effectLst>
              </a:rPr>
              <a:t>για απόδειξη συμμόρφωσης</a:t>
            </a:r>
            <a:endParaRPr lang="en-US" sz="2400" b="1" u="sng" dirty="0" smtClean="0">
              <a:effectLst>
                <a:outerShdw blurRad="38100" dist="38100" dir="2700000" algn="tl">
                  <a:srgbClr val="000000">
                    <a:alpha val="43137"/>
                  </a:srgbClr>
                </a:outerShdw>
              </a:effectLst>
            </a:endParaRPr>
          </a:p>
          <a:p>
            <a:pPr lvl="3" eaLnBrk="1" hangingPunct="1">
              <a:defRPr/>
            </a:pPr>
            <a:endParaRPr lang="en-US" sz="2400" b="1" u="sng" dirty="0" smtClean="0">
              <a:effectLst>
                <a:outerShdw blurRad="38100" dist="38100" dir="2700000" algn="tl">
                  <a:srgbClr val="000000">
                    <a:alpha val="43137"/>
                  </a:srgbClr>
                </a:outerShdw>
              </a:effectLst>
            </a:endParaRPr>
          </a:p>
          <a:p>
            <a:pPr eaLnBrk="1" hangingPunct="1">
              <a:buNone/>
              <a:defRPr/>
            </a:pPr>
            <a:r>
              <a:rPr lang="en-US" sz="2400" b="1" dirty="0" smtClean="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Τα μέτρα αυτά επανεξετάζονται και επικαιροποιούνται κάθε 3 χρόνια ή όταν αυξάνεται ο κίνδυνος για τα δικαιώματα και τις ελευθερίες των ατόμων </a:t>
            </a:r>
            <a:r>
              <a:rPr lang="el-GR" sz="2400" i="1" dirty="0" smtClean="0">
                <a:effectLst>
                  <a:outerShdw blurRad="38100" dist="38100" dir="2700000" algn="tl">
                    <a:srgbClr val="000000">
                      <a:alpha val="43137"/>
                    </a:srgbClr>
                  </a:outerShdw>
                </a:effectLst>
              </a:rPr>
              <a:t>(κατευθυντήριες γραμμές της Ομάδας Εργασίας του Άρθρου 29)</a:t>
            </a:r>
          </a:p>
          <a:p>
            <a:pPr lvl="4" eaLnBrk="1" hangingPunct="1">
              <a:buFontTx/>
              <a:buNone/>
              <a:defRPr/>
            </a:pPr>
            <a:endParaRPr lang="el-GR" sz="2400" dirty="0" smtClean="0">
              <a:effectLst>
                <a:outerShdw blurRad="38100" dist="38100" dir="2700000" algn="tl">
                  <a:srgbClr val="000000">
                    <a:alpha val="43137"/>
                  </a:srgbClr>
                </a:outerShdw>
              </a:effectLst>
            </a:endParaRPr>
          </a:p>
          <a:p>
            <a:pPr eaLnBrk="1" hangingPunct="1">
              <a:defRPr/>
            </a:pPr>
            <a:r>
              <a:rPr lang="el-GR" sz="2400" b="1" dirty="0" smtClean="0">
                <a:solidFill>
                  <a:srgbClr val="FFFF00"/>
                </a:solidFill>
                <a:effectLst>
                  <a:outerShdw blurRad="38100" dist="38100" dir="2700000" algn="tl">
                    <a:srgbClr val="000000">
                      <a:alpha val="43137"/>
                    </a:srgbClr>
                  </a:outerShdw>
                </a:effectLst>
              </a:rPr>
              <a:t>Αρχή της νομιμότητας: </a:t>
            </a:r>
            <a:r>
              <a:rPr lang="el-GR" sz="2400" dirty="0" smtClean="0">
                <a:effectLst>
                  <a:outerShdw blurRad="38100" dist="38100" dir="2700000" algn="tl">
                    <a:srgbClr val="000000">
                      <a:alpha val="43137"/>
                    </a:srgbClr>
                  </a:outerShdw>
                </a:effectLst>
              </a:rPr>
              <a:t>νόμιμη, θεμιτή και διαφανής επεξεργασία</a:t>
            </a:r>
          </a:p>
          <a:p>
            <a:pPr lvl="3" eaLnBrk="1" hangingPunct="1">
              <a:defRPr/>
            </a:pPr>
            <a:endParaRPr lang="el-GR" sz="800" dirty="0" smtClean="0">
              <a:effectLst>
                <a:outerShdw blurRad="38100" dist="38100" dir="2700000" algn="tl">
                  <a:srgbClr val="000000">
                    <a:alpha val="43137"/>
                  </a:srgbClr>
                </a:outerShdw>
              </a:effectLst>
            </a:endParaRPr>
          </a:p>
          <a:p>
            <a:pPr eaLnBrk="1" hangingPunct="1">
              <a:buNone/>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09D4ABE-7096-4301-88C3-68BA11B34AC6}" type="slidenum">
              <a:rPr lang="el-GR" altLang="en-US" sz="1400" smtClean="0">
                <a:latin typeface="Arial" charset="0"/>
              </a:rPr>
              <a:pPr>
                <a:spcBef>
                  <a:spcPct val="0"/>
                </a:spcBef>
                <a:buClrTx/>
                <a:buSzTx/>
                <a:buFontTx/>
                <a:buNone/>
                <a:defRPr/>
              </a:pPr>
              <a:t>7</a:t>
            </a:fld>
            <a:endParaRPr lang="el-GR" altLang="en-US" sz="1400" smtClean="0">
              <a:latin typeface="Arial" charset="0"/>
            </a:endParaRPr>
          </a:p>
        </p:txBody>
      </p:sp>
      <p:sp>
        <p:nvSpPr>
          <p:cNvPr id="6147" name="Rectangle 3"/>
          <p:cNvSpPr>
            <a:spLocks noGrp="1" noChangeArrowheads="1"/>
          </p:cNvSpPr>
          <p:nvPr>
            <p:ph type="body" idx="1"/>
          </p:nvPr>
        </p:nvSpPr>
        <p:spPr>
          <a:xfrm>
            <a:off x="323850" y="188913"/>
            <a:ext cx="8569325" cy="6264275"/>
          </a:xfrm>
          <a:effectLst>
            <a:outerShdw dist="35921" dir="2700000" algn="ctr" rotWithShape="0">
              <a:schemeClr val="bg2"/>
            </a:outerShdw>
          </a:effectLst>
        </p:spPr>
        <p:txBody>
          <a:bodyPr/>
          <a:lstStyle/>
          <a:p>
            <a:pPr lvl="3" eaLnBrk="1" hangingPunct="1">
              <a:defRPr/>
            </a:pPr>
            <a:endParaRPr lang="el-GR" sz="800" dirty="0" smtClean="0">
              <a:effectLst>
                <a:outerShdw blurRad="38100" dist="38100" dir="2700000" algn="tl">
                  <a:srgbClr val="000000">
                    <a:alpha val="43137"/>
                  </a:srgbClr>
                </a:outerShdw>
              </a:effectLst>
            </a:endParaRPr>
          </a:p>
          <a:p>
            <a:pPr eaLnBrk="1" hangingPunct="1">
              <a:defRPr/>
            </a:pPr>
            <a:r>
              <a:rPr lang="el-GR" sz="2000" b="1" dirty="0" smtClean="0">
                <a:solidFill>
                  <a:srgbClr val="FFFF00"/>
                </a:solidFill>
                <a:effectLst>
                  <a:outerShdw blurRad="38100" dist="38100" dir="2700000" algn="tl">
                    <a:srgbClr val="000000">
                      <a:alpha val="43137"/>
                    </a:srgbClr>
                  </a:outerShdw>
                </a:effectLst>
              </a:rPr>
              <a:t>Αρχή του περιορισμού του σκοπού:</a:t>
            </a:r>
            <a:endParaRPr lang="en-US" sz="2000" b="1" dirty="0" smtClean="0">
              <a:solidFill>
                <a:srgbClr val="FFFF00"/>
              </a:solidFill>
              <a:effectLst>
                <a:outerShdw blurRad="38100" dist="38100" dir="2700000" algn="tl">
                  <a:srgbClr val="000000">
                    <a:alpha val="43137"/>
                  </a:srgbClr>
                </a:outerShdw>
              </a:effectLst>
            </a:endParaRPr>
          </a:p>
          <a:p>
            <a:pPr eaLnBrk="1" hangingPunct="1">
              <a:buFont typeface="Wingdings" pitchFamily="2" charset="2"/>
              <a:buChar char="v"/>
              <a:defRPr/>
            </a:pPr>
            <a:r>
              <a:rPr lang="en-US" sz="2000" dirty="0" smtClean="0">
                <a:effectLst>
                  <a:outerShdw blurRad="38100" dist="38100" dir="2700000" algn="tl">
                    <a:srgbClr val="000000">
                      <a:alpha val="43137"/>
                    </a:srgbClr>
                  </a:outerShdw>
                </a:effectLst>
              </a:rPr>
              <a:t> </a:t>
            </a:r>
            <a:r>
              <a:rPr lang="el-GR" sz="2000" b="1" dirty="0" smtClean="0">
                <a:effectLst>
                  <a:outerShdw blurRad="38100" dist="38100" dir="2700000" algn="tl">
                    <a:srgbClr val="000000">
                      <a:alpha val="43137"/>
                    </a:srgbClr>
                  </a:outerShdw>
                </a:effectLst>
              </a:rPr>
              <a:t>Περαιτέρω επεξεργασία </a:t>
            </a:r>
            <a:r>
              <a:rPr lang="el-GR" sz="2000" dirty="0" smtClean="0">
                <a:effectLst>
                  <a:outerShdw blurRad="38100" dist="38100" dir="2700000" algn="tl">
                    <a:srgbClr val="000000">
                      <a:alpha val="43137"/>
                    </a:srgbClr>
                  </a:outerShdw>
                </a:effectLst>
              </a:rPr>
              <a:t>για σκοπούς αρχειοθέτησης προς το δημόσιο συμφέρον ή σκοπούς επιστημονικής ή ιστορικής έρευνας </a:t>
            </a:r>
            <a:r>
              <a:rPr lang="el-GR" sz="2000" dirty="0" smtClean="0">
                <a:solidFill>
                  <a:srgbClr val="FFC000"/>
                </a:solidFill>
                <a:effectLst>
                  <a:outerShdw blurRad="38100" dist="38100" dir="2700000" algn="tl">
                    <a:srgbClr val="000000">
                      <a:alpha val="43137"/>
                    </a:srgbClr>
                  </a:outerShdw>
                </a:effectLst>
              </a:rPr>
              <a:t>ή στατιστικούς σκοπούς </a:t>
            </a:r>
            <a:r>
              <a:rPr lang="el-GR" sz="2000" dirty="0" smtClean="0">
                <a:effectLst>
                  <a:outerShdw blurRad="38100" dist="38100" dir="2700000" algn="tl">
                    <a:srgbClr val="000000">
                      <a:alpha val="43137"/>
                    </a:srgbClr>
                  </a:outerShdw>
                </a:effectLst>
              </a:rPr>
              <a:t>δεν θεωρείται ασύμβατη με τους αρχικούς σκοπούς, </a:t>
            </a:r>
            <a:r>
              <a:rPr lang="el-GR" sz="2000" dirty="0" smtClean="0">
                <a:solidFill>
                  <a:srgbClr val="FFC000"/>
                </a:solidFill>
                <a:effectLst>
                  <a:outerShdw blurRad="38100" dist="38100" dir="2700000" algn="tl">
                    <a:srgbClr val="000000">
                      <a:alpha val="43137"/>
                    </a:srgbClr>
                  </a:outerShdw>
                </a:effectLst>
              </a:rPr>
              <a:t>εφόσον πληρούνται οι προϋποθέσεις του άρθρου 89</a:t>
            </a:r>
          </a:p>
          <a:p>
            <a:pPr lvl="3" eaLnBrk="1" hangingPunct="1">
              <a:buFont typeface="Wingdings" pitchFamily="2" charset="2"/>
              <a:buChar char="v"/>
              <a:defRPr/>
            </a:pPr>
            <a:endParaRPr lang="en-US" sz="800" dirty="0" smtClean="0">
              <a:solidFill>
                <a:srgbClr val="FFC000"/>
              </a:solidFill>
              <a:effectLst>
                <a:outerShdw blurRad="38100" dist="38100" dir="2700000" algn="tl">
                  <a:srgbClr val="000000">
                    <a:alpha val="43137"/>
                  </a:srgbClr>
                </a:outerShdw>
              </a:effectLst>
            </a:endParaRPr>
          </a:p>
          <a:p>
            <a:pPr eaLnBrk="1" hangingPunct="1">
              <a:buFont typeface="Wingdings" pitchFamily="2" charset="2"/>
              <a:buChar char="v"/>
              <a:defRPr/>
            </a:pPr>
            <a:r>
              <a:rPr lang="el-GR" sz="2000" dirty="0" smtClean="0">
                <a:effectLst>
                  <a:outerShdw blurRad="38100" dist="38100" dir="2700000" algn="tl">
                    <a:srgbClr val="000000">
                      <a:alpha val="43137"/>
                    </a:srgbClr>
                  </a:outerShdw>
                </a:effectLst>
              </a:rPr>
              <a:t>Άρθρο 89: υιοθέτηση τεχνικών και οργανωτικών μέτρων, π.χ. </a:t>
            </a:r>
            <a:r>
              <a:rPr lang="el-GR" sz="2000" dirty="0" err="1" smtClean="0">
                <a:effectLst>
                  <a:outerShdw blurRad="38100" dist="38100" dir="2700000" algn="tl">
                    <a:srgbClr val="000000">
                      <a:alpha val="43137"/>
                    </a:srgbClr>
                  </a:outerShdw>
                </a:effectLst>
              </a:rPr>
              <a:t>ψευδωνυμοποίηση</a:t>
            </a:r>
            <a:r>
              <a:rPr lang="el-GR" sz="2000" dirty="0" smtClean="0">
                <a:effectLst>
                  <a:outerShdw blurRad="38100" dist="38100" dir="2700000" algn="tl">
                    <a:srgbClr val="000000">
                      <a:alpha val="43137"/>
                    </a:srgbClr>
                  </a:outerShdw>
                </a:effectLst>
              </a:rPr>
              <a:t> ούτως ώστε να μην ταυτοποιούνται τα υποκείμενα, δεδομένου ότι, οι εν λόγω σκοποί μπορούν να εκπληρωθούν με τον τρόπο αυτό </a:t>
            </a:r>
          </a:p>
          <a:p>
            <a:pPr lvl="2" eaLnBrk="1" hangingPunct="1">
              <a:buFont typeface="Wingdings" pitchFamily="2" charset="2"/>
              <a:buChar char="v"/>
              <a:defRPr/>
            </a:pPr>
            <a:endParaRPr lang="en-US" sz="1200" dirty="0" smtClean="0">
              <a:effectLst>
                <a:outerShdw blurRad="38100" dist="38100" dir="2700000" algn="tl">
                  <a:srgbClr val="000000">
                    <a:alpha val="43137"/>
                  </a:srgbClr>
                </a:outerShdw>
              </a:effectLst>
            </a:endParaRPr>
          </a:p>
          <a:p>
            <a:pPr eaLnBrk="1" hangingPunct="1">
              <a:defRPr/>
            </a:pPr>
            <a:r>
              <a:rPr lang="el-GR" sz="2000" b="1" dirty="0" smtClean="0">
                <a:solidFill>
                  <a:srgbClr val="FFFF00"/>
                </a:solidFill>
                <a:effectLst>
                  <a:outerShdw blurRad="38100" dist="38100" dir="2700000" algn="tl">
                    <a:srgbClr val="000000">
                      <a:alpha val="43137"/>
                    </a:srgbClr>
                  </a:outerShdw>
                </a:effectLst>
              </a:rPr>
              <a:t>Αρχή της ελαχιστοποίησης των δεδομένων:</a:t>
            </a:r>
            <a:endParaRPr lang="en-US" sz="2000" b="1" dirty="0" smtClean="0">
              <a:solidFill>
                <a:srgbClr val="FFFF00"/>
              </a:solidFill>
              <a:effectLst>
                <a:outerShdw blurRad="38100" dist="38100" dir="2700000" algn="tl">
                  <a:srgbClr val="000000">
                    <a:alpha val="43137"/>
                  </a:srgbClr>
                </a:outerShdw>
              </a:effectLst>
            </a:endParaRPr>
          </a:p>
          <a:p>
            <a:pPr marL="457200" indent="-93663">
              <a:buFont typeface="Wingdings" pitchFamily="2" charset="2"/>
              <a:buChar char="v"/>
              <a:defRPr/>
            </a:pPr>
            <a:r>
              <a:rPr lang="el-GR" sz="2000" dirty="0" smtClean="0">
                <a:effectLst>
                  <a:outerShdw blurRad="38100" dist="38100" dir="2700000" algn="tl">
                    <a:srgbClr val="000000">
                      <a:alpha val="43137"/>
                    </a:srgbClr>
                  </a:outerShdw>
                </a:effectLst>
              </a:rPr>
              <a:t>Τα δεδομένα που τυγχάνουν επεξεργασίας είναι κατάλληλα, συναφή και περιορίζονται στο αναγκαίο</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για τους</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σκοπούς για τους οποίους έχουν</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αρχικά συλλεγεί</a:t>
            </a:r>
          </a:p>
          <a:p>
            <a:pPr marL="857250" lvl="1" indent="-93663">
              <a:buFont typeface="Wingdings" pitchFamily="2" charset="2"/>
              <a:buChar char="Ø"/>
              <a:defRPr/>
            </a:pPr>
            <a:r>
              <a:rPr lang="el-GR" sz="2000" dirty="0" smtClean="0">
                <a:effectLst>
                  <a:outerShdw blurRad="38100" dist="38100" dir="2700000" algn="tl">
                    <a:srgbClr val="000000">
                      <a:alpha val="43137"/>
                    </a:srgbClr>
                  </a:outerShdw>
                </a:effectLst>
              </a:rPr>
              <a:t> Σύμφωνα με τους Κανονισμούς περί Ξενοδοχείων και Τουριστικών Καταλυμάτων, κάθε ξενοδοχείο τηρεί ειδικό έντυπο / βιβλίο </a:t>
            </a:r>
            <a:r>
              <a:rPr lang="el-GR" sz="2000" b="1" dirty="0" smtClean="0">
                <a:effectLst>
                  <a:outerShdw blurRad="38100" dist="38100" dir="2700000" algn="tl">
                    <a:srgbClr val="000000">
                      <a:alpha val="43137"/>
                    </a:srgbClr>
                  </a:outerShdw>
                </a:effectLst>
              </a:rPr>
              <a:t>στο οποίο υποχρεωτικά καταχωρείται</a:t>
            </a:r>
            <a:r>
              <a:rPr lang="el-GR" sz="2000" b="1" dirty="0" smtClean="0"/>
              <a:t> το όνομα, η διεύθυνση, η εθνικότητα, το επάγγελμα και η ημέρα άφιξης και αναχώρησης των πελατών</a:t>
            </a:r>
            <a:endParaRPr lang="en-US" sz="2000" b="1" dirty="0" smtClean="0">
              <a:effectLst>
                <a:outerShdw blurRad="38100" dist="38100" dir="2700000" algn="tl">
                  <a:srgbClr val="000000">
                    <a:alpha val="43137"/>
                  </a:srgbClr>
                </a:outerShdw>
              </a:effectLst>
            </a:endParaRPr>
          </a:p>
          <a:p>
            <a:pPr eaLnBrk="1" hangingPunct="1">
              <a:buFont typeface="Wingdings" pitchFamily="2" charset="2"/>
              <a:buChar char="v"/>
              <a:defRPr/>
            </a:pPr>
            <a:endParaRPr lang="el-GR" sz="2400" dirty="0" smtClean="0">
              <a:effectLst>
                <a:outerShdw blurRad="38100" dist="38100" dir="2700000" algn="tl">
                  <a:srgbClr val="000000">
                    <a:alpha val="43137"/>
                  </a:srgbClr>
                </a:outerShdw>
              </a:effectLst>
            </a:endParaRPr>
          </a:p>
          <a:p>
            <a:pPr eaLnBrk="1" hangingPunct="1">
              <a:buNone/>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09D4ABE-7096-4301-88C3-68BA11B34AC6}" type="slidenum">
              <a:rPr lang="el-GR" altLang="en-US" sz="1400" smtClean="0">
                <a:latin typeface="Arial" charset="0"/>
              </a:rPr>
              <a:pPr>
                <a:spcBef>
                  <a:spcPct val="0"/>
                </a:spcBef>
                <a:buClrTx/>
                <a:buSzTx/>
                <a:buFontTx/>
                <a:buNone/>
                <a:defRPr/>
              </a:pPr>
              <a:t>8</a:t>
            </a:fld>
            <a:endParaRPr lang="el-GR" altLang="en-US" sz="1400" smtClean="0">
              <a:latin typeface="Arial" charset="0"/>
            </a:endParaRPr>
          </a:p>
        </p:txBody>
      </p:sp>
      <p:sp>
        <p:nvSpPr>
          <p:cNvPr id="6147" name="Rectangle 3"/>
          <p:cNvSpPr>
            <a:spLocks noGrp="1" noChangeArrowheads="1"/>
          </p:cNvSpPr>
          <p:nvPr>
            <p:ph type="body" idx="1"/>
          </p:nvPr>
        </p:nvSpPr>
        <p:spPr>
          <a:xfrm>
            <a:off x="395537" y="260648"/>
            <a:ext cx="8424936" cy="6192540"/>
          </a:xfrm>
          <a:effectLst>
            <a:outerShdw dist="35921" dir="2700000" algn="ctr" rotWithShape="0">
              <a:schemeClr val="bg2"/>
            </a:outerShdw>
          </a:effectLst>
        </p:spPr>
        <p:txBody>
          <a:bodyPr/>
          <a:lstStyle/>
          <a:p>
            <a:pPr marL="457200" indent="-457200" eaLnBrk="1" hangingPunct="1">
              <a:defRPr/>
            </a:pPr>
            <a:r>
              <a:rPr lang="el-GR" sz="2100" b="1" dirty="0" smtClean="0">
                <a:solidFill>
                  <a:srgbClr val="FFFF00"/>
                </a:solidFill>
                <a:effectLst>
                  <a:outerShdw blurRad="38100" dist="38100" dir="2700000" algn="tl">
                    <a:srgbClr val="000000">
                      <a:alpha val="43137"/>
                    </a:srgbClr>
                  </a:outerShdw>
                </a:effectLst>
              </a:rPr>
              <a:t>Αρχή της ακρίβειας:</a:t>
            </a:r>
            <a:r>
              <a:rPr lang="el-GR" sz="2100" dirty="0" smtClean="0">
                <a:solidFill>
                  <a:srgbClr val="FFC000"/>
                </a:solidFill>
                <a:effectLst>
                  <a:outerShdw blurRad="38100" dist="38100" dir="2700000" algn="tl">
                    <a:srgbClr val="000000">
                      <a:alpha val="43137"/>
                    </a:srgbClr>
                  </a:outerShdw>
                </a:effectLst>
              </a:rPr>
              <a:t> </a:t>
            </a:r>
            <a:endParaRPr lang="en-US" sz="2100" dirty="0" smtClean="0">
              <a:solidFill>
                <a:srgbClr val="FFC000"/>
              </a:solidFill>
              <a:effectLst>
                <a:outerShdw blurRad="38100" dist="38100" dir="2700000" algn="tl">
                  <a:srgbClr val="000000">
                    <a:alpha val="43137"/>
                  </a:srgbClr>
                </a:outerShdw>
              </a:effectLst>
            </a:endParaRPr>
          </a:p>
          <a:p>
            <a:pPr marL="457200" indent="-457200" eaLnBrk="1" hangingPunct="1">
              <a:buNone/>
              <a:defRPr/>
            </a:pPr>
            <a:r>
              <a:rPr lang="el-GR" sz="2100" dirty="0" smtClean="0">
                <a:effectLst>
                  <a:outerShdw blurRad="38100" dist="38100" dir="2700000" algn="tl">
                    <a:srgbClr val="000000">
                      <a:alpha val="43137"/>
                    </a:srgbClr>
                  </a:outerShdw>
                </a:effectLst>
              </a:rPr>
              <a:t>Λαμβάνονται μέτρα</a:t>
            </a:r>
            <a:r>
              <a:rPr lang="en-US" sz="2100" dirty="0" smtClean="0">
                <a:effectLst>
                  <a:outerShdw blurRad="38100" dist="38100" dir="2700000" algn="tl">
                    <a:srgbClr val="000000">
                      <a:alpha val="43137"/>
                    </a:srgbClr>
                  </a:outerShdw>
                </a:effectLst>
              </a:rPr>
              <a:t> </a:t>
            </a:r>
            <a:r>
              <a:rPr lang="el-GR" sz="2100" dirty="0" smtClean="0">
                <a:effectLst>
                  <a:outerShdw blurRad="38100" dist="38100" dir="2700000" algn="tl">
                    <a:srgbClr val="000000">
                      <a:alpha val="43137"/>
                    </a:srgbClr>
                  </a:outerShdw>
                </a:effectLst>
              </a:rPr>
              <a:t>που διασφαλίζουν ότι τα προσωπικά δεδομένα</a:t>
            </a:r>
            <a:endParaRPr lang="en-US" sz="2100" dirty="0" smtClean="0">
              <a:effectLst>
                <a:outerShdw blurRad="38100" dist="38100" dir="2700000" algn="tl">
                  <a:srgbClr val="000000">
                    <a:alpha val="43137"/>
                  </a:srgbClr>
                </a:outerShdw>
              </a:effectLst>
            </a:endParaRPr>
          </a:p>
          <a:p>
            <a:pPr marL="457200" indent="-457200" eaLnBrk="1" hangingPunct="1">
              <a:buNone/>
              <a:defRPr/>
            </a:pPr>
            <a:r>
              <a:rPr lang="el-GR" sz="2100" dirty="0" smtClean="0">
                <a:effectLst>
                  <a:outerShdw blurRad="38100" dist="38100" dir="2700000" algn="tl">
                    <a:srgbClr val="000000">
                      <a:alpha val="43137"/>
                    </a:srgbClr>
                  </a:outerShdw>
                </a:effectLst>
              </a:rPr>
              <a:t>είναι ακριβή, διαγράφονται ή διορθώνονται χωρίς καθυστέρηση</a:t>
            </a:r>
            <a:endParaRPr lang="en-US" sz="2100" dirty="0" smtClean="0">
              <a:effectLst>
                <a:outerShdw blurRad="38100" dist="38100" dir="2700000" algn="tl">
                  <a:srgbClr val="000000">
                    <a:alpha val="43137"/>
                  </a:srgbClr>
                </a:outerShdw>
              </a:effectLst>
            </a:endParaRPr>
          </a:p>
          <a:p>
            <a:pPr lvl="2">
              <a:buFontTx/>
              <a:buNone/>
              <a:defRPr/>
            </a:pPr>
            <a:endParaRPr lang="el-GR" sz="1300" b="1" dirty="0" smtClean="0">
              <a:solidFill>
                <a:srgbClr val="FFC000"/>
              </a:solidFill>
              <a:effectLst>
                <a:outerShdw blurRad="38100" dist="38100" dir="2700000" algn="tl">
                  <a:srgbClr val="000000">
                    <a:alpha val="43137"/>
                  </a:srgbClr>
                </a:outerShdw>
              </a:effectLst>
            </a:endParaRPr>
          </a:p>
          <a:p>
            <a:pPr>
              <a:defRPr/>
            </a:pPr>
            <a:r>
              <a:rPr lang="el-GR" sz="2100" b="1" dirty="0" smtClean="0">
                <a:solidFill>
                  <a:srgbClr val="FFFF00"/>
                </a:solidFill>
                <a:effectLst>
                  <a:outerShdw blurRad="38100" dist="38100" dir="2700000" algn="tl">
                    <a:srgbClr val="000000">
                      <a:alpha val="43137"/>
                    </a:srgbClr>
                  </a:outerShdw>
                </a:effectLst>
              </a:rPr>
              <a:t>Αρχή του περιορισμού της περιόδου αποθήκευσης:</a:t>
            </a:r>
          </a:p>
          <a:p>
            <a:pPr>
              <a:buFontTx/>
              <a:buNone/>
              <a:defRPr/>
            </a:pPr>
            <a:r>
              <a:rPr lang="el-GR" sz="2100" dirty="0" smtClean="0">
                <a:solidFill>
                  <a:srgbClr val="FFFF00"/>
                </a:solidFill>
                <a:effectLst>
                  <a:outerShdw blurRad="38100" dist="38100" dir="2700000" algn="tl">
                    <a:srgbClr val="000000">
                      <a:alpha val="43137"/>
                    </a:srgbClr>
                  </a:outerShdw>
                </a:effectLst>
              </a:rPr>
              <a:t> </a:t>
            </a:r>
            <a:r>
              <a:rPr lang="el-GR" sz="2100" dirty="0" smtClean="0">
                <a:effectLst>
                  <a:outerShdw blurRad="38100" dist="38100" dir="2700000" algn="tl">
                    <a:srgbClr val="000000">
                      <a:alpha val="43137"/>
                    </a:srgbClr>
                  </a:outerShdw>
                </a:effectLst>
              </a:rPr>
              <a:t>Τα δεδομένα διατηρούνται σε μορφή που επιτρέπει την ταυτοποίηση</a:t>
            </a:r>
          </a:p>
          <a:p>
            <a:pPr>
              <a:buFontTx/>
              <a:buNone/>
              <a:defRPr/>
            </a:pPr>
            <a:r>
              <a:rPr lang="el-GR" sz="2100" dirty="0" smtClean="0">
                <a:effectLst>
                  <a:outerShdw blurRad="38100" dist="38100" dir="2700000" algn="tl">
                    <a:srgbClr val="000000">
                      <a:alpha val="43137"/>
                    </a:srgbClr>
                  </a:outerShdw>
                </a:effectLst>
              </a:rPr>
              <a:t>των ατόμων μόνο για το διάστημα που απαιτείται για την</a:t>
            </a:r>
          </a:p>
          <a:p>
            <a:pPr>
              <a:buFontTx/>
              <a:buNone/>
              <a:defRPr/>
            </a:pPr>
            <a:r>
              <a:rPr lang="el-GR" sz="2100" dirty="0" smtClean="0">
                <a:effectLst>
                  <a:outerShdw blurRad="38100" dist="38100" dir="2700000" algn="tl">
                    <a:srgbClr val="000000">
                      <a:alpha val="43137"/>
                    </a:srgbClr>
                  </a:outerShdw>
                </a:effectLst>
              </a:rPr>
              <a:t>πραγματοποίηση του σκοπού. </a:t>
            </a:r>
            <a:r>
              <a:rPr lang="el-GR" sz="2100" u="sng" dirty="0" smtClean="0">
                <a:solidFill>
                  <a:srgbClr val="FFC000"/>
                </a:solidFill>
                <a:effectLst>
                  <a:outerShdw blurRad="38100" dist="38100" dir="2700000" algn="tl">
                    <a:srgbClr val="000000">
                      <a:alpha val="43137"/>
                    </a:srgbClr>
                  </a:outerShdw>
                </a:effectLst>
              </a:rPr>
              <a:t>Για μεγαλύτερα χρονικά διαστήματα:</a:t>
            </a:r>
          </a:p>
          <a:p>
            <a:pPr>
              <a:buFontTx/>
              <a:buNone/>
              <a:defRPr/>
            </a:pPr>
            <a:r>
              <a:rPr lang="el-GR" sz="2100" dirty="0" smtClean="0">
                <a:solidFill>
                  <a:srgbClr val="FFC000"/>
                </a:solidFill>
                <a:effectLst>
                  <a:outerShdw blurRad="38100" dist="38100" dir="2700000" algn="tl">
                    <a:srgbClr val="000000">
                      <a:alpha val="43137"/>
                    </a:srgbClr>
                  </a:outerShdw>
                </a:effectLst>
              </a:rPr>
              <a:t>για σκοπούς αρχειοθέτησης προς το δημόσιο συμφέρον, για σκοπούς</a:t>
            </a:r>
          </a:p>
          <a:p>
            <a:pPr>
              <a:buFontTx/>
              <a:buNone/>
              <a:defRPr/>
            </a:pPr>
            <a:r>
              <a:rPr lang="el-GR" sz="2100" dirty="0" smtClean="0">
                <a:solidFill>
                  <a:srgbClr val="FFC000"/>
                </a:solidFill>
                <a:effectLst>
                  <a:outerShdw blurRad="38100" dist="38100" dir="2700000" algn="tl">
                    <a:srgbClr val="000000">
                      <a:alpha val="43137"/>
                    </a:srgbClr>
                  </a:outerShdw>
                </a:effectLst>
              </a:rPr>
              <a:t>επιστημονικής ή ιστορικής έρευνας ή για στατιστικούς σκοπούς, με τη</a:t>
            </a:r>
          </a:p>
          <a:p>
            <a:pPr>
              <a:buFontTx/>
              <a:buNone/>
              <a:defRPr/>
            </a:pPr>
            <a:r>
              <a:rPr lang="el-GR" sz="2100" dirty="0" smtClean="0">
                <a:solidFill>
                  <a:srgbClr val="FFC000"/>
                </a:solidFill>
                <a:effectLst>
                  <a:outerShdw blurRad="38100" dist="38100" dir="2700000" algn="tl">
                    <a:srgbClr val="000000">
                      <a:alpha val="43137"/>
                    </a:srgbClr>
                  </a:outerShdw>
                </a:effectLst>
              </a:rPr>
              <a:t>λήψη κατάλληλων μέτρων</a:t>
            </a:r>
          </a:p>
          <a:p>
            <a:pPr lvl="2">
              <a:buFontTx/>
              <a:buNone/>
              <a:defRPr/>
            </a:pPr>
            <a:endParaRPr lang="el-GR" sz="1300" b="1" dirty="0" smtClean="0">
              <a:solidFill>
                <a:srgbClr val="FFFF00"/>
              </a:solidFill>
              <a:effectLst>
                <a:outerShdw blurRad="38100" dist="38100" dir="2700000" algn="tl">
                  <a:srgbClr val="000000">
                    <a:alpha val="43137"/>
                  </a:srgbClr>
                </a:outerShdw>
              </a:effectLst>
            </a:endParaRPr>
          </a:p>
          <a:p>
            <a:pPr>
              <a:defRPr/>
            </a:pPr>
            <a:r>
              <a:rPr lang="el-GR" sz="2100" b="1" dirty="0" smtClean="0">
                <a:solidFill>
                  <a:srgbClr val="FFFF00"/>
                </a:solidFill>
                <a:effectLst>
                  <a:outerShdw blurRad="38100" dist="38100" dir="2700000" algn="tl">
                    <a:srgbClr val="000000">
                      <a:alpha val="43137"/>
                    </a:srgbClr>
                  </a:outerShdw>
                </a:effectLst>
              </a:rPr>
              <a:t>Αρχή της ακεραιότητας και εμπιστευτικότητας</a:t>
            </a:r>
            <a:r>
              <a:rPr lang="el-GR" sz="2100" dirty="0" smtClean="0">
                <a:solidFill>
                  <a:srgbClr val="FFFF00"/>
                </a:solidFill>
                <a:effectLst>
                  <a:outerShdw blurRad="38100" dist="38100" dir="2700000" algn="tl">
                    <a:srgbClr val="000000">
                      <a:alpha val="43137"/>
                    </a:srgbClr>
                  </a:outerShdw>
                </a:effectLst>
              </a:rPr>
              <a:t>: </a:t>
            </a:r>
          </a:p>
          <a:p>
            <a:pPr>
              <a:buFontTx/>
              <a:buNone/>
              <a:defRPr/>
            </a:pPr>
            <a:r>
              <a:rPr lang="el-GR" sz="2100" dirty="0" smtClean="0">
                <a:effectLst>
                  <a:outerShdw blurRad="38100" dist="38100" dir="2700000" algn="tl">
                    <a:srgbClr val="000000">
                      <a:alpha val="43137"/>
                    </a:srgbClr>
                  </a:outerShdw>
                </a:effectLst>
              </a:rPr>
              <a:t>Τα προσωπικά δεδομένα υποβάλλονται σε επεξεργασία κατά</a:t>
            </a:r>
          </a:p>
          <a:p>
            <a:pPr>
              <a:buFontTx/>
              <a:buNone/>
              <a:defRPr/>
            </a:pPr>
            <a:r>
              <a:rPr lang="el-GR" sz="2100" dirty="0" smtClean="0">
                <a:effectLst>
                  <a:outerShdw blurRad="38100" dist="38100" dir="2700000" algn="tl">
                    <a:srgbClr val="000000">
                      <a:alpha val="43137"/>
                    </a:srgbClr>
                  </a:outerShdw>
                </a:effectLst>
              </a:rPr>
              <a:t>τρόπο που εγγυάται την ασφάλεια τους</a:t>
            </a:r>
          </a:p>
          <a:p>
            <a:pPr marL="457200" indent="-93663">
              <a:buNone/>
              <a:defRPr/>
            </a:pPr>
            <a:endParaRPr lang="el-GR" sz="2400" dirty="0" smtClean="0">
              <a:effectLst>
                <a:outerShdw blurRad="38100" dist="38100" dir="2700000" algn="tl">
                  <a:srgbClr val="000000">
                    <a:alpha val="43137"/>
                  </a:srgbClr>
                </a:outerShdw>
              </a:effectLst>
            </a:endParaRPr>
          </a:p>
          <a:p>
            <a:pPr eaLnBrk="1" hangingPunct="1">
              <a:defRPr/>
            </a:pPr>
            <a:endParaRPr lang="el-GR" sz="2800" dirty="0" smtClean="0">
              <a:effectLst>
                <a:outerShdw blurRad="38100" dist="38100" dir="2700000" algn="tl">
                  <a:srgbClr val="000000">
                    <a:alpha val="43137"/>
                  </a:srgbClr>
                </a:outerShdw>
              </a:effectLst>
            </a:endParaRPr>
          </a:p>
          <a:p>
            <a:pPr eaLnBrk="1" hangingPunct="1">
              <a:defRPr/>
            </a:pPr>
            <a:endParaRPr lang="el-GR" sz="2800" b="1" dirty="0" smtClean="0">
              <a:solidFill>
                <a:srgbClr val="FFFF00"/>
              </a:solidFill>
              <a:effectLst>
                <a:outerShdw blurRad="38100" dist="38100" dir="2700000" algn="tl">
                  <a:srgbClr val="000000">
                    <a:alpha val="43137"/>
                  </a:srgbClr>
                </a:outerShdw>
              </a:effectLst>
            </a:endParaRPr>
          </a:p>
          <a:p>
            <a:pPr eaLnBrk="1" hangingPunct="1">
              <a:defRPr/>
            </a:pPr>
            <a:endParaRPr lang="en-US" sz="1800" b="1" dirty="0" smtClean="0">
              <a:solidFill>
                <a:srgbClr val="FFFF00"/>
              </a:solidFill>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DE552539-C176-4FF4-8C99-9EAE7B718892}" type="slidenum">
              <a:rPr lang="el-GR"/>
              <a:pPr>
                <a:defRPr/>
              </a:pPr>
              <a:t>9</a:t>
            </a:fld>
            <a:endParaRPr lang="el-GR"/>
          </a:p>
        </p:txBody>
      </p:sp>
      <p:sp>
        <p:nvSpPr>
          <p:cNvPr id="6147" name="Rectangle 3"/>
          <p:cNvSpPr>
            <a:spLocks noGrp="1" noChangeArrowheads="1"/>
          </p:cNvSpPr>
          <p:nvPr>
            <p:ph type="body" idx="1"/>
          </p:nvPr>
        </p:nvSpPr>
        <p:spPr>
          <a:xfrm>
            <a:off x="611189" y="188913"/>
            <a:ext cx="7849244" cy="6264275"/>
          </a:xfrm>
          <a:effectLst>
            <a:outerShdw dist="35921" dir="2700000" algn="ctr" rotWithShape="0">
              <a:schemeClr val="bg2"/>
            </a:outerShdw>
          </a:effectLst>
        </p:spPr>
        <p:txBody>
          <a:bodyPr/>
          <a:lstStyle/>
          <a:p>
            <a:pPr eaLnBrk="1" hangingPunct="1">
              <a:buFontTx/>
              <a:buNone/>
              <a:defRPr/>
            </a:pPr>
            <a:r>
              <a:rPr lang="el-GR" sz="1000" dirty="0" smtClean="0"/>
              <a:t>    </a:t>
            </a:r>
          </a:p>
          <a:p>
            <a:pPr algn="ctr" eaLnBrk="1" hangingPunct="1">
              <a:buFontTx/>
              <a:buNone/>
              <a:defRPr/>
            </a:pPr>
            <a:r>
              <a:rPr lang="el-GR" sz="2400" b="1" dirty="0" smtClean="0">
                <a:solidFill>
                  <a:srgbClr val="FFC000"/>
                </a:solidFill>
                <a:latin typeface="+mj-lt"/>
                <a:ea typeface="+mj-ea"/>
                <a:cs typeface="+mj-cs"/>
              </a:rPr>
              <a:t>Πότε είναι νόμιμη η επεξεργασία  απλών</a:t>
            </a:r>
          </a:p>
          <a:p>
            <a:pPr algn="ctr" eaLnBrk="1" hangingPunct="1">
              <a:buFontTx/>
              <a:buNone/>
              <a:defRPr/>
            </a:pPr>
            <a:r>
              <a:rPr lang="el-GR" sz="2400" b="1" dirty="0" smtClean="0">
                <a:solidFill>
                  <a:srgbClr val="FFC000"/>
                </a:solidFill>
                <a:latin typeface="+mj-lt"/>
                <a:ea typeface="+mj-ea"/>
                <a:cs typeface="+mj-cs"/>
              </a:rPr>
              <a:t>προσωπικών δεδομένων</a:t>
            </a:r>
          </a:p>
          <a:p>
            <a:pPr marL="457200" indent="-457200">
              <a:buFontTx/>
              <a:buNone/>
              <a:defRPr/>
            </a:pPr>
            <a:endParaRPr lang="el-GR" sz="2000" b="1" dirty="0" smtClean="0">
              <a:solidFill>
                <a:srgbClr val="FFFF00"/>
              </a:solidFill>
              <a:effectLst/>
            </a:endParaRPr>
          </a:p>
          <a:p>
            <a:pPr marL="457200" indent="-457200">
              <a:defRPr/>
            </a:pPr>
            <a:r>
              <a:rPr lang="el-GR" sz="2400" dirty="0" smtClean="0"/>
              <a:t>Έχει δοθεί η συναίνεση του ατόμου</a:t>
            </a:r>
          </a:p>
          <a:p>
            <a:pPr marL="457200" indent="-457200">
              <a:defRPr/>
            </a:pPr>
            <a:r>
              <a:rPr lang="el-GR" sz="2400" dirty="0" smtClean="0"/>
              <a:t>Για εκτέλεση σύμβασης</a:t>
            </a:r>
          </a:p>
          <a:p>
            <a:pPr marL="457200" indent="-457200">
              <a:defRPr/>
            </a:pPr>
            <a:r>
              <a:rPr lang="el-GR" sz="2400" dirty="0" smtClean="0"/>
              <a:t>Για έννομη υποχρέωση του οργανισμού</a:t>
            </a:r>
          </a:p>
          <a:p>
            <a:pPr marL="457200" indent="-457200">
              <a:defRPr/>
            </a:pPr>
            <a:r>
              <a:rPr lang="el-GR" sz="2400" dirty="0" smtClean="0"/>
              <a:t>Για διαφύλαξη ζωτικού συμφέροντος του ατόμου (ανθρωπιστικοί σκοποί π.χ. επιδημίες, ανταπόκριση σε καταστροφές)</a:t>
            </a:r>
          </a:p>
          <a:p>
            <a:pPr marL="457200" indent="-457200">
              <a:defRPr/>
            </a:pPr>
            <a:r>
              <a:rPr lang="el-GR" sz="2400" dirty="0" smtClean="0"/>
              <a:t>Για δημόσιο συμφέρον ή άσκηση δημόσιας εξουσίας</a:t>
            </a:r>
          </a:p>
          <a:p>
            <a:pPr marL="457200" indent="-457200">
              <a:defRPr/>
            </a:pPr>
            <a:r>
              <a:rPr lang="el-GR" sz="2400" dirty="0" smtClean="0"/>
              <a:t>Για το έννομο συμφέρον του οργανισμού ή του τρίτου</a:t>
            </a:r>
          </a:p>
          <a:p>
            <a:pPr marL="457200" indent="-457200">
              <a:buFontTx/>
              <a:buNone/>
              <a:defRPr/>
            </a:pPr>
            <a:endParaRPr lang="el-GR" sz="2400" dirty="0" smtClean="0"/>
          </a:p>
          <a:p>
            <a:pPr marL="457200" indent="-457200">
              <a:buFontTx/>
              <a:buNone/>
              <a:defRPr/>
            </a:pPr>
            <a:endParaRPr lang="el-GR" sz="800" dirty="0" smtClean="0"/>
          </a:p>
          <a:p>
            <a:pPr marL="457200" indent="-457200">
              <a:buFontTx/>
              <a:buNone/>
              <a:defRPr/>
            </a:pPr>
            <a:r>
              <a:rPr lang="el-GR" sz="2000" dirty="0" smtClean="0">
                <a:effectLst>
                  <a:outerShdw blurRad="38100" dist="38100" dir="2700000" algn="tl">
                    <a:srgbClr val="000000">
                      <a:alpha val="43137"/>
                    </a:srgbClr>
                  </a:outerShdw>
                </a:effectLst>
              </a:rPr>
              <a:t>      </a:t>
            </a: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14867</TotalTime>
  <Words>3849</Words>
  <Application>Microsoft Office PowerPoint</Application>
  <PresentationFormat>On-screen Show (4:3)</PresentationFormat>
  <Paragraphs>691</Paragraphs>
  <Slides>52</Slides>
  <Notes>1</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Ocean</vt:lpstr>
      <vt:lpstr>                                     Κανονισμός (ΕΕ) 2016/679 και επεξεργασία προσωπικών δεδομένων από τουριστικά/ταξιδιωτικά γραφεία και ξενοδοχεία   </vt:lpstr>
      <vt:lpstr>PowerPoint Presentation</vt:lpstr>
      <vt:lpstr>PowerPoint Presentation</vt:lpstr>
      <vt:lpstr>PowerPoint Presentation</vt:lpstr>
      <vt:lpstr>Πεδίο εφαρμογής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Αυστηρότητες Υποχρεώσεις Υπεύθυνων Επεξεργασίας</vt:lpstr>
      <vt:lpstr> 3. Υποχρέωση κατασκευαστών στο στάδιο του σχεδιασμού και      εξ΄ορισμού          </vt:lpstr>
      <vt:lpstr>PowerPoint Presentation</vt:lpstr>
      <vt:lpstr>6. Υποχρέωση εκπροσώπησης υπευθύνων επεξεργασίας ή εκτελούντων την επεξεργασία μη εγκατεστημένων στην Ε.Ε.       </vt:lpstr>
      <vt:lpstr>7. Υποχρέωση δέσμευσης του εκτελούντα την επεξεργασία με σύμβαση ή άλλη δεσμευτική πράξη          </vt:lpstr>
      <vt:lpstr>PowerPoint Presentation</vt:lpstr>
      <vt:lpstr> 8. Τήρηση αρχείων των δραστηριοτήτων επεξεργασίας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14. Διαβιβάσεις σε τρίτες χώρες – διεθνείς οργανισμούς                     </vt:lpstr>
      <vt:lpstr>PowerPoint Presentation</vt:lpstr>
      <vt:lpstr>PowerPoint Presentation</vt:lpstr>
      <vt:lpstr>                      Διοικητικά πρόστιμα        </vt:lpstr>
      <vt:lpstr>                                           Εποπτική αρχή                 </vt:lpstr>
      <vt:lpstr>                     Εξουσίες Επιτρόπου (Άρθρο 58)                </vt:lpstr>
      <vt:lpstr>  Άλλα σημαντικά θέματα και ορθές πρακτικές που αφορούν στα Τουριστικά/Ταξιδιωτικά Γραφεία / Ξενοδοχεία  </vt:lpstr>
      <vt:lpstr>PowerPoint Presentation</vt:lpstr>
      <vt:lpstr>PowerPoint Presentation</vt:lpstr>
      <vt:lpstr>PowerPoint Presentation</vt:lpstr>
      <vt:lpstr>Ηχογράφηση τηλεφωνικών συνδιαλέξεων </vt:lpstr>
      <vt:lpstr>PowerPoint Presentation</vt:lpstr>
      <vt:lpstr>Εγκατάσταση Κλειστού Κυκλώματος Βιντεοπαρακολούθησης (ΚΚΒΠ)</vt:lpstr>
      <vt:lpstr>PowerPoint Presentation</vt:lpstr>
      <vt:lpstr>PowerPoint Presentation</vt:lpstr>
      <vt:lpstr>Εγκατάσταση συστημάτων δακτυλικών αποτυπωμάτων για σκοπούς ελέγχου της ώρας προσέλευσης/ αναχώρησης των υπαλλήλων από την εργασία   (Το Γραφείο μου ενημερώθηκε από διάφορα ξενοδοχεία για την πρόθεση τους να εγκαταστήσουν τέτοιο σύστημα ή για το σύστημα που έχουν ήδη προβεί – το θέμα παρακολουθείται)  </vt:lpstr>
      <vt:lpstr>Ορθή χρήση αδειών ασθενείας και δεδομένων υγείας του προσωπικού </vt:lpstr>
      <vt:lpstr>PowerPoint Presentation</vt:lpstr>
      <vt:lpstr>Διαγραφή / καταστροφή προσωπικών δεδομένων πελατών</vt:lpstr>
      <vt:lpstr>Γραφείο Επιτρόπου Προστασίας Δεδομένων Προσωπικού Χαρακτήρα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Προστασία Προσωπικών Δεδομένων  Χθες – σήμερα - αύριο</dc:title>
  <dc:creator>gov</dc:creator>
  <cp:lastModifiedBy>User</cp:lastModifiedBy>
  <cp:revision>1572</cp:revision>
  <cp:lastPrinted>2018-03-01T10:22:10Z</cp:lastPrinted>
  <dcterms:created xsi:type="dcterms:W3CDTF">2011-01-22T11:49:00Z</dcterms:created>
  <dcterms:modified xsi:type="dcterms:W3CDTF">2018-03-01T10:48:53Z</dcterms:modified>
</cp:coreProperties>
</file>