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72"/>
  </p:notesMasterIdLst>
  <p:handoutMasterIdLst>
    <p:handoutMasterId r:id="rId73"/>
  </p:handoutMasterIdLst>
  <p:sldIdLst>
    <p:sldId id="631" r:id="rId2"/>
    <p:sldId id="749" r:id="rId3"/>
    <p:sldId id="750" r:id="rId4"/>
    <p:sldId id="751" r:id="rId5"/>
    <p:sldId id="786" r:id="rId6"/>
    <p:sldId id="787" r:id="rId7"/>
    <p:sldId id="794" r:id="rId8"/>
    <p:sldId id="815" r:id="rId9"/>
    <p:sldId id="788" r:id="rId10"/>
    <p:sldId id="795" r:id="rId11"/>
    <p:sldId id="771" r:id="rId12"/>
    <p:sldId id="821" r:id="rId13"/>
    <p:sldId id="772" r:id="rId14"/>
    <p:sldId id="789" r:id="rId15"/>
    <p:sldId id="753" r:id="rId16"/>
    <p:sldId id="778" r:id="rId17"/>
    <p:sldId id="782" r:id="rId18"/>
    <p:sldId id="817" r:id="rId19"/>
    <p:sldId id="776" r:id="rId20"/>
    <p:sldId id="775" r:id="rId21"/>
    <p:sldId id="828" r:id="rId22"/>
    <p:sldId id="754" r:id="rId23"/>
    <p:sldId id="755" r:id="rId24"/>
    <p:sldId id="829" r:id="rId25"/>
    <p:sldId id="757" r:id="rId26"/>
    <p:sldId id="798" r:id="rId27"/>
    <p:sldId id="758" r:id="rId28"/>
    <p:sldId id="759" r:id="rId29"/>
    <p:sldId id="820" r:id="rId30"/>
    <p:sldId id="760" r:id="rId31"/>
    <p:sldId id="796" r:id="rId32"/>
    <p:sldId id="797" r:id="rId33"/>
    <p:sldId id="799" r:id="rId34"/>
    <p:sldId id="768" r:id="rId35"/>
    <p:sldId id="764" r:id="rId36"/>
    <p:sldId id="766" r:id="rId37"/>
    <p:sldId id="825" r:id="rId38"/>
    <p:sldId id="783" r:id="rId39"/>
    <p:sldId id="784" r:id="rId40"/>
    <p:sldId id="800" r:id="rId41"/>
    <p:sldId id="722" r:id="rId42"/>
    <p:sldId id="723" r:id="rId43"/>
    <p:sldId id="724" r:id="rId44"/>
    <p:sldId id="833" r:id="rId45"/>
    <p:sldId id="834" r:id="rId46"/>
    <p:sldId id="835" r:id="rId47"/>
    <p:sldId id="844" r:id="rId48"/>
    <p:sldId id="843" r:id="rId49"/>
    <p:sldId id="845" r:id="rId50"/>
    <p:sldId id="846" r:id="rId51"/>
    <p:sldId id="801" r:id="rId52"/>
    <p:sldId id="806" r:id="rId53"/>
    <p:sldId id="807" r:id="rId54"/>
    <p:sldId id="830" r:id="rId55"/>
    <p:sldId id="808" r:id="rId56"/>
    <p:sldId id="813" r:id="rId57"/>
    <p:sldId id="836" r:id="rId58"/>
    <p:sldId id="809" r:id="rId59"/>
    <p:sldId id="837" r:id="rId60"/>
    <p:sldId id="838" r:id="rId61"/>
    <p:sldId id="839" r:id="rId62"/>
    <p:sldId id="840" r:id="rId63"/>
    <p:sldId id="810" r:id="rId64"/>
    <p:sldId id="811" r:id="rId65"/>
    <p:sldId id="812" r:id="rId66"/>
    <p:sldId id="831" r:id="rId67"/>
    <p:sldId id="832" r:id="rId68"/>
    <p:sldId id="841" r:id="rId69"/>
    <p:sldId id="842" r:id="rId70"/>
    <p:sldId id="343" r:id="rId71"/>
  </p:sldIdLst>
  <p:sldSz cx="9144000" cy="6858000" type="screen4x3"/>
  <p:notesSz cx="6648450" cy="97742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CCECFF"/>
    <a:srgbClr val="BBE4F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638" autoAdjust="0"/>
  </p:normalViewPr>
  <p:slideViewPr>
    <p:cSldViewPr>
      <p:cViewPr varScale="1">
        <p:scale>
          <a:sx n="103" d="100"/>
          <a:sy n="103" d="100"/>
        </p:scale>
        <p:origin x="-11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42CAF-3A4C-4DFB-AFDD-818128D6B55F}" type="doc">
      <dgm:prSet loTypeId="urn:microsoft.com/office/officeart/2005/8/layout/cycle3" loCatId="cycle" qsTypeId="urn:microsoft.com/office/officeart/2005/8/quickstyle/simple3" qsCatId="simple" csTypeId="urn:microsoft.com/office/officeart/2005/8/colors/accent1_2" csCatId="accent1" phldr="1"/>
      <dgm:spPr/>
      <dgm:t>
        <a:bodyPr/>
        <a:lstStyle/>
        <a:p>
          <a:endParaRPr lang="el-GR"/>
        </a:p>
      </dgm:t>
    </dgm:pt>
    <dgm:pt modelId="{5D7F17A1-D5F6-46F6-832B-E1F176D343EB}">
      <dgm:prSet phldrT="[Text]" custT="1"/>
      <dgm:spPr/>
      <dgm:t>
        <a:bodyPr/>
        <a:lstStyle/>
        <a:p>
          <a:r>
            <a:rPr lang="el-GR" sz="1400" b="1" dirty="0" smtClean="0"/>
            <a:t>Περιγραφή της προβλεπόμενης επεξεργασίας</a:t>
          </a:r>
          <a:endParaRPr lang="el-GR" sz="1400" b="1" dirty="0"/>
        </a:p>
      </dgm:t>
    </dgm:pt>
    <dgm:pt modelId="{096571A2-71A7-4B94-BB7F-50ED920F625B}" type="parTrans" cxnId="{083511C7-788C-4370-B1FF-362481D00E8A}">
      <dgm:prSet/>
      <dgm:spPr/>
      <dgm:t>
        <a:bodyPr/>
        <a:lstStyle/>
        <a:p>
          <a:endParaRPr lang="el-GR"/>
        </a:p>
      </dgm:t>
    </dgm:pt>
    <dgm:pt modelId="{E58575F0-0B7D-4420-B439-FB029D2DC576}" type="sibTrans" cxnId="{083511C7-788C-4370-B1FF-362481D00E8A}">
      <dgm:prSet/>
      <dgm:spPr/>
      <dgm:t>
        <a:bodyPr/>
        <a:lstStyle/>
        <a:p>
          <a:endParaRPr lang="el-GR"/>
        </a:p>
      </dgm:t>
    </dgm:pt>
    <dgm:pt modelId="{3F101997-E17D-4995-9700-BDFCC78CD545}">
      <dgm:prSet phldrT="[Text]" custT="1"/>
      <dgm:spPr/>
      <dgm:t>
        <a:bodyPr/>
        <a:lstStyle/>
        <a:p>
          <a:r>
            <a:rPr lang="el-GR" sz="1400" b="1" dirty="0" smtClean="0"/>
            <a:t>Εκτίμηση της αναγκαιότητας και της αναλογικότητας</a:t>
          </a:r>
          <a:endParaRPr lang="el-GR" sz="1400" b="1" dirty="0"/>
        </a:p>
      </dgm:t>
    </dgm:pt>
    <dgm:pt modelId="{9ABE724D-A2F3-4F2F-A522-BC7E3514A418}" type="parTrans" cxnId="{940FF029-D86C-412F-BAFF-6E53C6BB9BCC}">
      <dgm:prSet/>
      <dgm:spPr/>
      <dgm:t>
        <a:bodyPr/>
        <a:lstStyle/>
        <a:p>
          <a:endParaRPr lang="el-GR"/>
        </a:p>
      </dgm:t>
    </dgm:pt>
    <dgm:pt modelId="{209603BE-A604-4564-8608-684A89FD3E8F}" type="sibTrans" cxnId="{940FF029-D86C-412F-BAFF-6E53C6BB9BCC}">
      <dgm:prSet/>
      <dgm:spPr/>
      <dgm:t>
        <a:bodyPr/>
        <a:lstStyle/>
        <a:p>
          <a:endParaRPr lang="el-GR"/>
        </a:p>
      </dgm:t>
    </dgm:pt>
    <dgm:pt modelId="{D9FFD542-5B8E-400B-AE3A-EB7324CF56E3}">
      <dgm:prSet phldrT="[Text]" custT="1"/>
      <dgm:spPr/>
      <dgm:t>
        <a:bodyPr/>
        <a:lstStyle/>
        <a:p>
          <a:r>
            <a:rPr lang="el-GR" sz="1400" b="1" dirty="0" smtClean="0"/>
            <a:t>Μέτρα που προβλέπονται ήδη</a:t>
          </a:r>
          <a:endParaRPr lang="el-GR" sz="1400" b="1" dirty="0"/>
        </a:p>
      </dgm:t>
    </dgm:pt>
    <dgm:pt modelId="{C7BBA764-C964-4539-8274-E67EF95DABC4}" type="parTrans" cxnId="{04C67177-3C0E-41D6-84CC-D510E756D261}">
      <dgm:prSet/>
      <dgm:spPr/>
      <dgm:t>
        <a:bodyPr/>
        <a:lstStyle/>
        <a:p>
          <a:endParaRPr lang="el-GR"/>
        </a:p>
      </dgm:t>
    </dgm:pt>
    <dgm:pt modelId="{E613CE5F-718F-4B37-91F7-3E62E6090CBB}" type="sibTrans" cxnId="{04C67177-3C0E-41D6-84CC-D510E756D261}">
      <dgm:prSet/>
      <dgm:spPr/>
      <dgm:t>
        <a:bodyPr/>
        <a:lstStyle/>
        <a:p>
          <a:endParaRPr lang="el-GR"/>
        </a:p>
      </dgm:t>
    </dgm:pt>
    <dgm:pt modelId="{9F877112-60FC-40C8-9A31-B62F5529655D}">
      <dgm:prSet phldrT="[Text]" custT="1"/>
      <dgm:spPr/>
      <dgm:t>
        <a:bodyPr/>
        <a:lstStyle/>
        <a:p>
          <a:r>
            <a:rPr lang="el-GR" sz="1400" b="1" dirty="0" smtClean="0"/>
            <a:t>Εκτίμηση των κινδύνων για τα δικαιώματα και τις ελευθερίες</a:t>
          </a:r>
          <a:endParaRPr lang="el-GR" sz="1400" b="1" dirty="0"/>
        </a:p>
      </dgm:t>
    </dgm:pt>
    <dgm:pt modelId="{9F436A86-89AC-44B6-A567-AD553D2A9DF7}" type="parTrans" cxnId="{80849243-4B21-45FE-A929-AFF2E1C1D5C1}">
      <dgm:prSet/>
      <dgm:spPr/>
      <dgm:t>
        <a:bodyPr/>
        <a:lstStyle/>
        <a:p>
          <a:endParaRPr lang="el-GR"/>
        </a:p>
      </dgm:t>
    </dgm:pt>
    <dgm:pt modelId="{7F8AA01E-FFBC-4CC2-AF9A-9C734C86F88B}" type="sibTrans" cxnId="{80849243-4B21-45FE-A929-AFF2E1C1D5C1}">
      <dgm:prSet/>
      <dgm:spPr/>
      <dgm:t>
        <a:bodyPr/>
        <a:lstStyle/>
        <a:p>
          <a:endParaRPr lang="el-GR"/>
        </a:p>
      </dgm:t>
    </dgm:pt>
    <dgm:pt modelId="{1E0AF7B1-4015-4C68-9211-5C052E63BD47}">
      <dgm:prSet custT="1"/>
      <dgm:spPr/>
      <dgm:t>
        <a:bodyPr/>
        <a:lstStyle/>
        <a:p>
          <a:r>
            <a:rPr lang="el-GR" sz="1400" b="1" dirty="0" smtClean="0"/>
            <a:t>Προβλεπόμενα μέτρα για την αντιμετώπιση των κινδύνων</a:t>
          </a:r>
          <a:endParaRPr lang="el-GR" sz="1400" b="1" dirty="0"/>
        </a:p>
      </dgm:t>
    </dgm:pt>
    <dgm:pt modelId="{D43B2410-D25B-4AF2-A1E8-82DD68AF4123}" type="parTrans" cxnId="{85520CA4-09B4-45B9-9884-B24EDFDA932D}">
      <dgm:prSet/>
      <dgm:spPr/>
      <dgm:t>
        <a:bodyPr/>
        <a:lstStyle/>
        <a:p>
          <a:endParaRPr lang="el-GR"/>
        </a:p>
      </dgm:t>
    </dgm:pt>
    <dgm:pt modelId="{B0C39B2B-6C78-4978-BCDD-154CDC91F7FA}" type="sibTrans" cxnId="{85520CA4-09B4-45B9-9884-B24EDFDA932D}">
      <dgm:prSet/>
      <dgm:spPr/>
      <dgm:t>
        <a:bodyPr/>
        <a:lstStyle/>
        <a:p>
          <a:endParaRPr lang="el-GR"/>
        </a:p>
      </dgm:t>
    </dgm:pt>
    <dgm:pt modelId="{2703113D-D2F7-45C3-B508-F3E5CC546B65}">
      <dgm:prSet custT="1"/>
      <dgm:spPr/>
      <dgm:t>
        <a:bodyPr/>
        <a:lstStyle/>
        <a:p>
          <a:r>
            <a:rPr lang="el-GR" sz="1400" b="1" dirty="0" smtClean="0"/>
            <a:t>Τεκμηρίωση</a:t>
          </a:r>
          <a:endParaRPr lang="el-GR" sz="1400" b="1" dirty="0"/>
        </a:p>
      </dgm:t>
    </dgm:pt>
    <dgm:pt modelId="{8E50B8C9-8506-4364-B2B2-603A795CCCAB}" type="parTrans" cxnId="{A1AFDA67-1D33-42C2-98A7-14C23260E4F8}">
      <dgm:prSet/>
      <dgm:spPr/>
      <dgm:t>
        <a:bodyPr/>
        <a:lstStyle/>
        <a:p>
          <a:endParaRPr lang="el-GR"/>
        </a:p>
      </dgm:t>
    </dgm:pt>
    <dgm:pt modelId="{3739D513-9695-4A79-925D-E7E178DCA759}" type="sibTrans" cxnId="{A1AFDA67-1D33-42C2-98A7-14C23260E4F8}">
      <dgm:prSet/>
      <dgm:spPr/>
      <dgm:t>
        <a:bodyPr/>
        <a:lstStyle/>
        <a:p>
          <a:endParaRPr lang="el-GR"/>
        </a:p>
      </dgm:t>
    </dgm:pt>
    <dgm:pt modelId="{FEF6561C-215D-4582-A5DF-CE55C3AA49B8}">
      <dgm:prSet custT="1"/>
      <dgm:spPr/>
      <dgm:t>
        <a:bodyPr/>
        <a:lstStyle/>
        <a:p>
          <a:r>
            <a:rPr lang="el-GR" sz="1400" b="1" dirty="0" smtClean="0"/>
            <a:t>Παρακολούθηση και επανεξέταση</a:t>
          </a:r>
          <a:endParaRPr lang="el-GR" sz="1400" b="1" dirty="0"/>
        </a:p>
      </dgm:t>
    </dgm:pt>
    <dgm:pt modelId="{19AC13D3-2C13-453C-966C-7B0F50916ED8}" type="parTrans" cxnId="{BA9355C2-082B-4067-B4F0-D96C30CA71A7}">
      <dgm:prSet/>
      <dgm:spPr/>
      <dgm:t>
        <a:bodyPr/>
        <a:lstStyle/>
        <a:p>
          <a:endParaRPr lang="el-GR"/>
        </a:p>
      </dgm:t>
    </dgm:pt>
    <dgm:pt modelId="{E96DD972-36EE-434F-9E21-5A48AB5E88F0}" type="sibTrans" cxnId="{BA9355C2-082B-4067-B4F0-D96C30CA71A7}">
      <dgm:prSet/>
      <dgm:spPr/>
      <dgm:t>
        <a:bodyPr/>
        <a:lstStyle/>
        <a:p>
          <a:endParaRPr lang="el-GR"/>
        </a:p>
      </dgm:t>
    </dgm:pt>
    <dgm:pt modelId="{A33BFB3F-C94D-47D4-B098-0F31312B9EF0}" type="pres">
      <dgm:prSet presAssocID="{AFB42CAF-3A4C-4DFB-AFDD-818128D6B55F}" presName="Name0" presStyleCnt="0">
        <dgm:presLayoutVars>
          <dgm:dir/>
          <dgm:resizeHandles val="exact"/>
        </dgm:presLayoutVars>
      </dgm:prSet>
      <dgm:spPr/>
      <dgm:t>
        <a:bodyPr/>
        <a:lstStyle/>
        <a:p>
          <a:endParaRPr lang="el-GR"/>
        </a:p>
      </dgm:t>
    </dgm:pt>
    <dgm:pt modelId="{162D0719-53DF-4A23-8357-BDE1BE862230}" type="pres">
      <dgm:prSet presAssocID="{AFB42CAF-3A4C-4DFB-AFDD-818128D6B55F}" presName="cycle" presStyleCnt="0"/>
      <dgm:spPr/>
    </dgm:pt>
    <dgm:pt modelId="{AB7277B9-4123-43E1-A548-0585C09699D0}" type="pres">
      <dgm:prSet presAssocID="{5D7F17A1-D5F6-46F6-832B-E1F176D343EB}" presName="nodeFirstNode" presStyleLbl="node1" presStyleIdx="0" presStyleCnt="7">
        <dgm:presLayoutVars>
          <dgm:bulletEnabled val="1"/>
        </dgm:presLayoutVars>
      </dgm:prSet>
      <dgm:spPr/>
      <dgm:t>
        <a:bodyPr/>
        <a:lstStyle/>
        <a:p>
          <a:endParaRPr lang="el-GR"/>
        </a:p>
      </dgm:t>
    </dgm:pt>
    <dgm:pt modelId="{919EEC4B-2EBA-4B3C-A2E5-8406B65E84AD}" type="pres">
      <dgm:prSet presAssocID="{E58575F0-0B7D-4420-B439-FB029D2DC576}" presName="sibTransFirstNode" presStyleLbl="bgShp" presStyleIdx="0" presStyleCnt="1"/>
      <dgm:spPr/>
      <dgm:t>
        <a:bodyPr/>
        <a:lstStyle/>
        <a:p>
          <a:endParaRPr lang="el-GR"/>
        </a:p>
      </dgm:t>
    </dgm:pt>
    <dgm:pt modelId="{0519CB81-A563-4C77-B4B8-F4FECFF81577}" type="pres">
      <dgm:prSet presAssocID="{3F101997-E17D-4995-9700-BDFCC78CD545}" presName="nodeFollowingNodes" presStyleLbl="node1" presStyleIdx="1" presStyleCnt="7">
        <dgm:presLayoutVars>
          <dgm:bulletEnabled val="1"/>
        </dgm:presLayoutVars>
      </dgm:prSet>
      <dgm:spPr/>
      <dgm:t>
        <a:bodyPr/>
        <a:lstStyle/>
        <a:p>
          <a:endParaRPr lang="el-GR"/>
        </a:p>
      </dgm:t>
    </dgm:pt>
    <dgm:pt modelId="{624B9A9C-F2D6-4EB8-8E32-425A5CA6AAA9}" type="pres">
      <dgm:prSet presAssocID="{D9FFD542-5B8E-400B-AE3A-EB7324CF56E3}" presName="nodeFollowingNodes" presStyleLbl="node1" presStyleIdx="2" presStyleCnt="7">
        <dgm:presLayoutVars>
          <dgm:bulletEnabled val="1"/>
        </dgm:presLayoutVars>
      </dgm:prSet>
      <dgm:spPr/>
      <dgm:t>
        <a:bodyPr/>
        <a:lstStyle/>
        <a:p>
          <a:endParaRPr lang="el-GR"/>
        </a:p>
      </dgm:t>
    </dgm:pt>
    <dgm:pt modelId="{C40F2D8F-3FD8-4F82-A83B-ED4B44502F53}" type="pres">
      <dgm:prSet presAssocID="{9F877112-60FC-40C8-9A31-B62F5529655D}" presName="nodeFollowingNodes" presStyleLbl="node1" presStyleIdx="3" presStyleCnt="7">
        <dgm:presLayoutVars>
          <dgm:bulletEnabled val="1"/>
        </dgm:presLayoutVars>
      </dgm:prSet>
      <dgm:spPr/>
      <dgm:t>
        <a:bodyPr/>
        <a:lstStyle/>
        <a:p>
          <a:endParaRPr lang="el-GR"/>
        </a:p>
      </dgm:t>
    </dgm:pt>
    <dgm:pt modelId="{8DFD75C5-F39F-4CB1-8A48-F03D0BA655FF}" type="pres">
      <dgm:prSet presAssocID="{1E0AF7B1-4015-4C68-9211-5C052E63BD47}" presName="nodeFollowingNodes" presStyleLbl="node1" presStyleIdx="4" presStyleCnt="7">
        <dgm:presLayoutVars>
          <dgm:bulletEnabled val="1"/>
        </dgm:presLayoutVars>
      </dgm:prSet>
      <dgm:spPr/>
      <dgm:t>
        <a:bodyPr/>
        <a:lstStyle/>
        <a:p>
          <a:endParaRPr lang="el-GR"/>
        </a:p>
      </dgm:t>
    </dgm:pt>
    <dgm:pt modelId="{2200B732-4190-45E1-B626-2D258D0C5476}" type="pres">
      <dgm:prSet presAssocID="{2703113D-D2F7-45C3-B508-F3E5CC546B65}" presName="nodeFollowingNodes" presStyleLbl="node1" presStyleIdx="5" presStyleCnt="7">
        <dgm:presLayoutVars>
          <dgm:bulletEnabled val="1"/>
        </dgm:presLayoutVars>
      </dgm:prSet>
      <dgm:spPr/>
      <dgm:t>
        <a:bodyPr/>
        <a:lstStyle/>
        <a:p>
          <a:endParaRPr lang="el-GR"/>
        </a:p>
      </dgm:t>
    </dgm:pt>
    <dgm:pt modelId="{E45B49E2-A286-4549-A710-2FD942EEAD50}" type="pres">
      <dgm:prSet presAssocID="{FEF6561C-215D-4582-A5DF-CE55C3AA49B8}" presName="nodeFollowingNodes" presStyleLbl="node1" presStyleIdx="6" presStyleCnt="7">
        <dgm:presLayoutVars>
          <dgm:bulletEnabled val="1"/>
        </dgm:presLayoutVars>
      </dgm:prSet>
      <dgm:spPr/>
      <dgm:t>
        <a:bodyPr/>
        <a:lstStyle/>
        <a:p>
          <a:endParaRPr lang="el-GR"/>
        </a:p>
      </dgm:t>
    </dgm:pt>
  </dgm:ptLst>
  <dgm:cxnLst>
    <dgm:cxn modelId="{85520CA4-09B4-45B9-9884-B24EDFDA932D}" srcId="{AFB42CAF-3A4C-4DFB-AFDD-818128D6B55F}" destId="{1E0AF7B1-4015-4C68-9211-5C052E63BD47}" srcOrd="4" destOrd="0" parTransId="{D43B2410-D25B-4AF2-A1E8-82DD68AF4123}" sibTransId="{B0C39B2B-6C78-4978-BCDD-154CDC91F7FA}"/>
    <dgm:cxn modelId="{340997AA-6364-4FF9-836C-97CA20DF57F8}" type="presOf" srcId="{2703113D-D2F7-45C3-B508-F3E5CC546B65}" destId="{2200B732-4190-45E1-B626-2D258D0C5476}" srcOrd="0" destOrd="0" presId="urn:microsoft.com/office/officeart/2005/8/layout/cycle3"/>
    <dgm:cxn modelId="{3061682B-3EC7-4491-857D-82CBE52BDA56}" type="presOf" srcId="{AFB42CAF-3A4C-4DFB-AFDD-818128D6B55F}" destId="{A33BFB3F-C94D-47D4-B098-0F31312B9EF0}" srcOrd="0" destOrd="0" presId="urn:microsoft.com/office/officeart/2005/8/layout/cycle3"/>
    <dgm:cxn modelId="{940FF029-D86C-412F-BAFF-6E53C6BB9BCC}" srcId="{AFB42CAF-3A4C-4DFB-AFDD-818128D6B55F}" destId="{3F101997-E17D-4995-9700-BDFCC78CD545}" srcOrd="1" destOrd="0" parTransId="{9ABE724D-A2F3-4F2F-A522-BC7E3514A418}" sibTransId="{209603BE-A604-4564-8608-684A89FD3E8F}"/>
    <dgm:cxn modelId="{4325ED58-558B-46C1-A008-B9CCE0D697C0}" type="presOf" srcId="{FEF6561C-215D-4582-A5DF-CE55C3AA49B8}" destId="{E45B49E2-A286-4549-A710-2FD942EEAD50}" srcOrd="0" destOrd="0" presId="urn:microsoft.com/office/officeart/2005/8/layout/cycle3"/>
    <dgm:cxn modelId="{D018E26F-4E5D-4887-814D-911D3D2BCB99}" type="presOf" srcId="{E58575F0-0B7D-4420-B439-FB029D2DC576}" destId="{919EEC4B-2EBA-4B3C-A2E5-8406B65E84AD}" srcOrd="0" destOrd="0" presId="urn:microsoft.com/office/officeart/2005/8/layout/cycle3"/>
    <dgm:cxn modelId="{BA9355C2-082B-4067-B4F0-D96C30CA71A7}" srcId="{AFB42CAF-3A4C-4DFB-AFDD-818128D6B55F}" destId="{FEF6561C-215D-4582-A5DF-CE55C3AA49B8}" srcOrd="6" destOrd="0" parTransId="{19AC13D3-2C13-453C-966C-7B0F50916ED8}" sibTransId="{E96DD972-36EE-434F-9E21-5A48AB5E88F0}"/>
    <dgm:cxn modelId="{30A0A615-75F8-40E8-891E-BA786AF0B0D7}" type="presOf" srcId="{1E0AF7B1-4015-4C68-9211-5C052E63BD47}" destId="{8DFD75C5-F39F-4CB1-8A48-F03D0BA655FF}" srcOrd="0" destOrd="0" presId="urn:microsoft.com/office/officeart/2005/8/layout/cycle3"/>
    <dgm:cxn modelId="{45D550C3-2C87-4AB0-AC2F-5113EFF1A72A}" type="presOf" srcId="{3F101997-E17D-4995-9700-BDFCC78CD545}" destId="{0519CB81-A563-4C77-B4B8-F4FECFF81577}" srcOrd="0" destOrd="0" presId="urn:microsoft.com/office/officeart/2005/8/layout/cycle3"/>
    <dgm:cxn modelId="{80849243-4B21-45FE-A929-AFF2E1C1D5C1}" srcId="{AFB42CAF-3A4C-4DFB-AFDD-818128D6B55F}" destId="{9F877112-60FC-40C8-9A31-B62F5529655D}" srcOrd="3" destOrd="0" parTransId="{9F436A86-89AC-44B6-A567-AD553D2A9DF7}" sibTransId="{7F8AA01E-FFBC-4CC2-AF9A-9C734C86F88B}"/>
    <dgm:cxn modelId="{04C67177-3C0E-41D6-84CC-D510E756D261}" srcId="{AFB42CAF-3A4C-4DFB-AFDD-818128D6B55F}" destId="{D9FFD542-5B8E-400B-AE3A-EB7324CF56E3}" srcOrd="2" destOrd="0" parTransId="{C7BBA764-C964-4539-8274-E67EF95DABC4}" sibTransId="{E613CE5F-718F-4B37-91F7-3E62E6090CBB}"/>
    <dgm:cxn modelId="{3F99D9AB-9BE0-4FDC-9ACC-43FEA96E45D8}" type="presOf" srcId="{5D7F17A1-D5F6-46F6-832B-E1F176D343EB}" destId="{AB7277B9-4123-43E1-A548-0585C09699D0}" srcOrd="0" destOrd="0" presId="urn:microsoft.com/office/officeart/2005/8/layout/cycle3"/>
    <dgm:cxn modelId="{752A288B-F7A6-4258-B2E3-EAAACD474052}" type="presOf" srcId="{9F877112-60FC-40C8-9A31-B62F5529655D}" destId="{C40F2D8F-3FD8-4F82-A83B-ED4B44502F53}" srcOrd="0" destOrd="0" presId="urn:microsoft.com/office/officeart/2005/8/layout/cycle3"/>
    <dgm:cxn modelId="{083511C7-788C-4370-B1FF-362481D00E8A}" srcId="{AFB42CAF-3A4C-4DFB-AFDD-818128D6B55F}" destId="{5D7F17A1-D5F6-46F6-832B-E1F176D343EB}" srcOrd="0" destOrd="0" parTransId="{096571A2-71A7-4B94-BB7F-50ED920F625B}" sibTransId="{E58575F0-0B7D-4420-B439-FB029D2DC576}"/>
    <dgm:cxn modelId="{A1AFDA67-1D33-42C2-98A7-14C23260E4F8}" srcId="{AFB42CAF-3A4C-4DFB-AFDD-818128D6B55F}" destId="{2703113D-D2F7-45C3-B508-F3E5CC546B65}" srcOrd="5" destOrd="0" parTransId="{8E50B8C9-8506-4364-B2B2-603A795CCCAB}" sibTransId="{3739D513-9695-4A79-925D-E7E178DCA759}"/>
    <dgm:cxn modelId="{CDB972E0-5BE4-4624-B7FB-473E4E7E6EBB}" type="presOf" srcId="{D9FFD542-5B8E-400B-AE3A-EB7324CF56E3}" destId="{624B9A9C-F2D6-4EB8-8E32-425A5CA6AAA9}" srcOrd="0" destOrd="0" presId="urn:microsoft.com/office/officeart/2005/8/layout/cycle3"/>
    <dgm:cxn modelId="{E9211B5D-7969-423D-B2B5-FC197B7F67E7}" type="presParOf" srcId="{A33BFB3F-C94D-47D4-B098-0F31312B9EF0}" destId="{162D0719-53DF-4A23-8357-BDE1BE862230}" srcOrd="0" destOrd="0" presId="urn:microsoft.com/office/officeart/2005/8/layout/cycle3"/>
    <dgm:cxn modelId="{567281BD-10A9-48AF-9B24-DDE962E06F7D}" type="presParOf" srcId="{162D0719-53DF-4A23-8357-BDE1BE862230}" destId="{AB7277B9-4123-43E1-A548-0585C09699D0}" srcOrd="0" destOrd="0" presId="urn:microsoft.com/office/officeart/2005/8/layout/cycle3"/>
    <dgm:cxn modelId="{62D9A0B4-5F78-489D-BBBF-92DA243EC449}" type="presParOf" srcId="{162D0719-53DF-4A23-8357-BDE1BE862230}" destId="{919EEC4B-2EBA-4B3C-A2E5-8406B65E84AD}" srcOrd="1" destOrd="0" presId="urn:microsoft.com/office/officeart/2005/8/layout/cycle3"/>
    <dgm:cxn modelId="{9C13FE51-5469-457E-B589-C46AF03399FD}" type="presParOf" srcId="{162D0719-53DF-4A23-8357-BDE1BE862230}" destId="{0519CB81-A563-4C77-B4B8-F4FECFF81577}" srcOrd="2" destOrd="0" presId="urn:microsoft.com/office/officeart/2005/8/layout/cycle3"/>
    <dgm:cxn modelId="{013EFD88-9553-427B-A07B-8B19B935BE0C}" type="presParOf" srcId="{162D0719-53DF-4A23-8357-BDE1BE862230}" destId="{624B9A9C-F2D6-4EB8-8E32-425A5CA6AAA9}" srcOrd="3" destOrd="0" presId="urn:microsoft.com/office/officeart/2005/8/layout/cycle3"/>
    <dgm:cxn modelId="{EE6F42FE-F3D2-41FC-8496-4CBACE77B4EE}" type="presParOf" srcId="{162D0719-53DF-4A23-8357-BDE1BE862230}" destId="{C40F2D8F-3FD8-4F82-A83B-ED4B44502F53}" srcOrd="4" destOrd="0" presId="urn:microsoft.com/office/officeart/2005/8/layout/cycle3"/>
    <dgm:cxn modelId="{0DA22189-0301-4EF1-89EB-52F6E4908545}" type="presParOf" srcId="{162D0719-53DF-4A23-8357-BDE1BE862230}" destId="{8DFD75C5-F39F-4CB1-8A48-F03D0BA655FF}" srcOrd="5" destOrd="0" presId="urn:microsoft.com/office/officeart/2005/8/layout/cycle3"/>
    <dgm:cxn modelId="{83068EC7-2944-4C88-878D-5C20E5419407}" type="presParOf" srcId="{162D0719-53DF-4A23-8357-BDE1BE862230}" destId="{2200B732-4190-45E1-B626-2D258D0C5476}" srcOrd="6" destOrd="0" presId="urn:microsoft.com/office/officeart/2005/8/layout/cycle3"/>
    <dgm:cxn modelId="{1037279C-4961-46E2-978A-68ECD5C0109F}" type="presParOf" srcId="{162D0719-53DF-4A23-8357-BDE1BE862230}" destId="{E45B49E2-A286-4549-A710-2FD942EEAD50}"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EEC4B-2EBA-4B3C-A2E5-8406B65E84AD}">
      <dsp:nvSpPr>
        <dsp:cNvPr id="0" name=""/>
        <dsp:cNvSpPr/>
      </dsp:nvSpPr>
      <dsp:spPr>
        <a:xfrm>
          <a:off x="1426527" y="-34700"/>
          <a:ext cx="5427864" cy="5427864"/>
        </a:xfrm>
        <a:prstGeom prst="circularArrow">
          <a:avLst>
            <a:gd name="adj1" fmla="val 5544"/>
            <a:gd name="adj2" fmla="val 330680"/>
            <a:gd name="adj3" fmla="val 14502027"/>
            <a:gd name="adj4" fmla="val 16958099"/>
            <a:gd name="adj5" fmla="val 5757"/>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AB7277B9-4123-43E1-A548-0585C09699D0}">
      <dsp:nvSpPr>
        <dsp:cNvPr id="0" name=""/>
        <dsp:cNvSpPr/>
      </dsp:nvSpPr>
      <dsp:spPr>
        <a:xfrm>
          <a:off x="3287298" y="1668"/>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Περιγραφή της προβλεπόμενης επεξεργασίας</a:t>
          </a:r>
          <a:endParaRPr lang="el-GR" sz="1400" b="1" kern="1200" dirty="0"/>
        </a:p>
      </dsp:txBody>
      <dsp:txXfrm>
        <a:off x="3328946" y="43316"/>
        <a:ext cx="1623026" cy="769865"/>
      </dsp:txXfrm>
    </dsp:sp>
    <dsp:sp modelId="{0519CB81-A563-4C77-B4B8-F4FECFF81577}">
      <dsp:nvSpPr>
        <dsp:cNvPr id="0" name=""/>
        <dsp:cNvSpPr/>
      </dsp:nvSpPr>
      <dsp:spPr>
        <a:xfrm>
          <a:off x="5096968" y="873159"/>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Εκτίμηση της αναγκαιότητας και της αναλογικότητας</a:t>
          </a:r>
          <a:endParaRPr lang="el-GR" sz="1400" b="1" kern="1200" dirty="0"/>
        </a:p>
      </dsp:txBody>
      <dsp:txXfrm>
        <a:off x="5138616" y="914807"/>
        <a:ext cx="1623026" cy="769865"/>
      </dsp:txXfrm>
    </dsp:sp>
    <dsp:sp modelId="{624B9A9C-F2D6-4EB8-8E32-425A5CA6AAA9}">
      <dsp:nvSpPr>
        <dsp:cNvPr id="0" name=""/>
        <dsp:cNvSpPr/>
      </dsp:nvSpPr>
      <dsp:spPr>
        <a:xfrm>
          <a:off x="5543919" y="2831381"/>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Μέτρα που προβλέπονται ήδη</a:t>
          </a:r>
          <a:endParaRPr lang="el-GR" sz="1400" b="1" kern="1200" dirty="0"/>
        </a:p>
      </dsp:txBody>
      <dsp:txXfrm>
        <a:off x="5585567" y="2873029"/>
        <a:ext cx="1623026" cy="769865"/>
      </dsp:txXfrm>
    </dsp:sp>
    <dsp:sp modelId="{C40F2D8F-3FD8-4F82-A83B-ED4B44502F53}">
      <dsp:nvSpPr>
        <dsp:cNvPr id="0" name=""/>
        <dsp:cNvSpPr/>
      </dsp:nvSpPr>
      <dsp:spPr>
        <a:xfrm>
          <a:off x="4291589" y="4401754"/>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Εκτίμηση των κινδύνων για τα δικαιώματα και τις ελευθερίες</a:t>
          </a:r>
          <a:endParaRPr lang="el-GR" sz="1400" b="1" kern="1200" dirty="0"/>
        </a:p>
      </dsp:txBody>
      <dsp:txXfrm>
        <a:off x="4333237" y="4443402"/>
        <a:ext cx="1623026" cy="769865"/>
      </dsp:txXfrm>
    </dsp:sp>
    <dsp:sp modelId="{8DFD75C5-F39F-4CB1-8A48-F03D0BA655FF}">
      <dsp:nvSpPr>
        <dsp:cNvPr id="0" name=""/>
        <dsp:cNvSpPr/>
      </dsp:nvSpPr>
      <dsp:spPr>
        <a:xfrm>
          <a:off x="2283008" y="4401754"/>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Προβλεπόμενα μέτρα για την αντιμετώπιση των κινδύνων</a:t>
          </a:r>
          <a:endParaRPr lang="el-GR" sz="1400" b="1" kern="1200" dirty="0"/>
        </a:p>
      </dsp:txBody>
      <dsp:txXfrm>
        <a:off x="2324656" y="4443402"/>
        <a:ext cx="1623026" cy="769865"/>
      </dsp:txXfrm>
    </dsp:sp>
    <dsp:sp modelId="{2200B732-4190-45E1-B626-2D258D0C5476}">
      <dsp:nvSpPr>
        <dsp:cNvPr id="0" name=""/>
        <dsp:cNvSpPr/>
      </dsp:nvSpPr>
      <dsp:spPr>
        <a:xfrm>
          <a:off x="1030677" y="2831381"/>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Τεκμηρίωση</a:t>
          </a:r>
          <a:endParaRPr lang="el-GR" sz="1400" b="1" kern="1200" dirty="0"/>
        </a:p>
      </dsp:txBody>
      <dsp:txXfrm>
        <a:off x="1072325" y="2873029"/>
        <a:ext cx="1623026" cy="769865"/>
      </dsp:txXfrm>
    </dsp:sp>
    <dsp:sp modelId="{E45B49E2-A286-4549-A710-2FD942EEAD50}">
      <dsp:nvSpPr>
        <dsp:cNvPr id="0" name=""/>
        <dsp:cNvSpPr/>
      </dsp:nvSpPr>
      <dsp:spPr>
        <a:xfrm>
          <a:off x="1477629" y="873159"/>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Παρακολούθηση και επανεξέταση</a:t>
          </a:r>
          <a:endParaRPr lang="el-GR" sz="1400" b="1" kern="1200" dirty="0"/>
        </a:p>
      </dsp:txBody>
      <dsp:txXfrm>
        <a:off x="1519277" y="914807"/>
        <a:ext cx="1623026" cy="76986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0538"/>
          </a:xfrm>
          <a:prstGeom prst="rect">
            <a:avLst/>
          </a:prstGeom>
        </p:spPr>
        <p:txBody>
          <a:bodyPr vert="horz" lIns="90194" tIns="45097" rIns="90194" bIns="45097"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765550" y="0"/>
            <a:ext cx="2881313" cy="490538"/>
          </a:xfrm>
          <a:prstGeom prst="rect">
            <a:avLst/>
          </a:prstGeom>
        </p:spPr>
        <p:txBody>
          <a:bodyPr vert="horz" lIns="90194" tIns="45097" rIns="90194" bIns="45097" rtlCol="0"/>
          <a:lstStyle>
            <a:lvl1pPr algn="r" eaLnBrk="1" hangingPunct="1">
              <a:defRPr sz="1200">
                <a:cs typeface="Arial" charset="0"/>
              </a:defRPr>
            </a:lvl1pPr>
          </a:lstStyle>
          <a:p>
            <a:pPr>
              <a:defRPr/>
            </a:pPr>
            <a:fld id="{211B166F-F304-4F53-A916-7B8B9E689D30}" type="datetimeFigureOut">
              <a:rPr lang="el-GR"/>
              <a:pPr>
                <a:defRPr/>
              </a:pPr>
              <a:t>9/3/2018</a:t>
            </a:fld>
            <a:endParaRPr lang="el-GR"/>
          </a:p>
        </p:txBody>
      </p:sp>
      <p:sp>
        <p:nvSpPr>
          <p:cNvPr id="4" name="Footer Placeholder 3"/>
          <p:cNvSpPr>
            <a:spLocks noGrp="1"/>
          </p:cNvSpPr>
          <p:nvPr>
            <p:ph type="ftr" sz="quarter" idx="2"/>
          </p:nvPr>
        </p:nvSpPr>
        <p:spPr>
          <a:xfrm>
            <a:off x="0" y="9282113"/>
            <a:ext cx="2881313" cy="490537"/>
          </a:xfrm>
          <a:prstGeom prst="rect">
            <a:avLst/>
          </a:prstGeom>
        </p:spPr>
        <p:txBody>
          <a:bodyPr vert="horz" lIns="90194" tIns="45097" rIns="90194" bIns="45097"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765550" y="9282113"/>
            <a:ext cx="2881313" cy="490537"/>
          </a:xfrm>
          <a:prstGeom prst="rect">
            <a:avLst/>
          </a:prstGeom>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2480021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767138" y="0"/>
            <a:ext cx="2881312"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09/03/2018</a:t>
            </a:fld>
            <a:endParaRPr lang="en-GB"/>
          </a:p>
        </p:txBody>
      </p:sp>
      <p:sp>
        <p:nvSpPr>
          <p:cNvPr id="81924" name="Rectangle 4"/>
          <p:cNvSpPr>
            <a:spLocks noGrp="1" noRot="1" noChangeAspect="1" noChangeArrowheads="1" noTextEdit="1"/>
          </p:cNvSpPr>
          <p:nvPr>
            <p:ph type="sldImg" idx="2"/>
          </p:nvPr>
        </p:nvSpPr>
        <p:spPr bwMode="auto">
          <a:xfrm>
            <a:off x="881063" y="731838"/>
            <a:ext cx="4886325" cy="366553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885825" y="4641850"/>
            <a:ext cx="4876800" cy="4400550"/>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283700"/>
            <a:ext cx="2881313"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767138" y="9283700"/>
            <a:ext cx="2881312"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2418923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ltLang="el-GR" smtClean="0"/>
          </a:p>
        </p:txBody>
      </p:sp>
      <p:sp>
        <p:nvSpPr>
          <p:cNvPr id="96260" name="Slide Number Placeholder 3"/>
          <p:cNvSpPr>
            <a:spLocks noGrp="1"/>
          </p:cNvSpPr>
          <p:nvPr>
            <p:ph type="sldNum" sz="quarter" idx="5"/>
          </p:nvPr>
        </p:nvSpPr>
        <p:spPr>
          <a:noFill/>
        </p:spPr>
        <p:txBody>
          <a:bodyPr/>
          <a:lstStyle/>
          <a:p>
            <a:fld id="{BD1A37F0-C761-4F5A-BE84-720CAFBA8E65}" type="slidenum">
              <a:rPr lang="en-GB" altLang="el-GR" smtClean="0"/>
              <a:pPr/>
              <a:t>28</a:t>
            </a:fld>
            <a:endParaRPr lang="en-GB"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ltLang="el-GR" smtClean="0"/>
          </a:p>
        </p:txBody>
      </p:sp>
      <p:sp>
        <p:nvSpPr>
          <p:cNvPr id="96260" name="Slide Number Placeholder 3"/>
          <p:cNvSpPr>
            <a:spLocks noGrp="1"/>
          </p:cNvSpPr>
          <p:nvPr>
            <p:ph type="sldNum" sz="quarter" idx="5"/>
          </p:nvPr>
        </p:nvSpPr>
        <p:spPr>
          <a:noFill/>
        </p:spPr>
        <p:txBody>
          <a:bodyPr/>
          <a:lstStyle/>
          <a:p>
            <a:fld id="{BD1A37F0-C761-4F5A-BE84-720CAFBA8E65}" type="slidenum">
              <a:rPr lang="en-GB" altLang="el-GR" smtClean="0"/>
              <a:pPr/>
              <a:t>29</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3/9/2018</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3/9/2018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3/9/2018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3/9/2018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3/9/2018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3/9/2018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3/9/2018</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3/9/2018</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3/9/2018</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3/9/2018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3/9/2018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3/9/2018</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2376264"/>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Κανονισμός (ΕΕ) 2016/679 και επεξεργασία προσωπικών δεδομένων από την Κεντρική Τράπεζα της Κύπρου </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395536" y="4581128"/>
            <a:ext cx="8352928" cy="1728192"/>
          </a:xfrm>
          <a:effectLst>
            <a:outerShdw dist="35921" dir="2700000" algn="ctr" rotWithShape="0">
              <a:schemeClr val="bg2"/>
            </a:outerShdw>
          </a:effectLst>
        </p:spPr>
        <p:txBody>
          <a:bodyPr/>
          <a:lstStyle/>
          <a:p>
            <a:pPr algn="l" eaLnBrk="1" hangingPunct="1">
              <a:defRPr/>
            </a:pPr>
            <a:r>
              <a:rPr lang="el-GR" sz="2400" b="1" dirty="0" smtClean="0"/>
              <a:t>Επίτροπος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a:t>
            </a:r>
            <a:r>
              <a:rPr lang="el-GR" sz="2200" dirty="0" smtClean="0"/>
              <a:t>9 Μαρτίου 2018</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10</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algn="ct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algn="ctr" eaLnBrk="1" hangingPunct="1">
              <a:buFontTx/>
              <a:buNone/>
              <a:defRPr/>
            </a:pPr>
            <a:r>
              <a:rPr lang="el-GR" sz="2400" b="1" dirty="0" smtClean="0">
                <a:solidFill>
                  <a:srgbClr val="FFC000"/>
                </a:solidFill>
                <a:latin typeface="+mj-lt"/>
                <a:ea typeface="+mj-ea"/>
                <a:cs typeface="+mj-cs"/>
              </a:rPr>
              <a:t>προσωπικών δεδομένων</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 (ανθρωπιστικοί σκοποί π.χ. επιδημίες, ανταπόκριση σε καταστροφές)</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11</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748464" cy="5904185"/>
          </a:xfrm>
          <a:effectLst>
            <a:outerShdw dist="35921" dir="2700000" algn="ctr" rotWithShape="0">
              <a:schemeClr val="bg2"/>
            </a:outerShdw>
          </a:effectLst>
        </p:spPr>
        <p:txBody>
          <a:bodyPr/>
          <a:lstStyle/>
          <a:p>
            <a:pPr eaLnBrk="1" hangingPunct="1">
              <a:buFontTx/>
              <a:buNone/>
              <a:defRPr/>
            </a:pPr>
            <a:r>
              <a:rPr lang="el-GR" sz="2200" b="1" dirty="0" smtClean="0">
                <a:solidFill>
                  <a:srgbClr val="FFC000"/>
                </a:solidFill>
              </a:rPr>
              <a:t>    Πότε είναι νόμιμη η επεξεργασία ειδικών κατηγοριών προσωπικών δεδομένων</a:t>
            </a:r>
          </a:p>
          <a:p>
            <a:pPr lvl="2" algn="ctr" eaLnBrk="1" hangingPunct="1">
              <a:buFontTx/>
              <a:buNone/>
              <a:defRPr/>
            </a:pPr>
            <a:endParaRPr lang="el-GR" sz="1300" b="1" dirty="0" smtClean="0">
              <a:solidFill>
                <a:srgbClr val="FFC000"/>
              </a:solidFill>
            </a:endParaRPr>
          </a:p>
          <a:p>
            <a:pPr>
              <a:buFont typeface="Wingdings" pitchFamily="2" charset="2"/>
              <a:buChar char="v"/>
              <a:defRPr/>
            </a:pPr>
            <a:r>
              <a:rPr lang="el-GR" sz="2100" u="sng" dirty="0" smtClean="0">
                <a:effectLst>
                  <a:outerShdw blurRad="38100" dist="38100" dir="2700000" algn="tl">
                    <a:srgbClr val="000000">
                      <a:alpha val="43137"/>
                    </a:srgbClr>
                  </a:outerShdw>
                </a:effectLst>
              </a:rPr>
              <a:t>Κατά κανόνα απαγορεύεται </a:t>
            </a:r>
            <a:r>
              <a:rPr lang="el-GR" sz="2100" dirty="0" smtClean="0">
                <a:effectLst>
                  <a:outerShdw blurRad="38100" dist="38100" dir="2700000" algn="tl">
                    <a:srgbClr val="000000">
                      <a:alpha val="43137"/>
                    </a:srgbClr>
                  </a:outerShdw>
                </a:effectLst>
              </a:rPr>
              <a:t>η επεξεργασία τους </a:t>
            </a:r>
          </a:p>
          <a:p>
            <a:pPr lvl="5">
              <a:defRPr/>
            </a:pPr>
            <a:endParaRPr lang="en-US" sz="1700" dirty="0" smtClean="0">
              <a:effectLst>
                <a:outerShdw blurRad="38100" dist="38100" dir="2700000" algn="tl">
                  <a:srgbClr val="000000">
                    <a:alpha val="43137"/>
                  </a:srgbClr>
                </a:outerShdw>
              </a:effectLst>
            </a:endParaRPr>
          </a:p>
          <a:p>
            <a:pPr>
              <a:buFont typeface="Wingdings" pitchFamily="2" charset="2"/>
              <a:buChar char="v"/>
              <a:defRPr/>
            </a:pPr>
            <a:r>
              <a:rPr lang="el-GR" sz="2100" b="1" dirty="0" smtClean="0">
                <a:solidFill>
                  <a:srgbClr val="FFFF00"/>
                </a:solidFill>
                <a:effectLst>
                  <a:outerShdw blurRad="38100" dist="38100" dir="2700000" algn="tl">
                    <a:srgbClr val="000000">
                      <a:alpha val="43137"/>
                    </a:srgbClr>
                  </a:outerShdw>
                </a:effectLst>
              </a:rPr>
              <a:t>Επιτρέπεται όταν:</a:t>
            </a:r>
          </a:p>
          <a:p>
            <a:pPr>
              <a:buFontTx/>
              <a:buNone/>
              <a:defRPr/>
            </a:pPr>
            <a:r>
              <a:rPr lang="el-GR" sz="2100" dirty="0" smtClean="0"/>
              <a:t>(α) υπάρχει συγκατάθεση</a:t>
            </a:r>
            <a:r>
              <a:rPr lang="en-US" sz="2100" dirty="0" smtClean="0"/>
              <a:t> </a:t>
            </a:r>
            <a:endParaRPr lang="el-GR" sz="2100" dirty="0" smtClean="0"/>
          </a:p>
          <a:p>
            <a:pPr>
              <a:defRPr/>
            </a:pPr>
            <a:r>
              <a:rPr lang="el-GR" sz="2100" dirty="0" smtClean="0"/>
              <a:t>το άτομο την δίνει </a:t>
            </a:r>
            <a:r>
              <a:rPr lang="el-GR" sz="2100" dirty="0" smtClean="0">
                <a:solidFill>
                  <a:srgbClr val="FFFF00"/>
                </a:solidFill>
              </a:rPr>
              <a:t>ελεύθερα </a:t>
            </a:r>
          </a:p>
          <a:p>
            <a:pPr>
              <a:defRPr/>
            </a:pPr>
            <a:r>
              <a:rPr lang="el-GR" sz="2100" dirty="0" smtClean="0">
                <a:solidFill>
                  <a:srgbClr val="FFFF00"/>
                </a:solidFill>
              </a:rPr>
              <a:t>είναι σε θέση να επιλέξει </a:t>
            </a:r>
            <a:r>
              <a:rPr lang="el-GR" sz="2100" dirty="0" smtClean="0"/>
              <a:t>κατά πόσο ενδιαφέρεται για τις συγκεκριμένες υπηρεσίες που προσφέρονται από την ασφαλιστική εταιρεία στην οποία είναι πελάτης </a:t>
            </a:r>
          </a:p>
          <a:p>
            <a:pPr>
              <a:defRPr/>
            </a:pPr>
            <a:r>
              <a:rPr lang="el-GR" sz="2100" dirty="0" smtClean="0">
                <a:solidFill>
                  <a:srgbClr val="FFFF00"/>
                </a:solidFill>
              </a:rPr>
              <a:t>δεν διατρέχει τον κίνδυνο εξαπάτησης</a:t>
            </a:r>
            <a:r>
              <a:rPr lang="el-GR" sz="2100" dirty="0" smtClean="0"/>
              <a:t>, εκφοβισμού, εξαναγκασμού </a:t>
            </a:r>
          </a:p>
          <a:p>
            <a:pPr>
              <a:buNone/>
              <a:defRPr/>
            </a:pPr>
            <a:r>
              <a:rPr lang="el-GR" sz="2100" dirty="0" smtClean="0"/>
              <a:t>    ή σημαντικών </a:t>
            </a:r>
            <a:r>
              <a:rPr lang="el-GR" sz="2100" dirty="0" smtClean="0">
                <a:solidFill>
                  <a:srgbClr val="FFFF00"/>
                </a:solidFill>
              </a:rPr>
              <a:t>αρνητικών επιπτώσεων </a:t>
            </a:r>
            <a:r>
              <a:rPr lang="el-GR" sz="2100" dirty="0" smtClean="0"/>
              <a:t>εάν δεν συγκατατεθεί </a:t>
            </a:r>
          </a:p>
          <a:p>
            <a:pPr>
              <a:buNone/>
              <a:defRPr/>
            </a:pPr>
            <a:r>
              <a:rPr lang="el-GR" sz="2100" dirty="0" smtClean="0"/>
              <a:t>    π.χ. οποιοδήποτε οικονομικό κόστος</a:t>
            </a:r>
          </a:p>
          <a:p>
            <a:pPr>
              <a:defRPr/>
            </a:pPr>
            <a:r>
              <a:rPr lang="el-GR" sz="2100" dirty="0" smtClean="0">
                <a:solidFill>
                  <a:srgbClr val="FFFF00"/>
                </a:solidFill>
              </a:rPr>
              <a:t>Ο υπεύθυνος επεξεργασίας πρέπει να αποδείξει</a:t>
            </a:r>
            <a:r>
              <a:rPr lang="el-GR" sz="2100" dirty="0" smtClean="0"/>
              <a:t> ότι το άτομο </a:t>
            </a:r>
          </a:p>
          <a:p>
            <a:pPr>
              <a:buNone/>
              <a:defRPr/>
            </a:pPr>
            <a:r>
              <a:rPr lang="el-GR" sz="2100" dirty="0" smtClean="0"/>
              <a:t>    έδωσε </a:t>
            </a:r>
            <a:r>
              <a:rPr lang="el-GR" sz="2100" dirty="0" smtClean="0">
                <a:solidFill>
                  <a:srgbClr val="FFFF00"/>
                </a:solidFill>
              </a:rPr>
              <a:t>τη συγκατάθεσή </a:t>
            </a:r>
            <a:r>
              <a:rPr lang="el-GR" sz="2100" dirty="0" smtClean="0"/>
              <a:t>του</a:t>
            </a:r>
          </a:p>
          <a:p>
            <a:pPr>
              <a:defRPr/>
            </a:pPr>
            <a:r>
              <a:rPr lang="el-GR" sz="2100" dirty="0" smtClean="0"/>
              <a:t>Μπορεί </a:t>
            </a:r>
            <a:r>
              <a:rPr lang="el-GR" sz="2100" dirty="0" smtClean="0">
                <a:solidFill>
                  <a:srgbClr val="FFFF00"/>
                </a:solidFill>
              </a:rPr>
              <a:t>να ανακληθεί ανά πάσα στιγμή</a:t>
            </a: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
        <p:nvSpPr>
          <p:cNvPr id="6147" name="Rectangle 3"/>
          <p:cNvSpPr>
            <a:spLocks noGrp="1" noChangeArrowheads="1"/>
          </p:cNvSpPr>
          <p:nvPr>
            <p:ph type="body" idx="1"/>
          </p:nvPr>
        </p:nvSpPr>
        <p:spPr>
          <a:xfrm>
            <a:off x="611560" y="188640"/>
            <a:ext cx="7920880" cy="5904185"/>
          </a:xfrm>
          <a:effectLst>
            <a:outerShdw dist="35921" dir="2700000" algn="ctr" rotWithShape="0">
              <a:schemeClr val="bg2"/>
            </a:outerShdw>
          </a:effectLst>
        </p:spPr>
        <p:txBody>
          <a:bodyPr/>
          <a:lstStyle/>
          <a:p>
            <a:pPr eaLnBrk="1" hangingPunct="1">
              <a:buFontTx/>
              <a:buNone/>
              <a:defRPr/>
            </a:pPr>
            <a:r>
              <a:rPr lang="el-GR" sz="2200" b="1" dirty="0" smtClean="0">
                <a:solidFill>
                  <a:srgbClr val="FFC000"/>
                </a:solidFill>
              </a:rPr>
              <a:t>    </a:t>
            </a:r>
          </a:p>
          <a:p>
            <a:pPr>
              <a:buNone/>
              <a:defRPr/>
            </a:pPr>
            <a:r>
              <a:rPr lang="el-GR" sz="2800" dirty="0" smtClean="0"/>
              <a:t>   Επομένως, ο υπεύθυνος επεξεργασίας πρέπει να έχει υπόψη ότι:</a:t>
            </a:r>
          </a:p>
          <a:p>
            <a:pPr lvl="2">
              <a:buNone/>
              <a:defRPr/>
            </a:pPr>
            <a:endParaRPr lang="el-GR" sz="2000" dirty="0" smtClean="0"/>
          </a:p>
          <a:p>
            <a:pPr>
              <a:defRPr/>
            </a:pPr>
            <a:r>
              <a:rPr lang="el-GR" sz="2800" b="1" dirty="0" smtClean="0"/>
              <a:t>Για την εκτέλεση σύμβασης, τυχόν «συγκατάθεση» </a:t>
            </a:r>
            <a:r>
              <a:rPr lang="el-GR" sz="2800" dirty="0" smtClean="0"/>
              <a:t>των πελατών </a:t>
            </a:r>
            <a:r>
              <a:rPr lang="el-GR" sz="2800" b="1" dirty="0" smtClean="0"/>
              <a:t>που τίθεται ως προϋπόθεση για επεξεργασία η οποία δεν είναι αναγκαία για την εκτέλεση της εν λόγω σύμβασης</a:t>
            </a:r>
            <a:r>
              <a:rPr lang="el-GR" sz="2800" dirty="0" smtClean="0"/>
              <a:t>,</a:t>
            </a:r>
            <a:r>
              <a:rPr lang="el-GR" sz="2800" b="1" dirty="0" smtClean="0"/>
              <a:t> </a:t>
            </a:r>
            <a:r>
              <a:rPr lang="el-GR" sz="2800" b="1" dirty="0" smtClean="0">
                <a:solidFill>
                  <a:srgbClr val="FFFF00"/>
                </a:solidFill>
              </a:rPr>
              <a:t>δεν συνιστά ελεύθερη παροχή συγκατάθεσης</a:t>
            </a:r>
          </a:p>
          <a:p>
            <a:pPr>
              <a:defRPr/>
            </a:pPr>
            <a:endParaRPr lang="el-GR" sz="2800" dirty="0" smtClean="0"/>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913"/>
            <a:ext cx="8569077" cy="5686425"/>
          </a:xfrm>
        </p:spPr>
        <p:txBody>
          <a:bodyPr/>
          <a:lstStyle/>
          <a:p>
            <a:pPr lvl="4">
              <a:buFontTx/>
              <a:buNone/>
              <a:defRPr/>
            </a:pPr>
            <a:endParaRPr lang="el-GR" sz="1000" dirty="0" smtClean="0"/>
          </a:p>
          <a:p>
            <a:pPr>
              <a:buFontTx/>
              <a:buNone/>
              <a:defRPr/>
            </a:pPr>
            <a:r>
              <a:rPr lang="el-GR" sz="2000" dirty="0" smtClean="0"/>
              <a:t>(</a:t>
            </a:r>
            <a:r>
              <a:rPr lang="el-GR" sz="2200" dirty="0" smtClean="0"/>
              <a:t>β) αφορά στον τομέα του εργατικού δικαίου, δικαίου κοινωνικής  ασφάλισης και κοινωνικής προστασίας</a:t>
            </a:r>
            <a:endParaRPr lang="en-US" sz="2200" dirty="0" smtClean="0"/>
          </a:p>
          <a:p>
            <a:pPr lvl="3">
              <a:buFontTx/>
              <a:buNone/>
              <a:defRPr/>
            </a:pPr>
            <a:endParaRPr lang="el-GR" sz="1000" dirty="0" smtClean="0"/>
          </a:p>
          <a:p>
            <a:pPr>
              <a:buFontTx/>
              <a:buNone/>
              <a:defRPr/>
            </a:pPr>
            <a:r>
              <a:rPr lang="el-GR" sz="2200" dirty="0" smtClean="0"/>
              <a:t>(γ) αφορά σε ζωτικό συμφέρον</a:t>
            </a:r>
            <a:endParaRPr lang="en-US" sz="2200" dirty="0" smtClean="0"/>
          </a:p>
          <a:p>
            <a:pPr lvl="3">
              <a:buFontTx/>
              <a:buNone/>
              <a:defRPr/>
            </a:pPr>
            <a:endParaRPr lang="el-GR" sz="1000" dirty="0" smtClean="0"/>
          </a:p>
          <a:p>
            <a:pPr>
              <a:buNone/>
              <a:defRPr/>
            </a:pPr>
            <a:r>
              <a:rPr lang="el-GR" sz="2200" dirty="0" smtClean="0"/>
              <a:t>(δ) </a:t>
            </a:r>
            <a:r>
              <a:rPr lang="el-GR" sz="2200" b="1" dirty="0" smtClean="0"/>
              <a:t>αφορά σε δραστηριότητες ιδρύματος, οργάνωσης ή άλλου μη κερδοσκοπικού φορέα </a:t>
            </a:r>
            <a:r>
              <a:rPr lang="el-GR" sz="2200" dirty="0" smtClean="0"/>
              <a:t>με πολιτικό, φιλοσοφικό, θρησκευτικό ή συνδικαλιστικό στόχο – αφορά τα μέλη ή τα πρώην μέλη του ή πρόσωπα που έχουν τακτική επικοινωνία μαζί του και τα δεδομένα δεν κοινοποιούνται σε τρίτους</a:t>
            </a:r>
            <a:endParaRPr lang="en-US" sz="2200" dirty="0" smtClean="0"/>
          </a:p>
          <a:p>
            <a:pPr lvl="3">
              <a:buNone/>
              <a:defRPr/>
            </a:pPr>
            <a:endParaRPr lang="el-GR" sz="1000" dirty="0" smtClean="0"/>
          </a:p>
          <a:p>
            <a:pPr>
              <a:buNone/>
              <a:defRPr/>
            </a:pPr>
            <a:r>
              <a:rPr lang="el-GR" sz="2200" dirty="0" smtClean="0"/>
              <a:t>(ε) αφορά σε δεδομένα που έχουν δημοσιοποιηθεί από το άτομο</a:t>
            </a:r>
            <a:endParaRPr lang="en-US" sz="2200" dirty="0" smtClean="0"/>
          </a:p>
          <a:p>
            <a:pPr lvl="4">
              <a:buNone/>
              <a:defRPr/>
            </a:pPr>
            <a:endParaRPr lang="en-US" sz="1000" dirty="0" smtClean="0"/>
          </a:p>
          <a:p>
            <a:pPr>
              <a:buNone/>
              <a:defRPr/>
            </a:pPr>
            <a:r>
              <a:rPr lang="el-GR" sz="2200" dirty="0" smtClean="0"/>
              <a:t>(στ) αφορά σε θεμελίωση, άσκηση ή υποστήριξη νομικών αξιώσεων</a:t>
            </a:r>
            <a:endParaRPr lang="en-US" sz="2200" dirty="0" smtClean="0"/>
          </a:p>
          <a:p>
            <a:pPr lvl="3">
              <a:buNone/>
              <a:defRPr/>
            </a:pPr>
            <a:endParaRPr lang="en-US" sz="1000" dirty="0" smtClean="0"/>
          </a:p>
          <a:p>
            <a:pPr>
              <a:buNone/>
              <a:defRPr/>
            </a:pPr>
            <a:r>
              <a:rPr lang="el-GR" sz="2200" dirty="0" smtClean="0"/>
              <a:t>(ζ) αφορά σε λόγους ουσιαστικού δημόσιου συμφέροντος</a:t>
            </a:r>
          </a:p>
          <a:p>
            <a:pPr lvl="3">
              <a:buNone/>
              <a:defRPr/>
            </a:pPr>
            <a:endParaRPr lang="el-GR" dirty="0" smtClean="0"/>
          </a:p>
          <a:p>
            <a:pPr>
              <a:buNone/>
              <a:defRPr/>
            </a:pPr>
            <a:endParaRPr lang="en-US" sz="2000" dirty="0" smtClean="0">
              <a:solidFill>
                <a:srgbClr val="FFFF00"/>
              </a:solidFill>
            </a:endParaRPr>
          </a:p>
          <a:p>
            <a:pPr>
              <a:buNone/>
              <a:defRPr/>
            </a:pPr>
            <a:endParaRPr lang="el-GR" sz="2000" dirty="0" smtClean="0">
              <a:solidFill>
                <a:srgbClr val="FFFF00"/>
              </a:solidFill>
            </a:endParaRPr>
          </a:p>
          <a:p>
            <a:pPr lvl="5">
              <a:buNone/>
              <a:defRPr/>
            </a:pPr>
            <a:endParaRPr lang="el-GR" dirty="0" smtClean="0">
              <a:solidFill>
                <a:srgbClr val="FFFF00"/>
              </a:solidFill>
            </a:endParaRPr>
          </a:p>
          <a:p>
            <a:pPr>
              <a:buNone/>
              <a:defRPr/>
            </a:pPr>
            <a:endParaRPr lang="el-GR" sz="2000" dirty="0" smtClean="0">
              <a:solidFill>
                <a:srgbClr val="FFFF00"/>
              </a:solidFill>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13</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913"/>
            <a:ext cx="8569077" cy="5686425"/>
          </a:xfrm>
        </p:spPr>
        <p:txBody>
          <a:bodyPr/>
          <a:lstStyle/>
          <a:p>
            <a:pPr lvl="4">
              <a:buFontTx/>
              <a:buNone/>
              <a:defRPr/>
            </a:pPr>
            <a:endParaRPr lang="el-GR" sz="1000" dirty="0" smtClean="0"/>
          </a:p>
          <a:p>
            <a:pPr>
              <a:buNone/>
              <a:defRPr/>
            </a:pPr>
            <a:r>
              <a:rPr lang="el-GR" sz="1800" dirty="0" smtClean="0"/>
              <a:t>(η) </a:t>
            </a:r>
            <a:r>
              <a:rPr lang="el-GR" sz="2200" dirty="0" smtClean="0"/>
              <a:t>αφορά σε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lvl="4">
              <a:buNone/>
              <a:defRPr/>
            </a:pPr>
            <a:endParaRPr lang="el-GR" sz="1000" dirty="0" smtClean="0"/>
          </a:p>
          <a:p>
            <a:pPr>
              <a:buNone/>
              <a:defRPr/>
            </a:pPr>
            <a:r>
              <a:rPr lang="el-GR" sz="2200" dirty="0" smtClean="0"/>
              <a:t>(θ) αφορά σε λόγους δημόσιου συμφέροντος: π.χ. δημόσια υγεία, διασφάλιση υψηλών προτύπων ποιότητας και ασφάλειας της υγειονομικής περίθαλψης και φαρμάκων ή των ιατροτεχνολογικών προϊόντων</a:t>
            </a:r>
          </a:p>
          <a:p>
            <a:pPr lvl="3">
              <a:buNone/>
              <a:defRPr/>
            </a:pPr>
            <a:endParaRPr lang="el-GR" sz="1000" dirty="0" smtClean="0"/>
          </a:p>
          <a:p>
            <a:pPr>
              <a:buNone/>
              <a:defRPr/>
            </a:pPr>
            <a:r>
              <a:rPr lang="el-GR" sz="2200" dirty="0" smtClean="0"/>
              <a:t>(ι) αφορά σε σκοπούς αρχειοθέτησης προς το δημόσιο συμφέρον, σε σκοπούς επιστημονικής ή ιστορικής έρευνας ή για στατιστικούς σκοπούς</a:t>
            </a:r>
            <a:endParaRPr lang="en-US" sz="2200" dirty="0" smtClean="0"/>
          </a:p>
          <a:p>
            <a:pPr lvl="2">
              <a:buNone/>
              <a:defRPr/>
            </a:pPr>
            <a:endParaRPr lang="en-US" sz="1100" dirty="0" smtClean="0">
              <a:solidFill>
                <a:srgbClr val="FFFF00"/>
              </a:solidFill>
            </a:endParaRPr>
          </a:p>
          <a:p>
            <a:pPr lvl="3">
              <a:buNone/>
              <a:defRPr/>
            </a:pPr>
            <a:endParaRPr lang="el-GR" sz="700" dirty="0" smtClean="0">
              <a:ea typeface="+mn-ea"/>
            </a:endParaRPr>
          </a:p>
          <a:p>
            <a:pPr>
              <a:buNone/>
              <a:defRPr/>
            </a:pPr>
            <a:r>
              <a:rPr lang="el-GR" sz="1900" dirty="0" smtClean="0"/>
              <a:t>    </a:t>
            </a:r>
            <a:endParaRPr lang="el-GR" sz="1900" dirty="0" smtClean="0">
              <a:solidFill>
                <a:srgbClr val="FFFF00"/>
              </a:solidFill>
            </a:endParaRPr>
          </a:p>
          <a:p>
            <a:pPr>
              <a:buNone/>
              <a:defRPr/>
            </a:pPr>
            <a:r>
              <a:rPr lang="el-GR" sz="1900" dirty="0" smtClean="0">
                <a:solidFill>
                  <a:srgbClr val="FFFF00"/>
                </a:solidFill>
              </a:rPr>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14</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15</a:t>
            </a:fld>
            <a:endParaRPr lang="el-GR" altLang="en-US" sz="1400" smtClean="0">
              <a:latin typeface="Arial" charset="0"/>
            </a:endParaRPr>
          </a:p>
        </p:txBody>
      </p:sp>
      <p:sp>
        <p:nvSpPr>
          <p:cNvPr id="6147" name="Rectangle 3"/>
          <p:cNvSpPr>
            <a:spLocks noGrp="1" noChangeArrowheads="1"/>
          </p:cNvSpPr>
          <p:nvPr>
            <p:ph type="body" idx="1"/>
          </p:nvPr>
        </p:nvSpPr>
        <p:spPr>
          <a:xfrm>
            <a:off x="467545" y="476672"/>
            <a:ext cx="8208911" cy="5976516"/>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600" b="1" dirty="0" smtClean="0">
                <a:solidFill>
                  <a:srgbClr val="FFC000"/>
                </a:solidFill>
                <a:latin typeface="+mj-lt"/>
              </a:rPr>
              <a:t>Ενδυνάμωση υφιστάμενων δικαιωμάτων των πολιτών και εισαγωγή νέων</a:t>
            </a:r>
            <a:endParaRPr lang="en-US" sz="2600" b="1" dirty="0" smtClean="0">
              <a:solidFill>
                <a:srgbClr val="FFC000"/>
              </a:solidFill>
              <a:latin typeface="+mj-lt"/>
            </a:endParaRPr>
          </a:p>
          <a:p>
            <a:pPr lvl="5">
              <a:buFontTx/>
              <a:buNone/>
              <a:defRPr/>
            </a:pPr>
            <a:endParaRPr lang="el-GR" sz="1200" b="1" dirty="0" smtClean="0">
              <a:solidFill>
                <a:srgbClr val="FFC000"/>
              </a:solidFill>
              <a:latin typeface="+mj-lt"/>
            </a:endParaRPr>
          </a:p>
          <a:p>
            <a:pPr lvl="7">
              <a:buFontTx/>
              <a:buNone/>
              <a:defRPr/>
            </a:pPr>
            <a:endParaRPr lang="el-GR" sz="1200" b="1" dirty="0" smtClean="0">
              <a:solidFill>
                <a:srgbClr val="FFC000"/>
              </a:solidFill>
              <a:latin typeface="+mj-lt"/>
            </a:endParaRPr>
          </a:p>
          <a:p>
            <a:pPr>
              <a:defRPr/>
            </a:pPr>
            <a:r>
              <a:rPr lang="el-GR" sz="2400" b="1" dirty="0" smtClean="0">
                <a:solidFill>
                  <a:srgbClr val="FFFF00"/>
                </a:solidFill>
                <a:effectLst>
                  <a:outerShdw blurRad="38100" dist="38100" dir="2700000" algn="tl">
                    <a:srgbClr val="000000">
                      <a:alpha val="43137"/>
                    </a:srgbClr>
                  </a:outerShdw>
                </a:effectLst>
              </a:rPr>
              <a:t>Δικαίωμα ενημέρωσης</a:t>
            </a:r>
          </a:p>
          <a:p>
            <a:pPr lvl="3">
              <a:buFontTx/>
              <a:buNone/>
              <a:defRPr/>
            </a:pPr>
            <a:endParaRPr lang="el-GR" sz="1200" dirty="0" smtClean="0">
              <a:effectLst>
                <a:outerShdw blurRad="38100" dist="38100" dir="2700000" algn="tl">
                  <a:srgbClr val="000000">
                    <a:alpha val="43137"/>
                  </a:srgbClr>
                </a:outerShdw>
              </a:effectLst>
            </a:endParaRPr>
          </a:p>
          <a:p>
            <a:pPr>
              <a:buFontTx/>
              <a:buNone/>
              <a:defRPr/>
            </a:pPr>
            <a:r>
              <a:rPr lang="el-GR" sz="2400" dirty="0" smtClean="0">
                <a:effectLst>
                  <a:outerShdw blurRad="38100" dist="38100" dir="2700000" algn="tl">
                    <a:srgbClr val="000000">
                      <a:alpha val="43137"/>
                    </a:srgbClr>
                  </a:outerShdw>
                </a:effectLst>
              </a:rPr>
              <a:t>   Η ενημέρωση πρέπει να γίνεται σε συνοπτική, διαφανή, κατανοητή και εύκολα προσβάσιμη μορφή, χρησιμοποιώντας σαφή και απλή διατύπωση, ιδίως όταν πρόκειται για πληροφορία απευθυνόμενη σε παιδιά</a:t>
            </a:r>
          </a:p>
          <a:p>
            <a:pPr>
              <a:buFontTx/>
              <a:buNone/>
              <a:defRPr/>
            </a:pPr>
            <a:endParaRPr lang="el-GR" sz="2400" dirty="0" smtClean="0">
              <a:effectLst>
                <a:outerShdw blurRad="38100" dist="38100" dir="2700000" algn="tl">
                  <a:srgbClr val="000000">
                    <a:alpha val="43137"/>
                  </a:srgbClr>
                </a:outerShdw>
              </a:effectLst>
            </a:endParaRPr>
          </a:p>
          <a:p>
            <a:pPr lvl="2">
              <a:buFont typeface="Wingdings" pitchFamily="2" charset="2"/>
              <a:buChar char="v"/>
              <a:defRPr/>
            </a:pPr>
            <a:r>
              <a:rPr lang="el-GR" dirty="0" smtClean="0">
                <a:effectLst>
                  <a:outerShdw blurRad="38100" dist="38100" dir="2700000" algn="tl">
                    <a:srgbClr val="000000">
                      <a:alpha val="43137"/>
                    </a:srgbClr>
                  </a:outerShdw>
                </a:effectLst>
              </a:rPr>
              <a:t> </a:t>
            </a:r>
            <a:r>
              <a:rPr lang="el-GR" u="sng" dirty="0" smtClean="0">
                <a:effectLst>
                  <a:outerShdw blurRad="38100" dist="38100" dir="2700000" algn="tl">
                    <a:srgbClr val="000000">
                      <a:alpha val="43137"/>
                    </a:srgbClr>
                  </a:outerShdw>
                </a:effectLst>
              </a:rPr>
              <a:t>Αυστηρότερες προϋποθέσεις </a:t>
            </a:r>
            <a:r>
              <a:rPr lang="el-GR" dirty="0" smtClean="0">
                <a:effectLst>
                  <a:outerShdw blurRad="38100" dist="38100" dir="2700000" algn="tl">
                    <a:srgbClr val="000000">
                      <a:alpha val="43137"/>
                    </a:srgbClr>
                  </a:outerShdw>
                </a:effectLst>
              </a:rPr>
              <a:t>για παροχή συγκατάθεσης τόσο σε ενήλικους (άρθρα 6, 7) </a:t>
            </a:r>
          </a:p>
          <a:p>
            <a:pPr lvl="2">
              <a:buNone/>
              <a:defRPr/>
            </a:pPr>
            <a:r>
              <a:rPr lang="el-GR" dirty="0" smtClean="0">
                <a:effectLst>
                  <a:outerShdw blurRad="38100" dist="38100" dir="2700000" algn="tl">
                    <a:srgbClr val="000000">
                      <a:alpha val="43137"/>
                    </a:srgbClr>
                  </a:outerShdw>
                </a:effectLst>
              </a:rPr>
              <a:t>  όσο και σε παιδιά (άρθρο 8)</a:t>
            </a:r>
          </a:p>
          <a:p>
            <a:pPr lvl="2">
              <a:buFont typeface="Wingdings" pitchFamily="2" charset="2"/>
              <a:buChar char="v"/>
              <a:defRPr/>
            </a:pPr>
            <a:endParaRPr lang="el-GR" sz="1900" dirty="0" smtClean="0">
              <a:effectLst>
                <a:outerShdw blurRad="38100" dist="38100" dir="2700000" algn="tl">
                  <a:srgbClr val="000000">
                    <a:alpha val="43137"/>
                  </a:srgbClr>
                </a:outerShdw>
              </a:effectLst>
            </a:endParaRPr>
          </a:p>
          <a:p>
            <a:pPr lvl="2">
              <a:buFont typeface="Wingdings" pitchFamily="2" charset="2"/>
              <a:buChar char="v"/>
              <a:defRPr/>
            </a:pPr>
            <a:endParaRPr lang="el-GR" sz="19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a:buFontTx/>
              <a:buNone/>
              <a:defRPr/>
            </a:pPr>
            <a:endParaRPr lang="el-GR" sz="2000" dirty="0" smtClean="0">
              <a:effectLst>
                <a:outerShdw blurRad="38100" dist="38100" dir="2700000" algn="tl">
                  <a:srgbClr val="000000">
                    <a:alpha val="43137"/>
                  </a:srgbClr>
                </a:outerShdw>
              </a:effectLst>
            </a:endParaRPr>
          </a:p>
          <a:p>
            <a:pPr eaLnBrk="1" hangingPunct="1">
              <a:defRPr/>
            </a:pPr>
            <a:r>
              <a:rPr lang="el-GR" sz="2200" b="1" dirty="0" smtClean="0">
                <a:solidFill>
                  <a:srgbClr val="FFFF00"/>
                </a:solidFill>
                <a:effectLst>
                  <a:outerShdw blurRad="38100" dist="38100" dir="2700000" algn="tl">
                    <a:srgbClr val="000000">
                      <a:alpha val="43137"/>
                    </a:srgbClr>
                  </a:outerShdw>
                </a:effectLst>
              </a:rPr>
              <a:t>Δικαίωμα πρόσβασης</a:t>
            </a:r>
          </a:p>
          <a:p>
            <a:pPr>
              <a:buFont typeface="Wingdings" pitchFamily="2" charset="2"/>
              <a:buChar char="v"/>
              <a:defRPr/>
            </a:pPr>
            <a:r>
              <a:rPr lang="el-GR" sz="2200" dirty="0" smtClean="0"/>
              <a:t> </a:t>
            </a:r>
            <a:r>
              <a:rPr lang="en-US" sz="2200" dirty="0" smtClean="0">
                <a:effectLst>
                  <a:outerShdw blurRad="38100" dist="38100" dir="2700000" algn="tl">
                    <a:srgbClr val="000000">
                      <a:alpha val="43137"/>
                    </a:srgbClr>
                  </a:outerShdw>
                </a:effectLst>
              </a:rPr>
              <a:t>To </a:t>
            </a:r>
            <a:r>
              <a:rPr lang="el-GR" sz="2200" dirty="0" smtClean="0">
                <a:effectLst>
                  <a:outerShdw blurRad="38100" dist="38100" dir="2700000" algn="tl">
                    <a:srgbClr val="000000">
                      <a:alpha val="43137"/>
                    </a:srgbClr>
                  </a:outerShdw>
                </a:effectLst>
              </a:rPr>
              <a:t>υποκείμενο δικαιούται να λάβει</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ατελώς, σε έντυπη ή ηλεκτρονική μορφή, πληροφορίες που αφορούν στην υγεία του,  </a:t>
            </a:r>
            <a:r>
              <a:rPr lang="el-GR" sz="2200" b="1" dirty="0" smtClean="0">
                <a:effectLst>
                  <a:outerShdw blurRad="38100" dist="38100" dir="2700000" algn="tl">
                    <a:srgbClr val="000000">
                      <a:alpha val="43137"/>
                    </a:srgbClr>
                  </a:outerShdw>
                </a:effectLst>
              </a:rPr>
              <a:t>τις οποίες το ίδιο ή άλλο πρόσωπο </a:t>
            </a:r>
            <a:r>
              <a:rPr lang="el-GR" sz="2200" dirty="0" smtClean="0">
                <a:effectLst>
                  <a:outerShdw blurRad="38100" dist="38100" dir="2700000" algn="tl">
                    <a:srgbClr val="000000">
                      <a:alpha val="43137"/>
                    </a:srgbClr>
                  </a:outerShdw>
                </a:effectLst>
              </a:rPr>
              <a:t>έδωσε στον υπεύθυνο επεξεργασίας</a:t>
            </a:r>
          </a:p>
          <a:p>
            <a:pPr>
              <a:buNone/>
              <a:defRPr/>
            </a:pPr>
            <a:r>
              <a:rPr lang="el-GR" sz="2200" dirty="0" smtClean="0">
                <a:effectLst>
                  <a:outerShdw blurRad="38100" dist="38100" dir="2700000" algn="tl">
                    <a:srgbClr val="000000">
                      <a:alpha val="43137"/>
                    </a:srgbClr>
                  </a:outerShdw>
                </a:effectLst>
              </a:rPr>
              <a:t>    </a:t>
            </a:r>
            <a:r>
              <a:rPr lang="el-GR" sz="2200" dirty="0" smtClean="0"/>
              <a:t> – </a:t>
            </a:r>
            <a:r>
              <a:rPr lang="el-GR" sz="2200" dirty="0" smtClean="0">
                <a:solidFill>
                  <a:srgbClr val="FFC000"/>
                </a:solidFill>
              </a:rPr>
              <a:t>Καταργείται το τέλος των €17</a:t>
            </a:r>
          </a:p>
          <a:p>
            <a:pPr lvl="3">
              <a:buNone/>
              <a:defRPr/>
            </a:pPr>
            <a:endParaRPr lang="el-GR" sz="1000" dirty="0" smtClean="0">
              <a:effectLst>
                <a:outerShdw blurRad="38100" dist="38100" dir="2700000" algn="tl">
                  <a:srgbClr val="000000">
                    <a:alpha val="43137"/>
                  </a:srgbClr>
                </a:outerShdw>
              </a:effectLst>
            </a:endParaRPr>
          </a:p>
          <a:p>
            <a:pPr>
              <a:buFont typeface="Wingdings" pitchFamily="2" charset="2"/>
              <a:buChar char="v"/>
              <a:defRPr/>
            </a:pPr>
            <a:r>
              <a:rPr lang="el-GR" sz="2200" dirty="0" smtClean="0"/>
              <a:t>Έντυπη ή ηλεκτρονική μορφή </a:t>
            </a:r>
          </a:p>
          <a:p>
            <a:pPr lvl="2">
              <a:buFont typeface="Arial" pitchFamily="34" charset="0"/>
              <a:buChar char="•"/>
              <a:defRPr/>
            </a:pPr>
            <a:r>
              <a:rPr lang="el-GR" sz="2200" dirty="0" smtClean="0"/>
              <a:t>Πληροφορίες για αυτοματοποιημένη λήψη αποφάσεων, περιλαμβανομένης της κατάρτισης προφίλ </a:t>
            </a:r>
          </a:p>
          <a:p>
            <a:pPr lvl="2">
              <a:buFont typeface="Arial" pitchFamily="34" charset="0"/>
              <a:buChar char="•"/>
              <a:defRPr/>
            </a:pPr>
            <a:r>
              <a:rPr lang="el-GR" sz="2200" dirty="0" smtClean="0"/>
              <a:t>Δικαίωμα παροχής αντιγράφου, νοουμένου ότι δεν επηρεάζει δυσμενώς τα δικαιώματα άλλων προσώπων</a:t>
            </a:r>
          </a:p>
          <a:p>
            <a:pPr lvl="4">
              <a:buNone/>
              <a:defRPr/>
            </a:pPr>
            <a:endParaRPr lang="el-GR" sz="1800" dirty="0" smtClean="0"/>
          </a:p>
          <a:p>
            <a:pPr eaLnBrk="1" hangingPunct="1">
              <a:defRPr/>
            </a:pPr>
            <a:r>
              <a:rPr lang="el-GR" sz="2200" b="1" dirty="0" smtClean="0">
                <a:solidFill>
                  <a:srgbClr val="FFFF00"/>
                </a:solidFill>
                <a:effectLst>
                  <a:outerShdw blurRad="38100" dist="38100" dir="2700000" algn="tl">
                    <a:srgbClr val="000000">
                      <a:alpha val="43137"/>
                    </a:srgbClr>
                  </a:outerShdw>
                </a:effectLst>
              </a:rPr>
              <a:t>Δικαίωμα διόρθωσης </a:t>
            </a:r>
          </a:p>
          <a:p>
            <a:pPr eaLnBrk="1" hangingPunct="1">
              <a:buNone/>
              <a:defRPr/>
            </a:pPr>
            <a:r>
              <a:rPr lang="el-GR" sz="2200" dirty="0" smtClean="0">
                <a:effectLst>
                  <a:outerShdw blurRad="38100" dist="38100" dir="2700000" algn="tl">
                    <a:srgbClr val="000000">
                      <a:alpha val="43137"/>
                    </a:srgbClr>
                  </a:outerShdw>
                </a:effectLst>
              </a:rPr>
              <a:t>    Το άτομο έχει δικαίωμα διόρθωσης στα ανακριβή προσωπικά του  δεδομένα, χωρίς αδικαιολόγητη καθυστέρηση</a:t>
            </a: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17</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n-US" sz="2800" b="1" dirty="0" smtClean="0">
                <a:solidFill>
                  <a:srgbClr val="FFFF00"/>
                </a:solidFill>
                <a:effectLst>
                  <a:outerShdw blurRad="38100" dist="38100" dir="2700000" algn="tl">
                    <a:srgbClr val="000000">
                      <a:alpha val="43137"/>
                    </a:srgbClr>
                  </a:outerShdw>
                </a:effectLst>
                <a:latin typeface="+mj-lt"/>
              </a:rPr>
              <a:t>    </a:t>
            </a:r>
            <a:r>
              <a:rPr lang="el-GR" sz="2400" b="1" dirty="0" smtClean="0">
                <a:solidFill>
                  <a:srgbClr val="FFFF00"/>
                </a:solidFill>
                <a:effectLst>
                  <a:outerShdw blurRad="38100" dist="38100" dir="2700000" algn="tl">
                    <a:srgbClr val="000000">
                      <a:alpha val="43137"/>
                    </a:srgbClr>
                  </a:outerShdw>
                </a:effectLst>
              </a:rPr>
              <a:t>Δικαίωμα διαγραφής («δικαίωμα στη λήθη»)</a:t>
            </a:r>
          </a:p>
          <a:p>
            <a:pPr lvl="3" eaLnBrk="1" hangingPunct="1">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effectLst>
                  <a:outerShdw blurRad="38100" dist="38100" dir="2700000" algn="tl">
                    <a:srgbClr val="000000">
                      <a:alpha val="43137"/>
                    </a:srgbClr>
                  </a:outerShdw>
                </a:effectLst>
              </a:rPr>
              <a:t>Το υποκείμενο έχει δικαίωμα διαγραφής δεδομένων υγείας που τον αφορούν όταν, μεταξύ άλλων, </a:t>
            </a:r>
            <a:r>
              <a:rPr lang="el-GR" sz="2200" b="1" dirty="0" smtClean="0">
                <a:effectLst>
                  <a:outerShdw blurRad="38100" dist="38100" dir="2700000" algn="tl">
                    <a:srgbClr val="000000">
                      <a:alpha val="43137"/>
                    </a:srgbClr>
                  </a:outerShdw>
                </a:effectLst>
              </a:rPr>
              <a:t>ανακαλέσει τη συγκατάθεση του </a:t>
            </a:r>
            <a:r>
              <a:rPr lang="el-GR" sz="2200" dirty="0" smtClean="0">
                <a:effectLst>
                  <a:outerShdw blurRad="38100" dist="38100" dir="2700000" algn="tl">
                    <a:srgbClr val="000000">
                      <a:alpha val="43137"/>
                    </a:srgbClr>
                  </a:outerShdw>
                </a:effectLst>
              </a:rPr>
              <a:t>για την επεξεργασία των εν λόγω δεδομένων </a:t>
            </a:r>
            <a:r>
              <a:rPr lang="el-GR" sz="2200" u="sng" dirty="0" smtClean="0">
                <a:effectLst>
                  <a:outerShdw blurRad="38100" dist="38100" dir="2700000" algn="tl">
                    <a:srgbClr val="000000">
                      <a:alpha val="43137"/>
                    </a:srgbClr>
                  </a:outerShdw>
                </a:effectLst>
              </a:rPr>
              <a:t>και δεν υπάρχει άλλη νομική βάση για την επεξεργασία</a:t>
            </a:r>
          </a:p>
          <a:p>
            <a:pPr lvl="4">
              <a:buFont typeface="Wingdings" pitchFamily="2" charset="2"/>
              <a:buChar char="Ø"/>
              <a:defRPr/>
            </a:pPr>
            <a:endParaRPr lang="el-GR" sz="1800" u="sng" dirty="0" smtClean="0">
              <a:effectLst>
                <a:outerShdw blurRad="38100" dist="38100" dir="2700000" algn="tl">
                  <a:srgbClr val="000000">
                    <a:alpha val="43137"/>
                  </a:srgbClr>
                </a:outerShdw>
              </a:effectLst>
            </a:endParaRPr>
          </a:p>
          <a:p>
            <a:pPr>
              <a:buFont typeface="Wingdings" pitchFamily="2" charset="2"/>
              <a:buChar char="Ø"/>
              <a:defRPr/>
            </a:pPr>
            <a:r>
              <a:rPr lang="el-GR" sz="2200" b="1" dirty="0" smtClean="0">
                <a:effectLst>
                  <a:outerShdw blurRad="38100" dist="38100" dir="2700000" algn="tl">
                    <a:srgbClr val="000000">
                      <a:alpha val="43137"/>
                    </a:srgbClr>
                  </a:outerShdw>
                </a:effectLst>
              </a:rPr>
              <a:t>Δεν μπορεί να ασκηθεί το δικαίωμα </a:t>
            </a:r>
            <a:r>
              <a:rPr lang="el-GR" sz="2200" dirty="0" smtClean="0">
                <a:effectLst>
                  <a:outerShdw blurRad="38100" dist="38100" dir="2700000" algn="tl">
                    <a:srgbClr val="000000">
                      <a:alpha val="43137"/>
                    </a:srgbClr>
                  </a:outerShdw>
                </a:effectLst>
              </a:rPr>
              <a:t>όταν:</a:t>
            </a:r>
          </a:p>
          <a:p>
            <a:pPr>
              <a:buFont typeface="Arial" panose="020B0604020202020204" pitchFamily="34" charset="0"/>
              <a:buChar char="•"/>
              <a:defRPr/>
            </a:pPr>
            <a:r>
              <a:rPr lang="el-GR" sz="2200" dirty="0" smtClean="0"/>
              <a:t>Ισχύει ελευθερία έκφρασης και πληροφόρησης π.χ. το κοινό έχει ενδιαφέρον να γνωρίζει για ένα έγκλημα που είναι σε εξέλιξη</a:t>
            </a:r>
          </a:p>
          <a:p>
            <a:pPr>
              <a:buFont typeface="Arial" panose="020B0604020202020204" pitchFamily="34" charset="0"/>
              <a:buChar char="•"/>
              <a:defRPr/>
            </a:pPr>
            <a:r>
              <a:rPr lang="el-GR" sz="2200" dirty="0" smtClean="0"/>
              <a:t>Υπάρχει υποχρέωση από νόμο</a:t>
            </a:r>
          </a:p>
          <a:p>
            <a:pPr>
              <a:buFont typeface="Arial" panose="020B0604020202020204" pitchFamily="34" charset="0"/>
              <a:buChar char="•"/>
              <a:defRPr/>
            </a:pPr>
            <a:r>
              <a:rPr lang="el-GR" sz="2200" dirty="0" smtClean="0"/>
              <a:t>Υπερέχει δημόσιο συμφέρον στον τομέα της υγείας</a:t>
            </a:r>
          </a:p>
          <a:p>
            <a:pPr>
              <a:buFont typeface="Arial" panose="020B0604020202020204" pitchFamily="34" charset="0"/>
              <a:buChar char="•"/>
              <a:defRPr/>
            </a:pPr>
            <a:r>
              <a:rPr lang="el-GR" sz="2200" dirty="0" smtClean="0"/>
              <a:t>Για επιστημονικούς, στατιστικούς σκοπούς &amp; αρχειοθέτησης </a:t>
            </a:r>
          </a:p>
          <a:p>
            <a:pPr>
              <a:buFont typeface="Arial" panose="020B0604020202020204" pitchFamily="34" charset="0"/>
              <a:buChar char="•"/>
              <a:defRPr/>
            </a:pPr>
            <a:r>
              <a:rPr lang="el-GR" sz="2200" dirty="0" smtClean="0"/>
              <a:t>Για άσκηση νομικών αξιώσεων </a:t>
            </a:r>
          </a:p>
          <a:p>
            <a:pPr>
              <a:defRPr/>
            </a:pPr>
            <a:endParaRPr lang="el-GR" sz="20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1A13DE3-F6D5-475A-A123-9271A8EE631B}" type="slidenum">
              <a:rPr lang="el-GR" altLang="en-US" sz="1400" smtClean="0">
                <a:latin typeface="Arial" charset="0"/>
              </a:rPr>
              <a:pPr>
                <a:spcBef>
                  <a:spcPct val="0"/>
                </a:spcBef>
                <a:buClrTx/>
                <a:buSzTx/>
                <a:buFontTx/>
                <a:buNone/>
                <a:defRPr/>
              </a:pPr>
              <a:t>18</a:t>
            </a:fld>
            <a:endParaRPr lang="el-GR" altLang="en-US" sz="1400" smtClean="0">
              <a:latin typeface="Arial" charset="0"/>
            </a:endParaRPr>
          </a:p>
        </p:txBody>
      </p:sp>
      <p:sp>
        <p:nvSpPr>
          <p:cNvPr id="6147" name="Rectangle 3"/>
          <p:cNvSpPr>
            <a:spLocks noGrp="1" noChangeArrowheads="1"/>
          </p:cNvSpPr>
          <p:nvPr>
            <p:ph type="body" idx="1"/>
          </p:nvPr>
        </p:nvSpPr>
        <p:spPr>
          <a:xfrm>
            <a:off x="323528" y="332656"/>
            <a:ext cx="8496944" cy="6120532"/>
          </a:xfrm>
          <a:effectLst>
            <a:outerShdw dist="35921" dir="2700000" algn="ctr" rotWithShape="0">
              <a:schemeClr val="bg2"/>
            </a:outerShdw>
          </a:effectLst>
        </p:spPr>
        <p:txBody>
          <a:bodyPr/>
          <a:lstStyle/>
          <a:p>
            <a:pPr>
              <a:defRPr/>
            </a:pPr>
            <a:r>
              <a:rPr lang="el-GR" sz="24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Δικαίωμα στη φορητότητα των δεδομένων</a:t>
            </a:r>
            <a:r>
              <a:rPr lang="en-US" sz="2000" b="1" dirty="0" smtClean="0">
                <a:solidFill>
                  <a:srgbClr val="FFFF00"/>
                </a:solidFill>
                <a:effectLst>
                  <a:outerShdw blurRad="38100" dist="38100" dir="2700000" algn="tl">
                    <a:srgbClr val="000000">
                      <a:alpha val="43137"/>
                    </a:srgbClr>
                  </a:outerShdw>
                </a:effectLst>
              </a:rPr>
              <a:t> </a:t>
            </a:r>
            <a:endParaRPr lang="el-GR" sz="2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Σε περίπτωση που προσωπικά δεδομένα πελάτη</a:t>
            </a:r>
            <a:r>
              <a:rPr lang="en-US" sz="2000" dirty="0" smtClean="0"/>
              <a:t> </a:t>
            </a:r>
            <a:r>
              <a:rPr lang="el-GR" sz="2000" dirty="0" smtClean="0"/>
              <a:t>υποβάλλονται σε επεξεργασία με ηλεκτρονικά μέσα και με δομημένο και συνήθως χρησιμοποιούμενο </a:t>
            </a:r>
            <a:r>
              <a:rPr lang="el-GR" sz="2000" dirty="0" err="1" smtClean="0"/>
              <a:t>μορφότυπο</a:t>
            </a:r>
            <a:r>
              <a:rPr lang="el-GR" sz="2000" dirty="0" smtClean="0"/>
              <a:t>, </a:t>
            </a:r>
            <a:r>
              <a:rPr lang="el-GR" sz="2000" u="sng" dirty="0" smtClean="0"/>
              <a:t>ο πελάτης δικαιούται να εξασφαλίσει από την τράπεζα στην οποία είναι πελάτης αντίγραφο των δεδομένων</a:t>
            </a:r>
            <a:r>
              <a:rPr lang="el-GR" sz="2000" dirty="0" smtClean="0"/>
              <a:t> </a:t>
            </a:r>
            <a:r>
              <a:rPr lang="el-GR" sz="2000" u="sng" dirty="0" smtClean="0"/>
              <a:t>που τον αφορούν</a:t>
            </a:r>
            <a:r>
              <a:rPr lang="el-GR" sz="2000" dirty="0" smtClean="0"/>
              <a:t>, </a:t>
            </a:r>
            <a:r>
              <a:rPr lang="el-GR" sz="2000" u="sng" dirty="0" smtClean="0"/>
              <a:t>σε ηλεκτρονικό και δομημένο </a:t>
            </a:r>
            <a:r>
              <a:rPr lang="el-GR" sz="2000" u="sng" dirty="0" err="1" smtClean="0"/>
              <a:t>μορφότυπο</a:t>
            </a:r>
            <a:r>
              <a:rPr lang="el-GR" sz="2000" u="sng" dirty="0" smtClean="0"/>
              <a:t> συνήθους χρήσης </a:t>
            </a:r>
            <a:r>
              <a:rPr lang="el-GR" sz="2000" dirty="0" smtClean="0"/>
              <a:t>και να αποθηκεύει τα δεδομένα αυτά για περαιτέρω προσωπική χρήση </a:t>
            </a:r>
          </a:p>
          <a:p>
            <a:pPr lvl="4">
              <a:buFont typeface="Wingdings" pitchFamily="2" charset="2"/>
              <a:buChar char="Ø"/>
              <a:defRPr/>
            </a:pPr>
            <a:endParaRPr lang="el-GR" sz="800" dirty="0" smtClean="0"/>
          </a:p>
          <a:p>
            <a:pPr lvl="2">
              <a:buFont typeface="Wingdings" pitchFamily="2" charset="2"/>
              <a:buChar char="v"/>
              <a:defRPr/>
            </a:pPr>
            <a:r>
              <a:rPr lang="el-GR" sz="2000" dirty="0" smtClean="0"/>
              <a:t>Η αποθήκευση μπορεί να γίνει σε ιδιωτική συσκευή ή ιδιωτικό υπολογιστικό σύννεφο, χωρίς, κατ’ ανάγκη, διαβίβαση των δεδομένων σε άλλο υπεύθυνο επεξεργασίας</a:t>
            </a:r>
            <a:endParaRPr lang="el-GR" sz="2000" dirty="0" smtClean="0">
              <a:effectLst>
                <a:outerShdw blurRad="38100" dist="38100" dir="2700000" algn="tl">
                  <a:srgbClr val="000000">
                    <a:alpha val="43137"/>
                  </a:srgbClr>
                </a:outerShdw>
              </a:effectLst>
            </a:endParaRPr>
          </a:p>
          <a:p>
            <a:pPr lvl="5">
              <a:buFont typeface="Wingdings" pitchFamily="2" charset="2"/>
              <a:buChar char="Ø"/>
            </a:pPr>
            <a:endParaRPr lang="el-GR" sz="800" u="sng" dirty="0" smtClean="0"/>
          </a:p>
          <a:p>
            <a:pPr>
              <a:buFont typeface="Wingdings" pitchFamily="2" charset="2"/>
              <a:buChar char="Ø"/>
            </a:pPr>
            <a:r>
              <a:rPr lang="el-GR" sz="2000" b="1" dirty="0" smtClean="0"/>
              <a:t>Εάν ο πελάτης έχει παράσχει τα προσωπικά δεδομένα του και η επεξεργασία βασίζεται στη συγκατάθεση του ή είναι αναγκαία για την εκτέλεση σύμβασης</a:t>
            </a:r>
            <a:r>
              <a:rPr lang="el-GR" sz="2000" dirty="0" smtClean="0"/>
              <a:t>, </a:t>
            </a:r>
            <a:r>
              <a:rPr lang="el-GR" sz="2000" u="sng" dirty="0" smtClean="0"/>
              <a:t>δικαιούται να μεταφέρει τα εν λόγω δεδομένα και κάθε άλλη πληροφορία</a:t>
            </a:r>
            <a:r>
              <a:rPr lang="el-GR" sz="2000" dirty="0" smtClean="0"/>
              <a:t> </a:t>
            </a:r>
            <a:r>
              <a:rPr lang="el-GR" sz="2000" u="sng" dirty="0" smtClean="0"/>
              <a:t>που διατηρείται σε αυτοματοποιημένο αρχείο σε αυτοματοποιημένο αρχείο άλλης τράπεζας,</a:t>
            </a:r>
            <a:r>
              <a:rPr lang="el-GR" sz="2000" dirty="0" smtClean="0"/>
              <a:t> σε ηλεκτρονικό </a:t>
            </a:r>
            <a:r>
              <a:rPr lang="el-GR" sz="2000" dirty="0" err="1" smtClean="0"/>
              <a:t>μορφότυπο</a:t>
            </a:r>
            <a:r>
              <a:rPr lang="el-GR" sz="2000" dirty="0" smtClean="0"/>
              <a:t> συνήθους χρήσης, χωρίς αντίρρηση από την τράπεζα από την οποία αποσύρονται τα δεδομένα</a:t>
            </a:r>
          </a:p>
          <a:p>
            <a:pPr>
              <a:buFont typeface="Wingdings" pitchFamily="2" charset="2"/>
              <a:buChar char="Ø"/>
            </a:pPr>
            <a:endParaRPr lang="el-GR" sz="2400" dirty="0" smtClean="0"/>
          </a:p>
          <a:p>
            <a:pPr lvl="3">
              <a:defRPr/>
            </a:pPr>
            <a:endParaRPr lang="el-GR" sz="1000" dirty="0" smtClean="0">
              <a:effectLst>
                <a:outerShdw blurRad="38100" dist="38100" dir="2700000" algn="tl">
                  <a:srgbClr val="000000">
                    <a:alpha val="43137"/>
                  </a:srgbClr>
                </a:outerShdw>
              </a:effectLst>
            </a:endParaRPr>
          </a:p>
          <a:p>
            <a:pPr>
              <a:buNone/>
              <a:defRPr/>
            </a:pPr>
            <a:endParaRPr lang="el-GR" sz="2200" dirty="0" smtClean="0"/>
          </a:p>
          <a:p>
            <a:pPr>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1800" dirty="0" smtClean="0"/>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19</a:t>
            </a:fld>
            <a:endParaRPr lang="el-GR" altLang="en-US" sz="1400" smtClean="0">
              <a:latin typeface="Arial" charset="0"/>
            </a:endParaRPr>
          </a:p>
        </p:txBody>
      </p:sp>
      <p:sp>
        <p:nvSpPr>
          <p:cNvPr id="6147" name="Rectangle 3"/>
          <p:cNvSpPr>
            <a:spLocks noGrp="1" noChangeArrowheads="1"/>
          </p:cNvSpPr>
          <p:nvPr>
            <p:ph type="body" idx="1"/>
          </p:nvPr>
        </p:nvSpPr>
        <p:spPr>
          <a:xfrm>
            <a:off x="467545" y="548680"/>
            <a:ext cx="8352928" cy="5904508"/>
          </a:xfrm>
          <a:effectLst>
            <a:outerShdw dist="35921" dir="2700000" algn="ctr" rotWithShape="0">
              <a:schemeClr val="bg2"/>
            </a:outerShdw>
          </a:effectLst>
        </p:spPr>
        <p:txBody>
          <a:bodyPr/>
          <a:lstStyle/>
          <a:p>
            <a:pPr>
              <a:defRPr/>
            </a:pPr>
            <a:r>
              <a:rPr lang="el-GR" sz="2400" b="1" dirty="0" smtClean="0">
                <a:solidFill>
                  <a:srgbClr val="FFFF00"/>
                </a:solidFill>
                <a:effectLst>
                  <a:outerShdw blurRad="38100" dist="38100" dir="2700000" algn="tl">
                    <a:srgbClr val="000000">
                      <a:alpha val="43137"/>
                    </a:srgbClr>
                  </a:outerShdw>
                </a:effectLst>
              </a:rPr>
              <a:t>Δικαίωμα εναντίωσης</a:t>
            </a:r>
            <a:r>
              <a:rPr lang="en-US" sz="2400" b="1" dirty="0" smtClean="0">
                <a:solidFill>
                  <a:srgbClr val="FFFF00"/>
                </a:solidFill>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lvl="2">
              <a:defRPr/>
            </a:pPr>
            <a:endParaRPr lang="el-GR" sz="1600" b="1" dirty="0" smtClean="0">
              <a:solidFill>
                <a:srgbClr val="FFFF00"/>
              </a:solidFill>
              <a:effectLst>
                <a:outerShdw blurRad="38100" dist="38100" dir="2700000" algn="tl">
                  <a:srgbClr val="000000">
                    <a:alpha val="43137"/>
                  </a:srgbClr>
                </a:outerShdw>
              </a:effectLst>
            </a:endParaRPr>
          </a:p>
          <a:p>
            <a:pPr>
              <a:buNone/>
              <a:defRPr/>
            </a:pPr>
            <a:r>
              <a:rPr lang="el-GR" sz="2400" b="1" dirty="0" smtClean="0">
                <a:solidFill>
                  <a:srgbClr val="FFFF00"/>
                </a:solidFill>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Πελάτης </a:t>
            </a:r>
            <a:r>
              <a:rPr lang="el-GR" sz="2200" b="1" dirty="0" smtClean="0">
                <a:effectLst>
                  <a:outerShdw blurRad="38100" dist="38100" dir="2700000" algn="tl">
                    <a:srgbClr val="000000">
                      <a:alpha val="43137"/>
                    </a:srgbClr>
                  </a:outerShdw>
                </a:effectLst>
              </a:rPr>
              <a:t>δικαιούται να εναντιωθεί </a:t>
            </a:r>
            <a:r>
              <a:rPr lang="el-GR" sz="2200" dirty="0" smtClean="0">
                <a:effectLst>
                  <a:outerShdw blurRad="38100" dist="38100" dir="2700000" algn="tl">
                    <a:srgbClr val="000000">
                      <a:alpha val="43137"/>
                    </a:srgbClr>
                  </a:outerShdw>
                </a:effectLst>
              </a:rPr>
              <a:t>στην επεξεργασία προσωπικών δεδομένων του, </a:t>
            </a:r>
            <a:r>
              <a:rPr lang="el-GR" sz="2200" b="1" dirty="0" smtClean="0">
                <a:effectLst>
                  <a:outerShdw blurRad="38100" dist="38100" dir="2700000" algn="tl">
                    <a:srgbClr val="000000">
                      <a:alpha val="43137"/>
                    </a:srgbClr>
                  </a:outerShdw>
                </a:effectLst>
              </a:rPr>
              <a:t>μόνο όταν:</a:t>
            </a:r>
          </a:p>
          <a:p>
            <a:pPr lvl="4">
              <a:buNone/>
              <a:defRPr/>
            </a:pPr>
            <a:endParaRPr lang="el-GR" sz="1000" dirty="0" smtClean="0">
              <a:effectLst>
                <a:outerShdw blurRad="38100" dist="38100" dir="2700000" algn="tl">
                  <a:srgbClr val="000000">
                    <a:alpha val="43137"/>
                  </a:srgbClr>
                </a:outerShdw>
              </a:effectLst>
            </a:endParaRPr>
          </a:p>
          <a:p>
            <a:pPr>
              <a:buFont typeface="Wingdings" pitchFamily="2" charset="2"/>
              <a:buChar char="Ø"/>
              <a:defRPr/>
            </a:pPr>
            <a:r>
              <a:rPr lang="el-GR" sz="2200" dirty="0" smtClean="0">
                <a:effectLst>
                  <a:outerShdw blurRad="38100" dist="38100" dir="2700000" algn="tl">
                    <a:srgbClr val="000000">
                      <a:alpha val="43137"/>
                    </a:srgbClr>
                  </a:outerShdw>
                </a:effectLst>
              </a:rPr>
              <a:t>Η επεξεργασία εκτελείται για σκοπούς δημοσίου συμφέροντος</a:t>
            </a:r>
          </a:p>
          <a:p>
            <a:pPr>
              <a:buFont typeface="Wingdings" pitchFamily="2" charset="2"/>
              <a:buChar char="Ø"/>
              <a:defRPr/>
            </a:pPr>
            <a:r>
              <a:rPr lang="el-GR" sz="2200" dirty="0" smtClean="0">
                <a:effectLst>
                  <a:outerShdw blurRad="38100" dist="38100" dir="2700000" algn="tl">
                    <a:srgbClr val="000000">
                      <a:alpha val="43137"/>
                    </a:srgbClr>
                  </a:outerShdw>
                </a:effectLst>
              </a:rPr>
              <a:t>Η επεξεργασία εκτελείται για σκοπούς των έννομων συμφερόντων που επιδιώκει η τράπεζα, εκτός εάν υπερισχύει το συμφέρον / οι ελευθερίες / τα δικαιώματα του πελάτη</a:t>
            </a:r>
          </a:p>
          <a:p>
            <a:pPr>
              <a:buFont typeface="Wingdings" pitchFamily="2" charset="2"/>
              <a:buChar char="Ø"/>
              <a:defRPr/>
            </a:pPr>
            <a:r>
              <a:rPr lang="el-GR" sz="2200" dirty="0" smtClean="0">
                <a:effectLst>
                  <a:outerShdw blurRad="38100" dist="38100" dir="2700000" algn="tl">
                    <a:srgbClr val="000000">
                      <a:alpha val="43137"/>
                    </a:srgbClr>
                  </a:outerShdw>
                </a:effectLst>
              </a:rPr>
              <a:t>Η επεξεργασία εκτελείται για σκοπούς </a:t>
            </a:r>
            <a:r>
              <a:rPr lang="el-GR" sz="2200" b="1" dirty="0" smtClean="0">
                <a:solidFill>
                  <a:schemeClr val="tx2"/>
                </a:solidFill>
                <a:effectLst>
                  <a:outerShdw blurRad="38100" dist="38100" dir="2700000" algn="tl">
                    <a:srgbClr val="000000">
                      <a:alpha val="43137"/>
                    </a:srgbClr>
                  </a:outerShdw>
                </a:effectLst>
              </a:rPr>
              <a:t>επιστημονικής</a:t>
            </a:r>
            <a:r>
              <a:rPr lang="el-GR" sz="2200" dirty="0" smtClean="0">
                <a:effectLst>
                  <a:outerShdw blurRad="38100" dist="38100" dir="2700000" algn="tl">
                    <a:srgbClr val="000000">
                      <a:alpha val="43137"/>
                    </a:srgbClr>
                  </a:outerShdw>
                </a:effectLst>
              </a:rPr>
              <a:t> ή </a:t>
            </a:r>
            <a:r>
              <a:rPr lang="el-GR" sz="2200" b="1" dirty="0" smtClean="0">
                <a:effectLst>
                  <a:outerShdw blurRad="38100" dist="38100" dir="2700000" algn="tl">
                    <a:srgbClr val="000000">
                      <a:alpha val="43137"/>
                    </a:srgbClr>
                  </a:outerShdw>
                </a:effectLst>
              </a:rPr>
              <a:t>ιστορικής </a:t>
            </a:r>
            <a:r>
              <a:rPr lang="el-GR" sz="2200" b="1" dirty="0" smtClean="0">
                <a:solidFill>
                  <a:schemeClr val="tx2"/>
                </a:solidFill>
                <a:effectLst>
                  <a:outerShdw blurRad="38100" dist="38100" dir="2700000" algn="tl">
                    <a:srgbClr val="000000">
                      <a:alpha val="43137"/>
                    </a:srgbClr>
                  </a:outerShdw>
                </a:effectLst>
              </a:rPr>
              <a:t>έρευνας</a:t>
            </a:r>
            <a:r>
              <a:rPr lang="el-GR" sz="2200" dirty="0" smtClean="0">
                <a:solidFill>
                  <a:schemeClr val="tx2"/>
                </a:solidFill>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ή </a:t>
            </a:r>
            <a:r>
              <a:rPr lang="el-GR" sz="2200" b="1" dirty="0" smtClean="0">
                <a:effectLst>
                  <a:outerShdw blurRad="38100" dist="38100" dir="2700000" algn="tl">
                    <a:srgbClr val="000000">
                      <a:alpha val="43137"/>
                    </a:srgbClr>
                  </a:outerShdw>
                </a:effectLst>
              </a:rPr>
              <a:t>για στατιστικούς σκοπούς</a:t>
            </a:r>
            <a:r>
              <a:rPr lang="el-GR" sz="2200" dirty="0" smtClean="0">
                <a:effectLst>
                  <a:outerShdw blurRad="38100" dist="38100" dir="2700000" algn="tl">
                    <a:srgbClr val="000000">
                      <a:alpha val="43137"/>
                    </a:srgbClr>
                  </a:outerShdw>
                </a:effectLst>
              </a:rPr>
              <a:t>, εκτός εάν η επεξεργασία είναι απαραίτητη για λόγους δημόσιου συμφέροντος </a:t>
            </a:r>
          </a:p>
          <a:p>
            <a:pPr lvl="2">
              <a:defRPr/>
            </a:pPr>
            <a:endParaRPr lang="el-GR" sz="1200" dirty="0" smtClean="0">
              <a:effectLst>
                <a:outerShdw blurRad="38100" dist="38100" dir="2700000" algn="tl">
                  <a:srgbClr val="000000">
                    <a:alpha val="43137"/>
                  </a:srgbClr>
                </a:outerShdw>
              </a:effectLst>
            </a:endParaRPr>
          </a:p>
          <a:p>
            <a:pPr eaLnBrk="1" hangingPunct="1">
              <a:buNone/>
              <a:defRPr/>
            </a:pPr>
            <a:r>
              <a:rPr lang="el-GR" sz="1800" b="1" dirty="0" smtClean="0">
                <a:solidFill>
                  <a:srgbClr val="FFC000"/>
                </a:solidFill>
              </a:rPr>
              <a:t>     </a:t>
            </a:r>
            <a:endParaRPr lang="el-GR" sz="2200" dirty="0" smtClean="0">
              <a:effectLst>
                <a:outerShdw blurRad="38100" dist="38100" dir="2700000" algn="tl">
                  <a:srgbClr val="000000">
                    <a:alpha val="43137"/>
                  </a:srgbClr>
                </a:outerShdw>
              </a:effectLst>
            </a:endParaRPr>
          </a:p>
          <a:p>
            <a:pPr eaLnBrk="1" hangingPunct="1">
              <a:defRPr/>
            </a:pPr>
            <a:endParaRPr lang="el-GR" sz="22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F48D768-26CE-4D4B-9CC4-7197122D674D}"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280400" cy="5832475"/>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π.χ. δεδομένων υγείας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20</a:t>
            </a:fld>
            <a:endParaRPr lang="el-GR" altLang="en-US" sz="1400" smtClean="0">
              <a:latin typeface="Arial" charset="0"/>
            </a:endParaRPr>
          </a:p>
        </p:txBody>
      </p:sp>
      <p:sp>
        <p:nvSpPr>
          <p:cNvPr id="6147" name="Rectangle 3"/>
          <p:cNvSpPr>
            <a:spLocks noGrp="1" noChangeArrowheads="1"/>
          </p:cNvSpPr>
          <p:nvPr>
            <p:ph type="body" idx="1"/>
          </p:nvPr>
        </p:nvSpPr>
        <p:spPr>
          <a:xfrm>
            <a:off x="467545" y="476672"/>
            <a:ext cx="8136903" cy="5976516"/>
          </a:xfrm>
          <a:effectLst>
            <a:outerShdw dist="35921" dir="2700000" algn="ctr" rotWithShape="0">
              <a:schemeClr val="bg2"/>
            </a:outerShdw>
          </a:effectLst>
        </p:spPr>
        <p:txBody>
          <a:bodyPr/>
          <a:lstStyle/>
          <a:p>
            <a:pPr eaLnBrk="1" hangingPunct="1">
              <a:defRPr/>
            </a:pPr>
            <a:r>
              <a:rPr lang="el-GR" sz="24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lvl="8">
              <a:buFontTx/>
              <a:buNone/>
              <a:defRPr/>
            </a:pPr>
            <a:r>
              <a:rPr lang="el-GR"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Το υποκείμενο των δεδομένων έχει δικαίωμα να μην υπόκειται σε απόφαση που λαμβάνεται με αυτοματοποιημένα μέσα, συμπεριλαμβανομένης της κατάρτισης προφίλ, η οποία το επηρεάζει σημαντικά</a:t>
            </a:r>
          </a:p>
          <a:p>
            <a:pPr lvl="4">
              <a:buFont typeface="Wingdings" pitchFamily="2" charset="2"/>
              <a:buChar char="Ø"/>
              <a:defRPr/>
            </a:pPr>
            <a:endParaRPr lang="el-GR" sz="24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Ισχύει και για απόφαση που λαμβάνεται με μη αυτοματοποιημένα μέσα (Κατευθυντήριες Γραμμές Άρθρου 29) </a:t>
            </a:r>
          </a:p>
          <a:p>
            <a:pPr lvl="2">
              <a:buNone/>
              <a:defRPr/>
            </a:pPr>
            <a:r>
              <a:rPr lang="el-GR" dirty="0" smtClean="0">
                <a:effectLst>
                  <a:outerShdw blurRad="38100" dist="38100" dir="2700000" algn="tl">
                    <a:srgbClr val="000000">
                      <a:alpha val="43137"/>
                    </a:srgbClr>
                  </a:outerShdw>
                </a:effectLst>
              </a:rPr>
              <a:t>  </a:t>
            </a:r>
          </a:p>
          <a:p>
            <a:pPr>
              <a:buFontTx/>
              <a:buNone/>
              <a:defRPr/>
            </a:pPr>
            <a:r>
              <a:rPr lang="el-GR" sz="2400" dirty="0" smtClean="0">
                <a:effectLst>
                  <a:outerShdw blurRad="38100" dist="38100" dir="2700000" algn="tl">
                    <a:srgbClr val="000000">
                      <a:alpha val="43137"/>
                    </a:srgbClr>
                  </a:outerShdw>
                </a:effectLst>
              </a:rPr>
              <a:t>    </a:t>
            </a:r>
          </a:p>
          <a:p>
            <a:pPr>
              <a:buFontTx/>
              <a:buNone/>
              <a:defRPr/>
            </a:pPr>
            <a:r>
              <a:rPr lang="el-GR" sz="2400" dirty="0" smtClean="0">
                <a:effectLst>
                  <a:outerShdw blurRad="38100" dist="38100" dir="2700000" algn="tl">
                    <a:srgbClr val="000000">
                      <a:alpha val="43137"/>
                    </a:srgbClr>
                  </a:outerShdw>
                </a:effectLst>
              </a:rPr>
              <a:t>    </a:t>
            </a:r>
          </a:p>
          <a:p>
            <a:pPr>
              <a:buFontTx/>
              <a:buNone/>
              <a:defRPr/>
            </a:pPr>
            <a:r>
              <a:rPr lang="el-GR" sz="2000" b="1" dirty="0" smtClean="0">
                <a:solidFill>
                  <a:srgbClr val="FFC000"/>
                </a:solidFill>
                <a:effectLst>
                  <a:outerShdw blurRad="38100" dist="38100" dir="2700000" algn="tl">
                    <a:srgbClr val="000000">
                      <a:alpha val="43137"/>
                    </a:srgbClr>
                  </a:outerShdw>
                </a:effectLst>
              </a:rPr>
              <a:t>     </a:t>
            </a: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F0E796D-8FB6-4521-A06A-ECE1E53F034B}" type="slidenum">
              <a:rPr lang="el-GR" altLang="en-US" sz="1400" smtClean="0">
                <a:latin typeface="Arial" charset="0"/>
              </a:rPr>
              <a:pPr>
                <a:spcBef>
                  <a:spcPct val="0"/>
                </a:spcBef>
                <a:buClrTx/>
                <a:buSzTx/>
                <a:buFontTx/>
                <a:buNone/>
                <a:defRPr/>
              </a:pPr>
              <a:t>21</a:t>
            </a:fld>
            <a:endParaRPr lang="el-GR" altLang="en-US" sz="1400" smtClean="0">
              <a:latin typeface="Arial" charset="0"/>
            </a:endParaRPr>
          </a:p>
        </p:txBody>
      </p:sp>
      <p:sp>
        <p:nvSpPr>
          <p:cNvPr id="6147" name="Rectangle 3"/>
          <p:cNvSpPr>
            <a:spLocks noGrp="1" noChangeArrowheads="1"/>
          </p:cNvSpPr>
          <p:nvPr>
            <p:ph type="body" idx="1"/>
          </p:nvPr>
        </p:nvSpPr>
        <p:spPr>
          <a:xfrm>
            <a:off x="323850" y="476250"/>
            <a:ext cx="8712200" cy="5976938"/>
          </a:xfrm>
          <a:effectLst>
            <a:outerShdw dist="35921" dir="2700000" algn="ctr" rotWithShape="0">
              <a:schemeClr val="bg2"/>
            </a:outerShdw>
          </a:effectLst>
        </p:spPr>
        <p:txBody>
          <a:bodyPr/>
          <a:lstStyle/>
          <a:p>
            <a:pPr>
              <a:buFont typeface="Wingdings" pitchFamily="2" charset="2"/>
              <a:buChar char="Ø"/>
              <a:defRPr/>
            </a:pPr>
            <a:r>
              <a:rPr lang="el-GR" sz="2200" b="1" dirty="0" smtClean="0">
                <a:solidFill>
                  <a:srgbClr val="FFFF00"/>
                </a:solidFill>
              </a:rPr>
              <a:t>ΔΕΝ μπορεί να ασκηθεί το δικαίωμα, όταν η απόφαση:</a:t>
            </a:r>
          </a:p>
          <a:p>
            <a:pPr>
              <a:buFontTx/>
              <a:buNone/>
              <a:defRPr/>
            </a:pPr>
            <a:r>
              <a:rPr lang="el-GR" sz="2200" dirty="0" smtClean="0"/>
              <a:t>	(α) είναι αναγκαία για την εκτέλεση σύμβασης</a:t>
            </a:r>
            <a:r>
              <a:rPr lang="el-GR" sz="2200" dirty="0" smtClean="0">
                <a:solidFill>
                  <a:srgbClr val="FF0000"/>
                </a:solidFill>
              </a:rPr>
              <a:t>*</a:t>
            </a:r>
            <a:r>
              <a:rPr lang="el-GR" sz="2200" dirty="0" smtClean="0"/>
              <a:t>.</a:t>
            </a:r>
            <a:r>
              <a:rPr lang="el-GR" sz="2200" dirty="0" smtClean="0">
                <a:solidFill>
                  <a:srgbClr val="FF0000"/>
                </a:solidFill>
              </a:rPr>
              <a:t> </a:t>
            </a:r>
            <a:r>
              <a:rPr lang="el-GR" sz="2200" i="1" dirty="0" smtClean="0"/>
              <a:t>Π.χ. σύμβαση εργασίας, σύμβαση για παροχή υπηρεσιών από τράπεζα, ασφαλιστική εταιρεία</a:t>
            </a:r>
          </a:p>
          <a:p>
            <a:pPr>
              <a:buFontTx/>
              <a:buNone/>
              <a:defRPr/>
            </a:pPr>
            <a:r>
              <a:rPr lang="el-GR" sz="2200" dirty="0" smtClean="0"/>
              <a:t>	(β) επιτρέπεται από νόμο</a:t>
            </a:r>
          </a:p>
          <a:p>
            <a:pPr>
              <a:buFontTx/>
              <a:buNone/>
              <a:defRPr/>
            </a:pPr>
            <a:r>
              <a:rPr lang="el-GR" sz="2200" dirty="0" smtClean="0"/>
              <a:t>	(γ) βασίζεται σε συγκατάθεση για απλά δεδομένα</a:t>
            </a:r>
            <a:r>
              <a:rPr lang="el-GR" sz="2200" dirty="0" smtClean="0">
                <a:solidFill>
                  <a:srgbClr val="FF0000"/>
                </a:solidFill>
              </a:rPr>
              <a:t>*</a:t>
            </a:r>
            <a:r>
              <a:rPr lang="el-GR" sz="2200" dirty="0" smtClean="0"/>
              <a:t>.</a:t>
            </a:r>
            <a:r>
              <a:rPr lang="el-GR" sz="2200" dirty="0" smtClean="0">
                <a:solidFill>
                  <a:srgbClr val="FF0000"/>
                </a:solidFill>
              </a:rPr>
              <a:t> </a:t>
            </a:r>
            <a:r>
              <a:rPr lang="el-GR" sz="2200" dirty="0" smtClean="0"/>
              <a:t>Π.χ. φυσικό πρόσωπο δίνει τα στοιχεία επικοινωνίας σε πάροχο τηλεπικοινωνιακών υπηρεσιών για να γίνει συνδρομητής και λαμβάνεται απόφαση ότι η σύνδεση στο διαδίκτυο δεν καλύπτει τη γεωγραφική περιοχή του</a:t>
            </a:r>
          </a:p>
          <a:p>
            <a:pPr>
              <a:buFontTx/>
              <a:buNone/>
              <a:defRPr/>
            </a:pPr>
            <a:r>
              <a:rPr lang="el-GR" sz="2200" dirty="0" smtClean="0"/>
              <a:t>	</a:t>
            </a:r>
          </a:p>
          <a:p>
            <a:pPr>
              <a:buFontTx/>
              <a:buNone/>
              <a:defRPr/>
            </a:pPr>
            <a:r>
              <a:rPr lang="el-GR" sz="2200" dirty="0" smtClean="0"/>
              <a:t> </a:t>
            </a:r>
            <a:r>
              <a:rPr lang="el-GR" sz="2200" dirty="0" smtClean="0">
                <a:solidFill>
                  <a:srgbClr val="FF0000"/>
                </a:solidFill>
              </a:rPr>
              <a:t>*</a:t>
            </a:r>
            <a:r>
              <a:rPr lang="el-GR" sz="2200" dirty="0" smtClean="0"/>
              <a:t> </a:t>
            </a:r>
            <a:r>
              <a:rPr lang="el-GR" sz="2200" i="1" dirty="0" smtClean="0"/>
              <a:t>σε τέτοια περίπτωση, ο υπεύθυνος επεξεργασίας εφαρμόζει άλλα μέτρα για την προστασία των δικαιωμάτων, ελευθεριών και συμφερόντων των υποκειμένων π.χ. έκφραση άποψης και αμφισβήτησης της απόφασης </a:t>
            </a:r>
          </a:p>
          <a:p>
            <a:pPr>
              <a:buFontTx/>
              <a:buNone/>
              <a:defRPr/>
            </a:pPr>
            <a:r>
              <a:rPr lang="el-GR" sz="2200" dirty="0" smtClean="0"/>
              <a:t>	</a:t>
            </a:r>
            <a:endParaRPr lang="el-GR" sz="2200" dirty="0" smtClean="0">
              <a:solidFill>
                <a:srgbClr val="00B050"/>
              </a:solidFill>
            </a:endParaRPr>
          </a:p>
          <a:p>
            <a:pPr>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83F83E-0456-4133-A841-CCCB64C24AAC}" type="slidenum">
              <a:rPr lang="el-GR" altLang="en-US" sz="1400" smtClean="0">
                <a:latin typeface="Arial" charset="0"/>
              </a:rPr>
              <a:pPr>
                <a:spcBef>
                  <a:spcPct val="0"/>
                </a:spcBef>
                <a:buClrTx/>
                <a:buSzTx/>
                <a:buFontTx/>
                <a:buNone/>
                <a:defRPr/>
              </a:pPr>
              <a:t>22</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604250" cy="431329"/>
          </a:xfrm>
          <a:effectLst>
            <a:outerShdw dist="35921" dir="2700000" algn="ctr" rotWithShape="0">
              <a:schemeClr val="bg2"/>
            </a:outerShdw>
          </a:effectLst>
        </p:spPr>
        <p:txBody>
          <a:bodyPr/>
          <a:lstStyle/>
          <a:p>
            <a:pPr eaLnBrk="1" hangingPunct="1">
              <a:defRPr/>
            </a:pPr>
            <a:r>
              <a:rPr lang="el-GR" sz="24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a:t>
            </a:r>
          </a:p>
        </p:txBody>
      </p:sp>
      <p:sp>
        <p:nvSpPr>
          <p:cNvPr id="6147" name="Rectangle 3"/>
          <p:cNvSpPr>
            <a:spLocks noGrp="1" noChangeArrowheads="1"/>
          </p:cNvSpPr>
          <p:nvPr>
            <p:ph type="body" idx="1"/>
          </p:nvPr>
        </p:nvSpPr>
        <p:spPr>
          <a:xfrm>
            <a:off x="467544" y="908721"/>
            <a:ext cx="8352928" cy="5544468"/>
          </a:xfrm>
          <a:effectLst>
            <a:outerShdw dist="35921" dir="2700000" algn="ctr" rotWithShape="0">
              <a:schemeClr val="bg2"/>
            </a:outerShdw>
          </a:effectLst>
        </p:spPr>
        <p:txBody>
          <a:bodyPr/>
          <a:lstStyle/>
          <a:p>
            <a:pPr marL="457200" indent="-457200">
              <a:buNone/>
              <a:defRPr/>
            </a:pPr>
            <a:r>
              <a:rPr lang="el-GR" sz="2200" b="1" dirty="0" smtClean="0">
                <a:solidFill>
                  <a:srgbClr val="FFFF00"/>
                </a:solidFill>
                <a:effectLst>
                  <a:outerShdw blurRad="38100" dist="38100" dir="2700000" algn="tl">
                    <a:srgbClr val="000000">
                      <a:alpha val="43137"/>
                    </a:srgbClr>
                  </a:outerShdw>
                </a:effectLst>
              </a:rPr>
              <a:t>1.  Λήψη συγκατάθεσης  για ανήλικους κάτω των 16 σε</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σχέση με τις υπηρεσίες της κοινωνίας των πληροφοριών</a:t>
            </a:r>
          </a:p>
          <a:p>
            <a:pPr>
              <a:buFontTx/>
              <a:buNone/>
              <a:defRPr/>
            </a:pPr>
            <a:r>
              <a:rPr lang="el-GR" sz="2200" dirty="0" smtClean="0">
                <a:effectLst>
                  <a:outerShdw blurRad="38100" dist="38100" dir="2700000" algn="tl">
                    <a:srgbClr val="000000">
                      <a:alpha val="43137"/>
                    </a:srgbClr>
                  </a:outerShdw>
                </a:effectLst>
              </a:rPr>
              <a:t>    Για ανήλικους κάτω των 16 ετών δεν αρκεί η συγκατάθεση τους για την επεξεργασία προσωπικών τους δεδομένων αλλά χρειάζεται και η συγκατάθεση του γονέα / κηδεμόνα τους </a:t>
            </a:r>
          </a:p>
          <a:p>
            <a:pPr>
              <a:buFontTx/>
              <a:buNone/>
              <a:defRPr/>
            </a:pPr>
            <a:endParaRPr lang="el-GR" sz="2200" b="1" dirty="0" smtClean="0">
              <a:solidFill>
                <a:srgbClr val="FFFF00"/>
              </a:solidFill>
              <a:effectLst>
                <a:outerShdw blurRad="38100" dist="38100" dir="2700000" algn="tl">
                  <a:srgbClr val="000000">
                    <a:alpha val="43137"/>
                  </a:srgbClr>
                </a:outerShdw>
              </a:effectLst>
            </a:endParaRPr>
          </a:p>
          <a:p>
            <a:pPr>
              <a:buFontTx/>
              <a:buNone/>
              <a:defRPr/>
            </a:pPr>
            <a:r>
              <a:rPr lang="el-GR" sz="2200" b="1" dirty="0" smtClean="0">
                <a:solidFill>
                  <a:srgbClr val="FFFF00"/>
                </a:solidFill>
                <a:effectLst>
                  <a:outerShdw blurRad="38100" dist="38100" dir="2700000" algn="tl">
                    <a:srgbClr val="000000">
                      <a:alpha val="43137"/>
                    </a:srgbClr>
                  </a:outerShdw>
                </a:effectLst>
              </a:rPr>
              <a:t>2. Φέρει το βάρος της αποδείξεως όσον αφορά στην</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παροχή συγκατάθεσης</a:t>
            </a:r>
          </a:p>
          <a:p>
            <a:pPr>
              <a:buFont typeface="Wingdings" pitchFamily="2" charset="2"/>
              <a:buChar char="Ø"/>
              <a:defRPr/>
            </a:pPr>
            <a:r>
              <a:rPr lang="el-GR" sz="2200" dirty="0" smtClean="0">
                <a:effectLst>
                  <a:outerShdw blurRad="38100" dist="38100" dir="2700000" algn="tl">
                    <a:srgbClr val="000000">
                      <a:alpha val="43137"/>
                    </a:srgbClr>
                  </a:outerShdw>
                </a:effectLst>
              </a:rPr>
              <a:t>Καταργείται η σιωπηρή συγκατάθεση</a:t>
            </a:r>
          </a:p>
          <a:p>
            <a:pPr>
              <a:buFont typeface="Wingdings" pitchFamily="2" charset="2"/>
              <a:buChar char="Ø"/>
              <a:defRPr/>
            </a:pPr>
            <a:r>
              <a:rPr lang="el-GR" sz="2200" dirty="0" smtClean="0">
                <a:effectLst>
                  <a:outerShdw blurRad="38100" dist="38100" dir="2700000" algn="tl">
                    <a:srgbClr val="000000">
                      <a:alpha val="43137"/>
                    </a:srgbClr>
                  </a:outerShdw>
                </a:effectLst>
              </a:rPr>
              <a:t>Δήλωση συγκατάθεσης: σε απλή και κατανοητή γλώσσα</a:t>
            </a:r>
          </a:p>
          <a:p>
            <a:pPr>
              <a:buFont typeface="Wingdings" pitchFamily="2" charset="2"/>
              <a:buChar char="Ø"/>
              <a:defRPr/>
            </a:pPr>
            <a:r>
              <a:rPr lang="el-GR" sz="2200" dirty="0" smtClean="0">
                <a:effectLst>
                  <a:outerShdw blurRad="38100" dist="38100" dir="2700000" algn="tl">
                    <a:srgbClr val="000000">
                      <a:alpha val="43137"/>
                    </a:srgbClr>
                  </a:outerShdw>
                </a:effectLst>
              </a:rPr>
              <a:t>Απόδειξη λήψης συγκατάθεσης</a:t>
            </a:r>
            <a:endParaRPr lang="en-US" sz="2200" dirty="0" smtClean="0">
              <a:effectLst>
                <a:outerShdw blurRad="38100" dist="38100" dir="2700000" algn="tl">
                  <a:srgbClr val="000000">
                    <a:alpha val="43137"/>
                  </a:srgbClr>
                </a:outerShdw>
              </a:effectLst>
            </a:endParaRPr>
          </a:p>
          <a:p>
            <a:pPr>
              <a:buNone/>
              <a:defRPr/>
            </a:pPr>
            <a:endParaRPr lang="el-GR" sz="24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2000" b="1" dirty="0" smtClean="0">
                <a:solidFill>
                  <a:srgbClr val="FFFF00"/>
                </a:solidFill>
                <a:effectLst/>
              </a:rPr>
              <a:t> 3. </a:t>
            </a:r>
            <a:r>
              <a:rPr lang="el-GR" sz="20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a:t>
            </a:r>
            <a:br>
              <a:rPr lang="el-GR" sz="2000" b="1" dirty="0" smtClean="0">
                <a:solidFill>
                  <a:srgbClr val="FFFF00"/>
                </a:solidFill>
                <a:effectLst>
                  <a:outerShdw blurRad="38100" dist="38100" dir="2700000" algn="tl">
                    <a:srgbClr val="000000">
                      <a:alpha val="43137"/>
                    </a:srgbClr>
                  </a:outerShdw>
                </a:effectLst>
              </a:rPr>
            </a:br>
            <a:r>
              <a:rPr lang="el-GR" sz="2000" b="1" dirty="0" smtClean="0">
                <a:solidFill>
                  <a:srgbClr val="FFFF00"/>
                </a:solidFill>
                <a:effectLst>
                  <a:outerShdw blurRad="38100" dist="38100" dir="2700000" algn="tl">
                    <a:srgbClr val="000000">
                      <a:alpha val="43137"/>
                    </a:srgbClr>
                  </a:outerShdw>
                </a:effectLst>
              </a:rPr>
              <a:t>     </a:t>
            </a:r>
            <a:r>
              <a:rPr lang="el-GR" sz="2000" b="1" dirty="0" err="1" smtClean="0">
                <a:solidFill>
                  <a:srgbClr val="FFFF00"/>
                </a:solidFill>
                <a:effectLst>
                  <a:outerShdw blurRad="38100" dist="38100" dir="2700000" algn="tl">
                    <a:srgbClr val="000000">
                      <a:alpha val="43137"/>
                    </a:srgbClr>
                  </a:outerShdw>
                </a:effectLst>
              </a:rPr>
              <a:t>εξ΄ορισμού</a:t>
            </a:r>
            <a:r>
              <a:rPr lang="el-GR" sz="2000" b="1" dirty="0" smtClean="0">
                <a:solidFill>
                  <a:srgbClr val="FFFF00"/>
                </a:solidFill>
                <a:effectLst>
                  <a:outerShdw blurRad="38100" dist="38100" dir="2700000" algn="tl">
                    <a:srgbClr val="000000">
                      <a:alpha val="43137"/>
                    </a:srgbClr>
                  </a:outerShdw>
                </a:effectLst>
              </a:rPr>
              <a:t> </a:t>
            </a:r>
            <a:br>
              <a:rPr lang="el-GR" sz="20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dirty="0" smtClean="0"/>
              <a:t> </a:t>
            </a:r>
            <a:endParaRPr lang="el-GR" sz="2000" dirty="0"/>
          </a:p>
        </p:txBody>
      </p:sp>
      <p:sp>
        <p:nvSpPr>
          <p:cNvPr id="3" name="Content Placeholder 2"/>
          <p:cNvSpPr>
            <a:spLocks noGrp="1"/>
          </p:cNvSpPr>
          <p:nvPr>
            <p:ph idx="1"/>
          </p:nvPr>
        </p:nvSpPr>
        <p:spPr>
          <a:xfrm>
            <a:off x="250825" y="908050"/>
            <a:ext cx="8785225" cy="5111750"/>
          </a:xfrm>
        </p:spPr>
        <p:txBody>
          <a:bodyPr/>
          <a:lstStyle/>
          <a:p>
            <a:pPr>
              <a:buFont typeface="Wingdings" pitchFamily="2" charset="2"/>
              <a:buChar char="Ø"/>
              <a:defRPr/>
            </a:pPr>
            <a:r>
              <a:rPr lang="el-GR" sz="2000" dirty="0" smtClean="0"/>
              <a:t> </a:t>
            </a:r>
            <a:r>
              <a:rPr lang="el-GR" sz="2000" u="sng" dirty="0" smtClean="0"/>
              <a:t>Κατά τον αρχικό σχεδιασμό κάθε υπηρεσίας ή προϊόντος</a:t>
            </a:r>
            <a:r>
              <a:rPr lang="el-GR" sz="2000" dirty="0" smtClean="0"/>
              <a:t>, ο υπεύθυνος επεξεργασίας  οφείλει να λαμβάνει τα κατάλληλα τεχνικά και οργανωτικά μέτρα (τεχνολογία και διαδικασίες): </a:t>
            </a:r>
          </a:p>
          <a:p>
            <a:pPr>
              <a:buFont typeface="Wingdings" pitchFamily="2" charset="2"/>
              <a:buChar char="§"/>
              <a:defRPr/>
            </a:pPr>
            <a:r>
              <a:rPr lang="el-GR" sz="2000" dirty="0" smtClean="0"/>
              <a:t>όπως η </a:t>
            </a:r>
            <a:r>
              <a:rPr lang="el-GR" sz="2000" dirty="0" err="1" smtClean="0"/>
              <a:t>ψευδωνυμοποίηση</a:t>
            </a:r>
            <a:r>
              <a:rPr lang="el-GR" sz="2000" dirty="0" smtClean="0"/>
              <a:t> των δεδομένων</a:t>
            </a:r>
          </a:p>
          <a:p>
            <a:pPr>
              <a:buFont typeface="Wingdings" pitchFamily="2" charset="2"/>
              <a:buChar char="§"/>
              <a:defRPr/>
            </a:pPr>
            <a:r>
              <a:rPr lang="el-GR" sz="2000" dirty="0" smtClean="0"/>
              <a:t>σχεδιασμένα με τρόπο που να εφαρμόζονται οι αρχές προστασίας προσωπικών δεδομένων π.χ. ελαχιστοποίηση </a:t>
            </a:r>
            <a:r>
              <a:rPr lang="el-GR" sz="2000" i="1" dirty="0" smtClean="0"/>
              <a:t>(όσον αφορά το εύρος των δεδομένων, το βαθμό της επεξεργασίας, την προσβασιμότητα και την αποθήκευση)</a:t>
            </a:r>
          </a:p>
          <a:p>
            <a:pPr>
              <a:buFont typeface="Wingdings" pitchFamily="2" charset="2"/>
              <a:buChar char="§"/>
              <a:defRPr/>
            </a:pPr>
            <a:r>
              <a:rPr lang="el-GR" sz="2000" dirty="0" smtClean="0"/>
              <a:t>σχεδιασμένα ώστε να προάγουν τη διαφάνεια όσον αφορά στην επεξεργασία, με τρόπο που τα άτομα να μπορούν να παρακολουθούν την επεξεργασία και ο οργανισμός να δημιουργεί και να βελτιώνει τα μέτρα ασφαλείας</a:t>
            </a:r>
          </a:p>
          <a:p>
            <a:pPr>
              <a:buFont typeface="Wingdings" pitchFamily="2" charset="2"/>
              <a:buChar char="§"/>
              <a:defRPr/>
            </a:pPr>
            <a:endParaRPr lang="el-GR" sz="2000" dirty="0" smtClean="0"/>
          </a:p>
          <a:p>
            <a:pPr>
              <a:buFont typeface="Wingdings" pitchFamily="2" charset="2"/>
              <a:buChar char="§"/>
              <a:defRPr/>
            </a:pPr>
            <a:r>
              <a:rPr lang="el-GR" sz="2000" dirty="0" smtClean="0"/>
              <a:t>Εγκεκριμένος μηχανισμός πιστοποίησης (άρθρο 42) αποδεικνύει τη συμμόρφωση με τις εν λόγω απαιτήσεις </a:t>
            </a:r>
          </a:p>
          <a:p>
            <a:pPr>
              <a:buFont typeface="Wingdings" pitchFamily="2" charset="2"/>
              <a:buChar char="§"/>
              <a:defRPr/>
            </a:pPr>
            <a:endParaRPr lang="el-GR" sz="800" dirty="0" smtClean="0"/>
          </a:p>
          <a:p>
            <a:pPr>
              <a:buNone/>
              <a:defRPr/>
            </a:pPr>
            <a:r>
              <a:rPr lang="el-GR" sz="2400" b="1" dirty="0" smtClean="0">
                <a:solidFill>
                  <a:srgbClr val="FFFF00"/>
                </a:solidFill>
                <a:effectLst/>
              </a:rPr>
              <a:t>   </a:t>
            </a:r>
            <a:endParaRPr lang="el-GR" sz="2200" dirty="0" smtClean="0"/>
          </a:p>
        </p:txBody>
      </p:sp>
      <p:sp>
        <p:nvSpPr>
          <p:cNvPr id="4" name="Slide Number Placeholder 3"/>
          <p:cNvSpPr>
            <a:spLocks noGrp="1"/>
          </p:cNvSpPr>
          <p:nvPr>
            <p:ph type="sldNum" sz="quarter" idx="12"/>
          </p:nvPr>
        </p:nvSpPr>
        <p:spPr/>
        <p:txBody>
          <a:bodyPr/>
          <a:lstStyle/>
          <a:p>
            <a:pPr>
              <a:defRPr/>
            </a:pPr>
            <a:fld id="{26F48903-FCDB-41AF-A458-1EF7CA8C1B36}"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689"/>
            <a:ext cx="8218487" cy="1944712"/>
          </a:xfrm>
        </p:spPr>
        <p:txBody>
          <a:bodyPr/>
          <a:lstStyle/>
          <a:p>
            <a:pPr>
              <a:defRPr/>
            </a:pPr>
            <a:r>
              <a:rPr lang="el-GR" sz="2000" b="1" dirty="0" smtClean="0">
                <a:solidFill>
                  <a:srgbClr val="FFFF00"/>
                </a:solidFill>
                <a:effectLst/>
              </a:rPr>
              <a:t> </a:t>
            </a:r>
            <a:r>
              <a:rPr lang="el-GR" sz="2000" b="1" dirty="0" smtClean="0">
                <a:solidFill>
                  <a:srgbClr val="FFFF00"/>
                </a:solidFill>
                <a:effectLst>
                  <a:outerShdw blurRad="38100" dist="38100" dir="2700000" algn="tl">
                    <a:srgbClr val="000000">
                      <a:alpha val="43137"/>
                    </a:srgbClr>
                  </a:outerShdw>
                </a:effectLst>
              </a:rPr>
              <a:t/>
            </a:r>
            <a:br>
              <a:rPr lang="el-GR" sz="20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b="1" dirty="0" smtClean="0"/>
              <a:t/>
            </a:r>
            <a:br>
              <a:rPr lang="el-GR" sz="2000" b="1" dirty="0" smtClean="0"/>
            </a:br>
            <a:r>
              <a:rPr lang="el-GR" sz="2000" dirty="0" smtClean="0"/>
              <a:t> </a:t>
            </a:r>
            <a:endParaRPr lang="el-GR" sz="2000" dirty="0"/>
          </a:p>
        </p:txBody>
      </p:sp>
      <p:sp>
        <p:nvSpPr>
          <p:cNvPr id="3" name="Content Placeholder 2"/>
          <p:cNvSpPr>
            <a:spLocks noGrp="1"/>
          </p:cNvSpPr>
          <p:nvPr>
            <p:ph idx="1"/>
          </p:nvPr>
        </p:nvSpPr>
        <p:spPr>
          <a:xfrm>
            <a:off x="250825" y="332656"/>
            <a:ext cx="8785225" cy="5687144"/>
          </a:xfrm>
        </p:spPr>
        <p:txBody>
          <a:bodyPr/>
          <a:lstStyle/>
          <a:p>
            <a:pPr>
              <a:buNone/>
              <a:defRPr/>
            </a:pPr>
            <a:r>
              <a:rPr lang="el-GR" sz="2000" dirty="0" smtClean="0"/>
              <a:t>     </a:t>
            </a:r>
            <a:endParaRPr lang="el-GR" sz="800" dirty="0" smtClean="0"/>
          </a:p>
          <a:p>
            <a:pPr>
              <a:buNone/>
              <a:defRPr/>
            </a:pPr>
            <a:r>
              <a:rPr lang="el-GR" sz="2400" b="1" dirty="0" smtClean="0">
                <a:solidFill>
                  <a:srgbClr val="FFFF00"/>
                </a:solidFill>
                <a:effectLst/>
              </a:rPr>
              <a:t>   </a:t>
            </a:r>
            <a:r>
              <a:rPr lang="en-US" sz="2600" b="1" dirty="0" smtClean="0">
                <a:solidFill>
                  <a:srgbClr val="FFFF00"/>
                </a:solidFill>
                <a:effectLst/>
              </a:rPr>
              <a:t>4</a:t>
            </a:r>
            <a:r>
              <a:rPr lang="en-US" sz="2600" b="1" dirty="0" smtClean="0">
                <a:solidFill>
                  <a:srgbClr val="FFFF00"/>
                </a:solidFill>
                <a:effectLst>
                  <a:outerShdw blurRad="38100" dist="38100" dir="2700000" algn="tl">
                    <a:srgbClr val="000000">
                      <a:alpha val="43137"/>
                    </a:srgbClr>
                  </a:outerShdw>
                </a:effectLst>
                <a:latin typeface="+mj-lt"/>
                <a:ea typeface="+mj-ea"/>
                <a:cs typeface="+mj-cs"/>
              </a:rPr>
              <a:t>. </a:t>
            </a:r>
            <a:r>
              <a:rPr lang="el-GR" sz="2600" b="1" dirty="0" smtClean="0">
                <a:solidFill>
                  <a:srgbClr val="FFFF00"/>
                </a:solidFill>
                <a:effectLst>
                  <a:outerShdw blurRad="38100" dist="38100" dir="2700000" algn="tl">
                    <a:srgbClr val="000000">
                      <a:alpha val="43137"/>
                    </a:srgbClr>
                  </a:outerShdw>
                </a:effectLst>
                <a:latin typeface="+mj-lt"/>
                <a:ea typeface="+mj-ea"/>
                <a:cs typeface="+mj-cs"/>
              </a:rPr>
              <a:t>Υποχρέωση γνωστοποίησης παραβιάσεων ασφάλειας</a:t>
            </a:r>
            <a:endParaRPr lang="en-US" sz="2600" b="1" dirty="0" smtClean="0">
              <a:solidFill>
                <a:srgbClr val="FFFF00"/>
              </a:solidFill>
              <a:effectLst>
                <a:outerShdw blurRad="38100" dist="38100" dir="2700000" algn="tl">
                  <a:srgbClr val="000000">
                    <a:alpha val="43137"/>
                  </a:srgbClr>
                </a:outerShdw>
              </a:effectLst>
              <a:latin typeface="+mj-lt"/>
              <a:ea typeface="+mj-ea"/>
              <a:cs typeface="+mj-cs"/>
            </a:endParaRPr>
          </a:p>
          <a:p>
            <a:pPr>
              <a:buNone/>
            </a:pPr>
            <a:r>
              <a:rPr lang="el-GR" sz="2600" dirty="0" smtClean="0"/>
              <a:t>    Ο υπεύθυνος επεξεργασίας σε περίπτωση παραβίασης προσωπικών δεδομένων γνωστοποιεί αμέσως και όχι περάν των</a:t>
            </a:r>
            <a:r>
              <a:rPr lang="el-GR" sz="2600" b="1" dirty="0" smtClean="0"/>
              <a:t> 72 ωρών </a:t>
            </a:r>
            <a:r>
              <a:rPr lang="el-GR" sz="26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26F48903-FCDB-41AF-A458-1EF7CA8C1B36}"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622" cy="5543128"/>
          </a:xfrm>
        </p:spPr>
        <p:txBody>
          <a:bodyPr/>
          <a:lstStyle/>
          <a:p>
            <a:pPr marL="457200" indent="-457200">
              <a:buFontTx/>
              <a:buNone/>
              <a:defRPr/>
            </a:pPr>
            <a:r>
              <a:rPr lang="el-GR" sz="2200" b="1" dirty="0" smtClean="0">
                <a:solidFill>
                  <a:srgbClr val="FFFF00"/>
                </a:solidFill>
                <a:effectLst>
                  <a:outerShdw blurRad="38100" dist="38100" dir="2700000" algn="tl">
                    <a:srgbClr val="000000">
                      <a:alpha val="43137"/>
                    </a:srgbClr>
                  </a:outerShdw>
                </a:effectLst>
              </a:rPr>
              <a:t>   5. Υποχρέωση ανακοίνωσης παραβιάσεων ασφάλειας</a:t>
            </a:r>
            <a:endParaRPr lang="en-US" sz="2200" b="1" dirty="0" smtClean="0">
              <a:solidFill>
                <a:srgbClr val="FFFF00"/>
              </a:solidFill>
              <a:effectLst>
                <a:outerShdw blurRad="38100" dist="38100" dir="2700000" algn="tl">
                  <a:srgbClr val="000000">
                    <a:alpha val="43137"/>
                  </a:srgbClr>
                </a:outerShdw>
              </a:effectLst>
            </a:endParaRP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Η παραβίαση δεδομένων ανακοινώνεται αμέσως στο επηρεαζόμενο άτομο όταν υπάρχει ψηλός κίνδυνος για τα δικαιώματα και τις ελευθερίες του</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Περιγράφεται η φύση της παραβίασης και τα ληφθέντα μέτρα</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Η ανακοίνωση δεν απαιτείται, εάν: </a:t>
            </a:r>
          </a:p>
          <a:p>
            <a:pPr>
              <a:buFontTx/>
              <a:buNone/>
              <a:defRPr/>
            </a:pPr>
            <a:r>
              <a:rPr lang="el-GR" sz="2000" dirty="0" smtClean="0"/>
              <a:t>	(α) είχαν ήδη εφαρμοστεί κατάλληλα μέτρα προστασίας στα δεδομένα που αφορά η παραβίαση όπως π.χ. κρυπτογράφηση</a:t>
            </a:r>
          </a:p>
          <a:p>
            <a:pPr>
              <a:buFontTx/>
              <a:buNone/>
              <a:defRPr/>
            </a:pPr>
            <a:r>
              <a:rPr lang="el-GR" sz="2000" dirty="0" smtClean="0"/>
              <a:t>	(β) λήφθηκαν στη συνέχεια μέτρα που διασφαλίζουν ότι δεν υπάρχει κίνδυνος πλέον </a:t>
            </a:r>
          </a:p>
          <a:p>
            <a:pPr>
              <a:buNone/>
            </a:pPr>
            <a:r>
              <a:rPr lang="en-US" sz="2000" dirty="0" smtClean="0"/>
              <a:t>    </a:t>
            </a:r>
            <a:r>
              <a:rPr lang="el-GR" sz="2000" dirty="0" smtClean="0"/>
              <a:t>(γ) προϋποθέτει δυσανάλογες προσπάθειες (γίνεται όμως δημόσια ανακοίνωση ή παρόμοιο μέτρο για ενημέρωση των επηρεαζόμενων προσώπων)</a:t>
            </a:r>
          </a:p>
          <a:p>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770ECA2-8CAE-417E-868A-25BD2A518C5A}"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0728"/>
            <a:ext cx="8218487" cy="1872010"/>
          </a:xfrm>
        </p:spPr>
        <p:txBody>
          <a:bodyPr/>
          <a:lstStyle/>
          <a:p>
            <a:pPr>
              <a:defRPr/>
            </a:pPr>
            <a:r>
              <a:rPr lang="el-GR" sz="2200" b="1" dirty="0" smtClean="0">
                <a:solidFill>
                  <a:srgbClr val="FFFF00"/>
                </a:solidFill>
                <a:effectLst>
                  <a:outerShdw blurRad="38100" dist="38100" dir="2700000" algn="tl">
                    <a:srgbClr val="000000">
                      <a:alpha val="43137"/>
                    </a:srgbClr>
                  </a:outerShdw>
                </a:effectLst>
                <a:latin typeface="+mn-lt"/>
                <a:ea typeface="+mn-ea"/>
                <a:cs typeface="+mn-cs"/>
              </a:rPr>
              <a:t>6. Υποχρέωση εκπροσώπησης υπευθύνων επεξεργασίας ή εκτελούντων την επεξεργασία μη εγκατεστημένων στην Ε.Ε.</a:t>
            </a:r>
            <a:r>
              <a:rPr lang="el-GR" sz="2200" b="1" dirty="0" smtClean="0"/>
              <a:t/>
            </a:r>
            <a:br>
              <a:rPr lang="el-GR" sz="22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1556792"/>
            <a:ext cx="8497888" cy="4463008"/>
          </a:xfrm>
        </p:spPr>
        <p:txBody>
          <a:bodyPr/>
          <a:lstStyle/>
          <a:p>
            <a:pPr>
              <a:buFont typeface="Wingdings" pitchFamily="2" charset="2"/>
              <a:buChar char="Ø"/>
              <a:defRPr/>
            </a:pPr>
            <a:r>
              <a:rPr lang="el-GR" sz="2200" dirty="0" smtClean="0"/>
              <a:t>Υπεύθυνος επεξεργασίας ή εκτελών την επεξεργασία που ΔΕΝ είναι εγκατεστημένος στην ΕΕ ορίζει γραπτώς εκπρόσωπο του στην ΕΕ</a:t>
            </a:r>
            <a:r>
              <a:rPr lang="en-US" sz="2200" dirty="0" smtClean="0"/>
              <a:t>,</a:t>
            </a:r>
            <a:r>
              <a:rPr lang="el-GR" sz="2200" dirty="0" smtClean="0"/>
              <a:t> που ενεργεί κατ’ εντολή του υπεύθυνου/ εκτελούντα </a:t>
            </a:r>
          </a:p>
          <a:p>
            <a:pPr lvl="2">
              <a:buNone/>
              <a:defRPr/>
            </a:pPr>
            <a:r>
              <a:rPr lang="el-GR" sz="1400" dirty="0" smtClean="0"/>
              <a:t>   </a:t>
            </a:r>
          </a:p>
          <a:p>
            <a:pPr>
              <a:buFont typeface="Wingdings" pitchFamily="2" charset="2"/>
              <a:buChar char="Ø"/>
              <a:defRPr/>
            </a:pPr>
            <a:r>
              <a:rPr lang="el-GR" sz="2200" dirty="0" smtClean="0"/>
              <a:t>Ο εκπρόσωπος ενεργεί ως σημείο επαφής με την ΑΠΔΠΧ και με υποκείμενα των δεδομένων (</a:t>
            </a:r>
            <a:r>
              <a:rPr lang="en-US" sz="2200" dirty="0" smtClean="0"/>
              <a:t>one stop shop</a:t>
            </a:r>
            <a:r>
              <a:rPr lang="el-GR" sz="2200" dirty="0" smtClean="0"/>
              <a:t>)</a:t>
            </a:r>
          </a:p>
          <a:p>
            <a:pPr lvl="2">
              <a:buNone/>
              <a:defRPr/>
            </a:pPr>
            <a:r>
              <a:rPr lang="el-GR" sz="1400" dirty="0" smtClean="0"/>
              <a:t>         </a:t>
            </a:r>
          </a:p>
          <a:p>
            <a:pPr>
              <a:buFont typeface="Wingdings" pitchFamily="2" charset="2"/>
              <a:buChar char="Ø"/>
              <a:defRPr/>
            </a:pPr>
            <a:r>
              <a:rPr lang="el-GR" sz="2200" dirty="0" smtClean="0"/>
              <a:t> Ο εκπρόσωπος εγκαθίσταται σε ΚΜ όπου βρίσκονται τα υποκείμενα των δεδομένων, των οποίων τα δεδομένα υποβάλλονται σε επεξεργασία σε σχέση με προσφορά αγαθών ή υπηρεσιών ή των οποίων η συμπεριφορά παρακολουθείται</a:t>
            </a:r>
          </a:p>
        </p:txBody>
      </p:sp>
      <p:sp>
        <p:nvSpPr>
          <p:cNvPr id="4" name="Slide Number Placeholder 3"/>
          <p:cNvSpPr>
            <a:spLocks noGrp="1"/>
          </p:cNvSpPr>
          <p:nvPr>
            <p:ph type="sldNum" sz="quarter" idx="12"/>
          </p:nvPr>
        </p:nvSpPr>
        <p:spPr/>
        <p:txBody>
          <a:bodyPr/>
          <a:lstStyle/>
          <a:p>
            <a:pPr>
              <a:defRPr/>
            </a:pPr>
            <a:fld id="{0A76C41C-C155-45C6-80ED-577A54AF7A93}" type="slidenum">
              <a:rPr lang="el-GR" smtClean="0"/>
              <a:pPr>
                <a:defRPr/>
              </a:pPr>
              <a:t>26</a:t>
            </a:fld>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412776"/>
            <a:ext cx="8424863" cy="1512168"/>
          </a:xfrm>
        </p:spPr>
        <p:txBody>
          <a:bodyPr/>
          <a:lstStyle/>
          <a:p>
            <a:pPr>
              <a:defRPr/>
            </a:pPr>
            <a:r>
              <a:rPr lang="el-GR" sz="2000" b="1" dirty="0" smtClean="0">
                <a:solidFill>
                  <a:srgbClr val="FFFF00"/>
                </a:solidFill>
                <a:effectLst>
                  <a:outerShdw blurRad="38100" dist="38100" dir="2700000" algn="tl">
                    <a:srgbClr val="000000">
                      <a:alpha val="43137"/>
                    </a:srgbClr>
                  </a:outerShdw>
                </a:effectLst>
                <a:latin typeface="+mn-lt"/>
                <a:ea typeface="+mn-ea"/>
                <a:cs typeface="+mn-cs"/>
              </a:rPr>
              <a:t>7. Υποχρέωση δέσμευσης του εκτελούντα την επεξεργασία με σύμβαση ή άλλη δεσμευτική πράξη </a:t>
            </a:r>
            <a:br>
              <a:rPr lang="el-GR" sz="2000" b="1" dirty="0" smtClean="0">
                <a:solidFill>
                  <a:srgbClr val="FFFF00"/>
                </a:solidFill>
                <a:effectLst>
                  <a:outerShdw blurRad="38100" dist="38100" dir="2700000" algn="tl">
                    <a:srgbClr val="000000">
                      <a:alpha val="43137"/>
                    </a:srgbClr>
                  </a:outerShdw>
                </a:effectLst>
                <a:latin typeface="+mn-lt"/>
                <a:ea typeface="+mn-ea"/>
                <a:cs typeface="+mn-cs"/>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1196752"/>
            <a:ext cx="8712968" cy="4823048"/>
          </a:xfrm>
        </p:spPr>
        <p:txBody>
          <a:bodyPr/>
          <a:lstStyle/>
          <a:p>
            <a:pPr>
              <a:buFont typeface="Wingdings" pitchFamily="2" charset="2"/>
              <a:buChar char="Ø"/>
              <a:defRPr/>
            </a:pPr>
            <a:r>
              <a:rPr lang="el-GR" sz="1800" dirty="0" smtClean="0"/>
              <a:t>Συνάπτεται συμφωνία/σύμβαση μεταξύ του υπεύθυνου επεξεργασίας και του εκτελούντα, η οποία καθορίζει τις υποχρεώσεις/ευθύνες του</a:t>
            </a:r>
          </a:p>
          <a:p>
            <a:pPr lvl="3">
              <a:buFont typeface="Wingdings" pitchFamily="2" charset="2"/>
              <a:buChar char="Ø"/>
              <a:defRPr/>
            </a:pPr>
            <a:endParaRPr lang="el-GR" sz="600" dirty="0" smtClean="0"/>
          </a:p>
          <a:p>
            <a:pPr>
              <a:buFont typeface="Wingdings" pitchFamily="2" charset="2"/>
              <a:buChar char="Ø"/>
              <a:defRPr/>
            </a:pPr>
            <a:r>
              <a:rPr lang="el-GR" sz="1800" dirty="0" smtClean="0"/>
              <a:t>Ο εκτελών επεξεργάζεται τα δεδομένα </a:t>
            </a:r>
            <a:r>
              <a:rPr lang="el-GR" sz="1800" u="sng" dirty="0" smtClean="0"/>
              <a:t>μόνο βάσει καταγεγραμμένων εντολών του υπεύθυνου</a:t>
            </a:r>
          </a:p>
          <a:p>
            <a:pPr lvl="3">
              <a:buFont typeface="Wingdings" pitchFamily="2" charset="2"/>
              <a:buChar char="Ø"/>
              <a:defRPr/>
            </a:pPr>
            <a:endParaRPr lang="el-GR" sz="600" u="sng" dirty="0" smtClean="0"/>
          </a:p>
          <a:p>
            <a:pPr>
              <a:buFont typeface="Wingdings" pitchFamily="2" charset="2"/>
              <a:buChar char="Ø"/>
              <a:defRPr/>
            </a:pPr>
            <a:r>
              <a:rPr lang="el-GR" sz="1800" dirty="0" smtClean="0"/>
              <a:t>Θέτει στη διάθεση του υπεύθυνου </a:t>
            </a:r>
            <a:r>
              <a:rPr lang="el-GR" sz="1800" u="sng" dirty="0" smtClean="0"/>
              <a:t>κάθε απαραίτητη πληροφορία</a:t>
            </a:r>
          </a:p>
          <a:p>
            <a:pPr lvl="3">
              <a:buFont typeface="Wingdings" pitchFamily="2" charset="2"/>
              <a:buChar char="Ø"/>
              <a:defRPr/>
            </a:pPr>
            <a:endParaRPr lang="el-GR" sz="600" dirty="0" smtClean="0"/>
          </a:p>
          <a:p>
            <a:pPr>
              <a:buFont typeface="Wingdings" pitchFamily="2" charset="2"/>
              <a:buChar char="Ø"/>
              <a:defRPr/>
            </a:pPr>
            <a:r>
              <a:rPr lang="el-GR" sz="1800" b="1" dirty="0" smtClean="0">
                <a:solidFill>
                  <a:srgbClr val="FFC000"/>
                </a:solidFill>
              </a:rPr>
              <a:t>Ο εκτελών:</a:t>
            </a:r>
          </a:p>
          <a:p>
            <a:pPr>
              <a:defRPr/>
            </a:pPr>
            <a:r>
              <a:rPr lang="el-GR" sz="1800" dirty="0" smtClean="0"/>
              <a:t>Τηρεί αρχείο καταγραφής δραστηριοτήτων επεξεργασίας</a:t>
            </a:r>
          </a:p>
          <a:p>
            <a:pPr>
              <a:defRPr/>
            </a:pPr>
            <a:r>
              <a:rPr lang="el-GR" sz="1800" dirty="0" smtClean="0"/>
              <a:t>Συνεργάζεται με την ΑΠΔΠΧ</a:t>
            </a:r>
          </a:p>
          <a:p>
            <a:pPr>
              <a:defRPr/>
            </a:pPr>
            <a:r>
              <a:rPr lang="el-GR" sz="1800" dirty="0" smtClean="0"/>
              <a:t>Λαμβάνει κατάλληλα τεχνικά και οργανωτικά μέτρα</a:t>
            </a:r>
          </a:p>
          <a:p>
            <a:pPr>
              <a:defRPr/>
            </a:pPr>
            <a:r>
              <a:rPr lang="el-GR" sz="1800" dirty="0" smtClean="0"/>
              <a:t>Ενημερώνει τον υπεύθυνο επεξεργασίας σε περίπτωση παραβίασης</a:t>
            </a:r>
          </a:p>
          <a:p>
            <a:pPr>
              <a:defRPr/>
            </a:pPr>
            <a:r>
              <a:rPr lang="el-GR" sz="1800" dirty="0" smtClean="0"/>
              <a:t>Διορίζει ΥΠΔ</a:t>
            </a:r>
          </a:p>
          <a:p>
            <a:pPr>
              <a:defRPr/>
            </a:pPr>
            <a:r>
              <a:rPr lang="el-GR" sz="1800" dirty="0" smtClean="0"/>
              <a:t>Υπόκειται στον έλεγχο της εποπτικής αρχής και κυρώσεις</a:t>
            </a:r>
          </a:p>
          <a:p>
            <a:pPr lvl="3">
              <a:defRPr/>
            </a:pPr>
            <a:endParaRPr lang="el-GR" sz="600" dirty="0" smtClean="0"/>
          </a:p>
          <a:p>
            <a:pPr>
              <a:buNone/>
              <a:defRPr/>
            </a:pPr>
            <a:r>
              <a:rPr lang="el-GR" sz="1800" b="1" dirty="0" smtClean="0">
                <a:solidFill>
                  <a:srgbClr val="FFC000"/>
                </a:solidFill>
              </a:rPr>
              <a:t>     Παράδειγμα:</a:t>
            </a:r>
          </a:p>
          <a:p>
            <a:pPr>
              <a:buNone/>
              <a:defRPr/>
            </a:pPr>
            <a:r>
              <a:rPr lang="el-GR" sz="1800" dirty="0" smtClean="0"/>
              <a:t>     Σύναψη συμφωνίας/σύμβασης μεταξύ τράπεζας και εταιρείας φύλαξης / καταστροφής φακέλων</a:t>
            </a:r>
          </a:p>
          <a:p>
            <a:pPr>
              <a:defRPr/>
            </a:pPr>
            <a:endParaRPr lang="el-GR" sz="20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7BF706FF-8D58-43D5-936A-6988769A6076}" type="slidenum">
              <a:rPr lang="el-GR" smtClean="0"/>
              <a:pPr>
                <a:defRPr/>
              </a:pPr>
              <a:t>27</a:t>
            </a:fld>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24744"/>
            <a:ext cx="8496300" cy="2304257"/>
          </a:xfrm>
        </p:spPr>
        <p:txBody>
          <a:bodyPr/>
          <a:lstStyle/>
          <a:p>
            <a:pPr>
              <a:defRPr/>
            </a:pPr>
            <a:r>
              <a:rPr lang="en-US" sz="1800" b="1" dirty="0" smtClean="0"/>
              <a:t/>
            </a:r>
            <a:br>
              <a:rPr lang="en-US" sz="1800" b="1" dirty="0" smtClean="0"/>
            </a:br>
            <a:r>
              <a:rPr lang="el-GR" sz="2200" b="1" dirty="0" smtClean="0">
                <a:solidFill>
                  <a:srgbClr val="FFFF00"/>
                </a:solidFill>
                <a:effectLst>
                  <a:outerShdw blurRad="38100" dist="38100" dir="2700000" algn="tl">
                    <a:srgbClr val="000000">
                      <a:alpha val="43137"/>
                    </a:srgbClr>
                  </a:outerShdw>
                </a:effectLst>
                <a:latin typeface="+mn-lt"/>
                <a:ea typeface="+mn-ea"/>
                <a:cs typeface="+mn-cs"/>
              </a:rPr>
              <a:t>8. </a:t>
            </a:r>
            <a:r>
              <a:rPr lang="el-GR" sz="2400" b="1" dirty="0" smtClean="0">
                <a:solidFill>
                  <a:srgbClr val="FFFF00"/>
                </a:solidFill>
                <a:effectLst>
                  <a:outerShdw blurRad="38100" dist="38100" dir="2700000" algn="tl">
                    <a:srgbClr val="000000">
                      <a:alpha val="43137"/>
                    </a:srgbClr>
                  </a:outerShdw>
                </a:effectLst>
                <a:latin typeface="+mn-lt"/>
                <a:ea typeface="+mn-ea"/>
                <a:cs typeface="+mn-cs"/>
              </a:rPr>
              <a:t>Τήρηση αρχείων των δραστηριοτήτων επεξεργασίας</a:t>
            </a:r>
            <a:r>
              <a:rPr lang="en-US" sz="24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
            </a:r>
            <a:br>
              <a:rPr lang="el-GR" sz="2400" b="1" dirty="0" smtClean="0">
                <a:solidFill>
                  <a:srgbClr val="FFFF00"/>
                </a:solidFill>
                <a:effectLst>
                  <a:outerShdw blurRad="38100" dist="38100" dir="2700000" algn="tl">
                    <a:srgbClr val="000000">
                      <a:alpha val="43137"/>
                    </a:srgbClr>
                  </a:outerShdw>
                </a:effectLst>
              </a:rPr>
            </a:b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052736"/>
            <a:ext cx="8280400" cy="4967064"/>
          </a:xfrm>
        </p:spPr>
        <p:txBody>
          <a:bodyPr/>
          <a:lstStyle/>
          <a:p>
            <a:pPr>
              <a:buFont typeface="Wingdings" pitchFamily="2" charset="2"/>
              <a:buChar char="Ø"/>
              <a:defRPr/>
            </a:pPr>
            <a:r>
              <a:rPr lang="el-GR" sz="2400" dirty="0" smtClean="0"/>
              <a:t>Ο υπεύθυνος επεξεργασίας και ο εκτελών </a:t>
            </a:r>
            <a:r>
              <a:rPr lang="el-GR" sz="2400" b="1" dirty="0" smtClean="0"/>
              <a:t>έχουν υποχρέωση να τηρούν εγγράφως και ηλεκτρονικά</a:t>
            </a:r>
            <a:r>
              <a:rPr lang="el-GR" sz="2400" dirty="0" smtClean="0"/>
              <a:t> αρχείο δραστηριοτήτων </a:t>
            </a:r>
          </a:p>
          <a:p>
            <a:pPr lvl="3">
              <a:buFont typeface="Wingdings" pitchFamily="2" charset="2"/>
              <a:buChar char="Ø"/>
              <a:defRPr/>
            </a:pPr>
            <a:endParaRPr lang="el-GR" sz="1200" dirty="0" smtClean="0"/>
          </a:p>
          <a:p>
            <a:pPr>
              <a:buFont typeface="Wingdings" pitchFamily="2" charset="2"/>
              <a:buChar char="Ø"/>
              <a:defRPr/>
            </a:pPr>
            <a:r>
              <a:rPr lang="el-GR" sz="2400" dirty="0" smtClean="0"/>
              <a:t>Οι πληροφορίες στο εν λόγω αρχείο είναι αντίστοιχες με αυτές που περιλαμβάνει το υφιστάμενο έντυπο Γνωστοποίησης</a:t>
            </a:r>
          </a:p>
          <a:p>
            <a:pPr lvl="3">
              <a:buFont typeface="Wingdings" pitchFamily="2" charset="2"/>
              <a:buChar char="Ø"/>
              <a:defRPr/>
            </a:pPr>
            <a:endParaRPr lang="el-GR" sz="1200" dirty="0" smtClean="0"/>
          </a:p>
          <a:p>
            <a:pPr>
              <a:buFont typeface="Wingdings" pitchFamily="2" charset="2"/>
              <a:buChar char="Ø"/>
              <a:defRPr/>
            </a:pPr>
            <a:r>
              <a:rPr lang="el-GR" sz="2400" dirty="0" smtClean="0"/>
              <a:t>Το αρχείο τίθεται στη διάθεση της ΑΠΔΠΧ κατόπιν αιτήματος της για άσκηση των αρμοδιοτήτων της</a:t>
            </a:r>
          </a:p>
          <a:p>
            <a:pPr lvl="3">
              <a:buFont typeface="Wingdings" pitchFamily="2" charset="2"/>
              <a:buChar char="Ø"/>
              <a:defRPr/>
            </a:pPr>
            <a:endParaRPr lang="el-GR" sz="1200" dirty="0" smtClean="0"/>
          </a:p>
          <a:p>
            <a:pPr>
              <a:buFont typeface="Wingdings" pitchFamily="2" charset="2"/>
              <a:buChar char="Ø"/>
              <a:defRPr/>
            </a:pPr>
            <a:r>
              <a:rPr lang="el-GR" sz="2400" dirty="0" smtClean="0"/>
              <a:t>Σύντομα θα είναι διαθέσιμο στην ιστοσελίδα του Γραφείου μου ενδεικτικό αρχείο των δραστηριοτήτων της επεξεργασίας, για χρήση από τους υπεύθυνους επεξεργασίας </a:t>
            </a:r>
          </a:p>
          <a:p>
            <a:pPr lvl="3">
              <a:buFont typeface="Wingdings" pitchFamily="2" charset="2"/>
              <a:buChar char="Ø"/>
              <a:defRPr/>
            </a:pPr>
            <a:endParaRPr lang="el-GR" sz="800" dirty="0" smtClean="0"/>
          </a:p>
          <a:p>
            <a:pPr>
              <a:buNone/>
              <a:defRPr/>
            </a:pPr>
            <a:r>
              <a:rPr lang="el-GR" sz="2200" b="1" dirty="0" smtClean="0"/>
              <a:t>     </a:t>
            </a:r>
            <a:endParaRPr lang="el-GR" sz="1600" dirty="0" smtClean="0"/>
          </a:p>
        </p:txBody>
      </p:sp>
      <p:sp>
        <p:nvSpPr>
          <p:cNvPr id="4" name="Slide Number Placeholder 3"/>
          <p:cNvSpPr>
            <a:spLocks noGrp="1"/>
          </p:cNvSpPr>
          <p:nvPr>
            <p:ph type="sldNum" sz="quarter" idx="12"/>
          </p:nvPr>
        </p:nvSpPr>
        <p:spPr/>
        <p:txBody>
          <a:bodyPr/>
          <a:lstStyle/>
          <a:p>
            <a:pPr>
              <a:defRPr/>
            </a:pPr>
            <a:fld id="{12FC5D18-1AD1-4217-829C-39837C6C9CA5}" type="slidenum">
              <a:rPr lang="el-GR" smtClean="0"/>
              <a:pPr>
                <a:defRPr/>
              </a:pPr>
              <a:t>28</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24744"/>
            <a:ext cx="8496300" cy="2304257"/>
          </a:xfrm>
        </p:spPr>
        <p:txBody>
          <a:bodyPr/>
          <a:lstStyle/>
          <a:p>
            <a:pPr>
              <a:defRPr/>
            </a:pPr>
            <a:r>
              <a:rPr lang="en-US" sz="1800" b="1" dirty="0" smtClean="0"/>
              <a:t/>
            </a:r>
            <a:br>
              <a:rPr lang="en-US" sz="1800" b="1" dirty="0" smtClean="0"/>
            </a:br>
            <a:r>
              <a:rPr lang="el-GR" sz="2400" b="1" dirty="0" smtClean="0">
                <a:solidFill>
                  <a:srgbClr val="FFFF00"/>
                </a:solidFill>
                <a:effectLst>
                  <a:outerShdw blurRad="38100" dist="38100" dir="2700000" algn="tl">
                    <a:srgbClr val="000000">
                      <a:alpha val="43137"/>
                    </a:srgbClr>
                  </a:outerShdw>
                </a:effectLst>
              </a:rPr>
              <a:t/>
            </a:r>
            <a:br>
              <a:rPr lang="el-GR" sz="2400" b="1" dirty="0" smtClean="0">
                <a:solidFill>
                  <a:srgbClr val="FFFF00"/>
                </a:solidFill>
                <a:effectLst>
                  <a:outerShdw blurRad="38100" dist="38100" dir="2700000" algn="tl">
                    <a:srgbClr val="000000">
                      <a:alpha val="43137"/>
                    </a:srgbClr>
                  </a:outerShdw>
                </a:effectLst>
              </a:rPr>
            </a:b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260648"/>
            <a:ext cx="8424168" cy="5759152"/>
          </a:xfrm>
        </p:spPr>
        <p:txBody>
          <a:bodyPr/>
          <a:lstStyle/>
          <a:p>
            <a:pPr>
              <a:buNone/>
              <a:defRPr/>
            </a:pPr>
            <a:r>
              <a:rPr lang="el-GR" sz="2400" b="1" dirty="0" smtClean="0">
                <a:solidFill>
                  <a:srgbClr val="FFC000"/>
                </a:solidFill>
              </a:rPr>
              <a:t>    Η ΚΤΚ και κάθε μέλος της:</a:t>
            </a:r>
          </a:p>
          <a:p>
            <a:pPr lvl="4">
              <a:buNone/>
              <a:defRPr/>
            </a:pPr>
            <a:endParaRPr lang="el-GR" sz="1000" b="1" dirty="0" smtClean="0">
              <a:solidFill>
                <a:srgbClr val="FFC000"/>
              </a:solidFill>
            </a:endParaRPr>
          </a:p>
          <a:p>
            <a:pPr>
              <a:buFont typeface="Wingdings" pitchFamily="2" charset="2"/>
              <a:buChar char="Ø"/>
              <a:defRPr/>
            </a:pPr>
            <a:r>
              <a:rPr lang="el-GR" sz="2200" dirty="0" smtClean="0"/>
              <a:t>Οφείλει να τηρεί αρχείο δραστηριοτήτων για τους πελάτες της αφού </a:t>
            </a:r>
            <a:r>
              <a:rPr lang="el-GR" sz="2200" b="1" dirty="0" smtClean="0"/>
              <a:t>διενεργεί συνεχή επεξεργασία (όχι περιστασιακή)</a:t>
            </a:r>
          </a:p>
          <a:p>
            <a:pPr marL="1257300" lvl="4" indent="-342900">
              <a:defRPr/>
            </a:pPr>
            <a:r>
              <a:rPr lang="el-GR" sz="2200" dirty="0" smtClean="0"/>
              <a:t>για κάθε αρχείο που περιλαμβάνει προσωπικά δεδομένα, δεδομένου ότι το κάθε αρχείο εξυπηρετεί διαφορετικό σκοπό, τηρείται ξεχωριστό αρχείο</a:t>
            </a:r>
          </a:p>
          <a:p>
            <a:pPr marL="1257300" lvl="4" indent="-342900">
              <a:defRPr/>
            </a:pPr>
            <a:r>
              <a:rPr lang="el-GR" sz="2200" dirty="0" smtClean="0"/>
              <a:t>εάν τηρείται μόνο ένα αρχείο, π.χ. αρχείο παροχής τραπεζικών υπηρεσιών και το εν λόγω αρχείο χρησιμοποιείται και για άλλους σκοπούς </a:t>
            </a:r>
            <a:r>
              <a:rPr lang="el-GR" sz="2200" i="1" dirty="0" smtClean="0"/>
              <a:t>(π.χ. για προώθηση προϊόντων και υπηρεσιών, για στατιστική ανάλυση </a:t>
            </a:r>
            <a:r>
              <a:rPr lang="el-GR" sz="2200" i="1" dirty="0" err="1" smtClean="0"/>
              <a:t>κ.λ.π</a:t>
            </a:r>
            <a:r>
              <a:rPr lang="el-GR" sz="2200" i="1" dirty="0" smtClean="0"/>
              <a:t>.)</a:t>
            </a:r>
            <a:r>
              <a:rPr lang="el-GR" sz="2200" dirty="0" smtClean="0"/>
              <a:t>, τότε δεν χρειάζεται η τήρηση ξεχωριστού αρχείου</a:t>
            </a:r>
          </a:p>
          <a:p>
            <a:pPr marL="2171700" lvl="6" indent="-342900">
              <a:buFont typeface="Wingdings" pitchFamily="2" charset="2"/>
              <a:buChar char="Ø"/>
              <a:defRPr/>
            </a:pPr>
            <a:r>
              <a:rPr lang="el-GR" sz="2200" b="1" dirty="0" smtClean="0">
                <a:solidFill>
                  <a:srgbClr val="FFFF00"/>
                </a:solidFill>
              </a:rPr>
              <a:t>Σημ.: </a:t>
            </a:r>
            <a:r>
              <a:rPr lang="el-GR" sz="2200" dirty="0" smtClean="0"/>
              <a:t>για επεξεργασία προσωπικών δεδομένων των πελατών για σκοπούς άλλους από τον αρχικό σκοπό, απαιτείται η προηγούμενη ενημέρωση τους και η παροχή </a:t>
            </a:r>
            <a:r>
              <a:rPr lang="el-GR" sz="2200" b="1" dirty="0" smtClean="0"/>
              <a:t>ξεχωριστής, ελεύθερης συγκατάθεσης</a:t>
            </a:r>
          </a:p>
          <a:p>
            <a:pPr marL="1257300" lvl="4" indent="-342900">
              <a:defRPr/>
            </a:pPr>
            <a:endParaRPr lang="el-GR" dirty="0" smtClean="0"/>
          </a:p>
          <a:p>
            <a:pPr marL="1257300" lvl="4" indent="-342900">
              <a:buNone/>
              <a:defRPr/>
            </a:pPr>
            <a:endParaRPr lang="el-GR" i="1" dirty="0" smtClean="0"/>
          </a:p>
          <a:p>
            <a:pPr marL="1257300" lvl="4" indent="-342900">
              <a:defRPr/>
            </a:pPr>
            <a:endParaRPr lang="el-GR" i="1" dirty="0" smtClean="0"/>
          </a:p>
          <a:p>
            <a:pPr>
              <a:buFont typeface="Wingdings" pitchFamily="2" charset="2"/>
              <a:buChar char="Ø"/>
              <a:defRPr/>
            </a:pPr>
            <a:endParaRPr lang="el-GR" sz="2000" dirty="0" smtClean="0"/>
          </a:p>
          <a:p>
            <a:pPr lvl="3">
              <a:buFont typeface="Wingdings" pitchFamily="2" charset="2"/>
              <a:buChar char="Ø"/>
              <a:defRPr/>
            </a:pPr>
            <a:endParaRPr lang="el-GR" dirty="0" smtClean="0"/>
          </a:p>
          <a:p>
            <a:pPr lvl="3">
              <a:buFont typeface="Wingdings" pitchFamily="2" charset="2"/>
              <a:buChar char="Ø"/>
              <a:defRPr/>
            </a:pPr>
            <a:endParaRPr lang="el-GR" dirty="0" smtClean="0"/>
          </a:p>
          <a:p>
            <a:pPr>
              <a:buNone/>
              <a:defRPr/>
            </a:pPr>
            <a:r>
              <a:rPr lang="el-GR" sz="2000" b="1" dirty="0" smtClean="0"/>
              <a:t>     </a:t>
            </a:r>
            <a:endParaRPr lang="el-GR" sz="2000" dirty="0" smtClean="0"/>
          </a:p>
        </p:txBody>
      </p:sp>
      <p:sp>
        <p:nvSpPr>
          <p:cNvPr id="4" name="Slide Number Placeholder 3"/>
          <p:cNvSpPr>
            <a:spLocks noGrp="1"/>
          </p:cNvSpPr>
          <p:nvPr>
            <p:ph type="sldNum" sz="quarter" idx="12"/>
          </p:nvPr>
        </p:nvSpPr>
        <p:spPr/>
        <p:txBody>
          <a:bodyPr/>
          <a:lstStyle/>
          <a:p>
            <a:pPr>
              <a:defRPr/>
            </a:pPr>
            <a:fld id="{12FC5D18-1AD1-4217-829C-39837C6C9CA5}" type="slidenum">
              <a:rPr lang="el-GR" smtClean="0"/>
              <a:pPr>
                <a:defRPr/>
              </a:pPr>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effectLst>
                  <a:outerShdw blurRad="38100" dist="38100" dir="2700000" algn="tl">
                    <a:srgbClr val="000000">
                      <a:alpha val="43137"/>
                    </a:srgbClr>
                  </a:outerShdw>
                </a:effectLst>
              </a:rPr>
              <a:t>               </a:t>
            </a:r>
            <a:r>
              <a:rPr lang="el-GR" sz="2600" b="1" dirty="0" smtClean="0">
                <a:solidFill>
                  <a:srgbClr val="FFC000"/>
                </a:solidFill>
                <a:effectLst>
                  <a:outerShdw blurRad="38100" dist="38100" dir="2700000" algn="tl">
                    <a:srgbClr val="000000">
                      <a:alpha val="43137"/>
                    </a:srgbClr>
                  </a:outerShdw>
                </a:effectLst>
              </a:rPr>
              <a:t>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36EC993-5927-4D4E-A9E2-0A28AE961335}" type="slidenum">
              <a:rPr lang="el-GR" altLang="en-US" sz="1400" smtClean="0">
                <a:latin typeface="Arial" charset="0"/>
              </a:rPr>
              <a:pPr>
                <a:spcBef>
                  <a:spcPct val="0"/>
                </a:spcBef>
                <a:buClrTx/>
                <a:buSzTx/>
                <a:buFontTx/>
                <a:buNone/>
                <a:defRPr/>
              </a:pPr>
              <a:t>30</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424863" cy="6192540"/>
          </a:xfrm>
          <a:effectLst>
            <a:outerShdw dist="35921" dir="2700000" algn="ctr" rotWithShape="0">
              <a:schemeClr val="bg2"/>
            </a:outerShdw>
          </a:effectLst>
        </p:spPr>
        <p:txBody>
          <a:bodyPr/>
          <a:lstStyle/>
          <a:p>
            <a:pPr>
              <a:buFontTx/>
              <a:buNone/>
              <a:defRPr/>
            </a:pPr>
            <a:r>
              <a:rPr lang="el-GR" sz="2000" b="1" dirty="0" smtClean="0">
                <a:solidFill>
                  <a:srgbClr val="FFFF00"/>
                </a:solidFill>
                <a:effectLst/>
              </a:rPr>
              <a:t>     9.</a:t>
            </a:r>
            <a:r>
              <a:rPr lang="el-GR" sz="20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Υποχρέωση τήρησης της ασφάλειας της επεξεργασίας:</a:t>
            </a:r>
          </a:p>
          <a:p>
            <a:pPr lvl="4">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4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4">
              <a:buFont typeface="Wingdings" pitchFamily="2" charset="2"/>
              <a:buChar char="Ø"/>
              <a:defRPr/>
            </a:pPr>
            <a:endParaRPr lang="el-GR" sz="1200" dirty="0" smtClean="0"/>
          </a:p>
          <a:p>
            <a:pPr>
              <a:buFont typeface="Wingdings" pitchFamily="2" charset="2"/>
              <a:buChar char="Ø"/>
              <a:defRPr/>
            </a:pPr>
            <a:r>
              <a:rPr lang="el-GR" sz="2400" dirty="0" smtClean="0"/>
              <a:t>Γίνεται εκτίμηση του ενδεδειγμένου επιπέδου ασφαλείας,</a:t>
            </a:r>
          </a:p>
          <a:p>
            <a:pPr>
              <a:buFontTx/>
              <a:buNone/>
              <a:defRPr/>
            </a:pPr>
            <a:r>
              <a:rPr lang="el-GR" sz="2400" dirty="0" smtClean="0"/>
              <a:t>    λαμβάνοντας υπόψη τους κινδύνους που απορρέουν από την επεξεργασία (π.χ. από παράνομη καταστροφή, απώλεια, πρόσβαση στον εξυπηρετητή από </a:t>
            </a:r>
            <a:r>
              <a:rPr lang="el-GR" sz="2400" dirty="0" err="1" smtClean="0"/>
              <a:t>hackers</a:t>
            </a:r>
            <a:r>
              <a:rPr lang="el-GR" sz="2400" dirty="0" smtClean="0"/>
              <a:t>, κλοπή εγγράφων, διαρροή δεδομένων </a:t>
            </a:r>
            <a:r>
              <a:rPr lang="el-GR" sz="2400" dirty="0" err="1" smtClean="0"/>
              <a:t>κ.λ.π</a:t>
            </a:r>
            <a:r>
              <a:rPr lang="el-GR" sz="2400" dirty="0" smtClean="0"/>
              <a:t>.)</a:t>
            </a:r>
          </a:p>
          <a:p>
            <a:pPr lvl="4">
              <a:buFontTx/>
              <a:buNone/>
              <a:defRPr/>
            </a:pPr>
            <a:endParaRPr lang="el-GR" sz="1200" dirty="0" smtClean="0"/>
          </a:p>
          <a:p>
            <a:pPr>
              <a:buFont typeface="Wingdings" pitchFamily="2" charset="2"/>
              <a:buChar char="Ø"/>
              <a:defRPr/>
            </a:pPr>
            <a:r>
              <a:rPr lang="el-GR" sz="2400" dirty="0" smtClean="0"/>
              <a:t>Η τήρηση εγκεκριμένου κώδικα δεοντολογίας ή εγκεκριμένου μηχανισμού πιστοποίησης είναι στοιχείο συμμόρφωσης</a:t>
            </a:r>
            <a:endParaRPr lang="en-US" sz="2400" dirty="0" smtClean="0"/>
          </a:p>
          <a:p>
            <a:pPr lvl="2">
              <a:buFontTx/>
              <a:buNone/>
              <a:defRPr/>
            </a:pPr>
            <a:endParaRPr lang="en-US" sz="1200" b="1" dirty="0" smtClean="0">
              <a:solidFill>
                <a:srgbClr val="FFC000"/>
              </a:solidFill>
            </a:endParaRPr>
          </a:p>
          <a:p>
            <a:pPr>
              <a:buFontTx/>
              <a:buNone/>
              <a:defRPr/>
            </a:pPr>
            <a:r>
              <a:rPr lang="en-US" sz="2000" b="1" dirty="0" smtClean="0">
                <a:solidFill>
                  <a:srgbClr val="FFC000"/>
                </a:solidFill>
              </a:rPr>
              <a:t>     </a:t>
            </a:r>
            <a:endParaRPr lang="el-GR" sz="2000" dirty="0" smtClean="0"/>
          </a:p>
          <a:p>
            <a:pPr>
              <a:buFontTx/>
              <a:buNone/>
              <a:defRPr/>
            </a:pPr>
            <a:endParaRPr lang="el-GR" sz="2000" dirty="0" smtClean="0"/>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50ED78-53F8-434C-8537-7298508750D6}" type="slidenum">
              <a:rPr lang="el-GR" altLang="en-US" sz="1400" smtClean="0">
                <a:latin typeface="Arial" charset="0"/>
              </a:rPr>
              <a:pPr>
                <a:spcBef>
                  <a:spcPct val="0"/>
                </a:spcBef>
                <a:buClrTx/>
                <a:buSzTx/>
                <a:buFontTx/>
                <a:buNone/>
                <a:defRPr/>
              </a:pPr>
              <a:t>31</a:t>
            </a:fld>
            <a:endParaRPr lang="el-GR" altLang="en-US" sz="1400" smtClean="0">
              <a:latin typeface="Arial" charset="0"/>
            </a:endParaRPr>
          </a:p>
        </p:txBody>
      </p:sp>
      <p:sp>
        <p:nvSpPr>
          <p:cNvPr id="6147" name="Rectangle 3"/>
          <p:cNvSpPr>
            <a:spLocks noGrp="1" noChangeArrowheads="1"/>
          </p:cNvSpPr>
          <p:nvPr>
            <p:ph type="body" idx="1"/>
          </p:nvPr>
        </p:nvSpPr>
        <p:spPr>
          <a:xfrm>
            <a:off x="251520" y="0"/>
            <a:ext cx="8640960"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300" b="1" dirty="0" smtClean="0">
                <a:solidFill>
                  <a:srgbClr val="FFFF00"/>
                </a:solidFill>
                <a:effectLst>
                  <a:outerShdw blurRad="38100" dist="38100" dir="2700000" algn="tl">
                    <a:srgbClr val="000000">
                      <a:alpha val="43137"/>
                    </a:srgbClr>
                  </a:outerShdw>
                </a:effectLst>
              </a:rPr>
              <a:t>10. Διενέργεια Εκτίμησης Αντικτύπου:</a:t>
            </a:r>
          </a:p>
          <a:p>
            <a:pPr lvl="4">
              <a:buFontTx/>
              <a:buNone/>
              <a:defRPr/>
            </a:pPr>
            <a:endParaRPr lang="el-GR" sz="11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Δεν απαιτείται σε κάθε πράξη επεξεργασίας </a:t>
            </a:r>
            <a:r>
              <a:rPr lang="el-GR" sz="2000" b="1" dirty="0" smtClean="0"/>
              <a:t>αλλά μόνο όταν υπάρχει υψηλός κίνδυνος (ιδίως με τη χρήση νέων τεχνολογιών) για τα δικαιώματα και τις ελευθερίες των φυσικών προσώπων </a:t>
            </a:r>
            <a:r>
              <a:rPr lang="el-GR" sz="2000" i="1" dirty="0" smtClean="0"/>
              <a:t>(περιλαμβανομένων και επεξεργασιών πριν τις 25.05.2018, δεδομένου ότι, ενδέχεται να επιφέρουν υψηλό κίνδυνο για τα δικαιώματα και τις ελευθερίες φυσικών προσώπων)</a:t>
            </a:r>
          </a:p>
          <a:p>
            <a:pPr>
              <a:buNone/>
              <a:defRPr/>
            </a:pPr>
            <a:r>
              <a:rPr lang="el-GR" sz="2000" i="1" dirty="0" smtClean="0">
                <a:solidFill>
                  <a:srgbClr val="FFC000"/>
                </a:solidFill>
              </a:rPr>
              <a:t>    </a:t>
            </a:r>
            <a:r>
              <a:rPr lang="el-GR" sz="2000" b="1" dirty="0" smtClean="0">
                <a:solidFill>
                  <a:srgbClr val="FFC000"/>
                </a:solidFill>
              </a:rPr>
              <a:t>Π.χ. χρησιμοποιείται πλέον μια νέα τεχνολογία ή επειδή τα προσωπικά δεδομένα χρησιμοποιούνται για διαφορετικό σκοπό</a:t>
            </a:r>
          </a:p>
          <a:p>
            <a:pPr lvl="3">
              <a:buNone/>
              <a:defRPr/>
            </a:pPr>
            <a:endParaRPr lang="el-GR" sz="800" dirty="0" smtClean="0">
              <a:solidFill>
                <a:srgbClr val="FFC000"/>
              </a:solidFill>
            </a:endParaRPr>
          </a:p>
          <a:p>
            <a:pPr>
              <a:buFont typeface="Wingdings" pitchFamily="2" charset="2"/>
              <a:buChar char="Ø"/>
              <a:defRPr/>
            </a:pPr>
            <a:r>
              <a:rPr lang="el-GR" sz="2000" dirty="0" smtClean="0"/>
              <a:t>Διενεργείται πριν από την επεξεργασία </a:t>
            </a:r>
            <a:r>
              <a:rPr lang="el-GR" sz="2000" b="1" dirty="0" smtClean="0"/>
              <a:t>(δηλ. στο σχεδιασμό της πράξης επεξεργασίας)</a:t>
            </a:r>
            <a:r>
              <a:rPr lang="el-GR" sz="2000" dirty="0" smtClean="0"/>
              <a:t> και ενημερώνεται κάθε φορά που αλλάζει ο κίνδυνος ή κάθε 3 χρόνια</a:t>
            </a:r>
          </a:p>
          <a:p>
            <a:pPr lvl="4">
              <a:buFont typeface="Wingdings" pitchFamily="2" charset="2"/>
              <a:buChar char="Ø"/>
              <a:defRPr/>
            </a:pPr>
            <a:endParaRPr lang="el-GR" sz="800" dirty="0" smtClean="0"/>
          </a:p>
          <a:p>
            <a:pPr>
              <a:buFont typeface="Wingdings" pitchFamily="2" charset="2"/>
              <a:buChar char="Ø"/>
              <a:defRPr/>
            </a:pPr>
            <a:r>
              <a:rPr lang="el-GR" sz="2000" b="1" dirty="0" smtClean="0"/>
              <a:t>Κριτήρια υπολογισμού «υψηλού κινδύνου»: </a:t>
            </a:r>
          </a:p>
          <a:p>
            <a:pPr>
              <a:defRPr/>
            </a:pPr>
            <a:r>
              <a:rPr lang="el-GR" sz="2000" b="1" dirty="0" smtClean="0"/>
              <a:t> </a:t>
            </a:r>
            <a:r>
              <a:rPr lang="el-GR" sz="2000" dirty="0" smtClean="0"/>
              <a:t>αξιολόγηση προσωπικών πτυχών </a:t>
            </a:r>
          </a:p>
          <a:p>
            <a:pPr>
              <a:defRPr/>
            </a:pPr>
            <a:r>
              <a:rPr lang="el-GR" sz="2000" dirty="0" smtClean="0"/>
              <a:t> διαβιβάσεις</a:t>
            </a:r>
          </a:p>
          <a:p>
            <a:pPr>
              <a:defRPr/>
            </a:pPr>
            <a:r>
              <a:rPr lang="el-GR" sz="2000" dirty="0" smtClean="0"/>
              <a:t> μεγάλη κλίμακα (αρ. υποκειμένων, όγκος δεδομένων, διάρκεια, γεωγραφική έκταση, ευαίσθητα δεδομένα, διασύνδεση αρχείων κ.α.)</a:t>
            </a:r>
          </a:p>
          <a:p>
            <a:pPr lvl="2">
              <a:buFontTx/>
              <a:buNone/>
              <a:defRPr/>
            </a:pPr>
            <a:endParaRPr lang="el-GR" sz="2300" dirty="0" smtClean="0"/>
          </a:p>
          <a:p>
            <a:pPr>
              <a:buFont typeface="Wingdings" pitchFamily="2" charset="2"/>
              <a:buChar char="Ø"/>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50ED78-53F8-434C-8537-7298508750D6}" type="slidenum">
              <a:rPr lang="el-GR" altLang="en-US" sz="1400" smtClean="0">
                <a:latin typeface="Arial" charset="0"/>
              </a:rPr>
              <a:pPr>
                <a:spcBef>
                  <a:spcPct val="0"/>
                </a:spcBef>
                <a:buClrTx/>
                <a:buSzTx/>
                <a:buFontTx/>
                <a:buNone/>
                <a:defRPr/>
              </a:pPr>
              <a:t>32</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353425" cy="6192540"/>
          </a:xfrm>
          <a:effectLst>
            <a:outerShdw dist="35921" dir="2700000" algn="ctr" rotWithShape="0">
              <a:schemeClr val="bg2"/>
            </a:outerShdw>
          </a:effectLst>
        </p:spPr>
        <p:txBody>
          <a:bodyPr/>
          <a:lstStyle/>
          <a:p>
            <a:pPr lvl="2">
              <a:buFontTx/>
              <a:buNone/>
              <a:defRPr/>
            </a:pPr>
            <a:endParaRPr lang="el-GR" sz="200" dirty="0" smtClean="0"/>
          </a:p>
          <a:p>
            <a:pPr>
              <a:buNone/>
              <a:defRPr/>
            </a:pPr>
            <a:r>
              <a:rPr lang="el-GR" sz="2000" b="1" dirty="0" smtClean="0">
                <a:solidFill>
                  <a:srgbClr val="FFC000"/>
                </a:solidFill>
              </a:rPr>
              <a:t>Η εκτίμηση αντικτύπου απαιτείται ιδίως: </a:t>
            </a:r>
          </a:p>
          <a:p>
            <a:pPr lvl="3">
              <a:buNone/>
              <a:defRPr/>
            </a:pPr>
            <a:endParaRPr lang="el-GR" sz="800" b="1" dirty="0" smtClean="0">
              <a:solidFill>
                <a:srgbClr val="FFC000"/>
              </a:solidFill>
            </a:endParaRPr>
          </a:p>
          <a:p>
            <a:pPr>
              <a:buFontTx/>
              <a:buNone/>
              <a:defRPr/>
            </a:pPr>
            <a:r>
              <a:rPr lang="el-GR" sz="2000" dirty="0" smtClean="0"/>
              <a:t>(α) για συστηματική και εκτενή αξιολόγηση προσωπικών πτυχών</a:t>
            </a:r>
            <a:r>
              <a:rPr lang="en-US" sz="2000" dirty="0" smtClean="0"/>
              <a:t> </a:t>
            </a:r>
            <a:r>
              <a:rPr lang="el-GR" sz="2000" dirty="0" smtClean="0"/>
              <a:t>που βασίζεται σε αυτοματοποιημένη επεξεργασία και προφίλ</a:t>
            </a:r>
            <a:r>
              <a:rPr lang="en-US" sz="2000" dirty="0" smtClean="0"/>
              <a:t> </a:t>
            </a:r>
            <a:endParaRPr lang="el-GR" sz="2000" dirty="0" smtClean="0"/>
          </a:p>
          <a:p>
            <a:pPr lvl="3">
              <a:buFontTx/>
              <a:buNone/>
              <a:defRPr/>
            </a:pPr>
            <a:endParaRPr lang="el-GR" sz="800" dirty="0" smtClean="0"/>
          </a:p>
          <a:p>
            <a:pPr>
              <a:buFontTx/>
              <a:buNone/>
              <a:defRPr/>
            </a:pPr>
            <a:r>
              <a:rPr lang="el-GR" sz="2000" dirty="0" smtClean="0"/>
              <a:t>(β) για μεγάλη κλίμακα επεξεργασία ειδικών κατηγοριών</a:t>
            </a:r>
            <a:r>
              <a:rPr lang="en-US" sz="2000" dirty="0" smtClean="0"/>
              <a:t> </a:t>
            </a:r>
            <a:r>
              <a:rPr lang="el-GR" sz="2000" dirty="0" smtClean="0"/>
              <a:t>δεδομένων ή δεδομένων που αφορούν ποινικές καταδίκες και αδικήματα</a:t>
            </a:r>
            <a:r>
              <a:rPr lang="en-US" sz="2000" dirty="0" smtClean="0"/>
              <a:t> </a:t>
            </a:r>
            <a:endParaRPr lang="el-GR" sz="2000" dirty="0" smtClean="0"/>
          </a:p>
          <a:p>
            <a:pPr lvl="3">
              <a:buFontTx/>
              <a:buNone/>
              <a:defRPr/>
            </a:pPr>
            <a:endParaRPr lang="el-GR" sz="800" dirty="0" smtClean="0"/>
          </a:p>
          <a:p>
            <a:pPr>
              <a:buNone/>
              <a:defRPr/>
            </a:pPr>
            <a:r>
              <a:rPr lang="el-GR" sz="2000" dirty="0" smtClean="0"/>
              <a:t>(γ) για συστηματική παρακολούθηση δημόσιων χώρων</a:t>
            </a:r>
          </a:p>
          <a:p>
            <a:pPr lvl="3">
              <a:buNone/>
              <a:defRPr/>
            </a:pPr>
            <a:endParaRPr lang="el-GR" sz="800" dirty="0" smtClean="0"/>
          </a:p>
          <a:p>
            <a:pPr>
              <a:buNone/>
              <a:defRPr/>
            </a:pPr>
            <a:r>
              <a:rPr lang="el-GR" sz="2000" dirty="0" smtClean="0"/>
              <a:t>(δ) επεξεργασία που μπορεί να δημιουργήσει διακρίσεις</a:t>
            </a:r>
          </a:p>
          <a:p>
            <a:pPr lvl="3">
              <a:buNone/>
              <a:defRPr/>
            </a:pPr>
            <a:endParaRPr lang="el-GR" sz="800" dirty="0" smtClean="0"/>
          </a:p>
          <a:p>
            <a:pPr>
              <a:buNone/>
              <a:defRPr/>
            </a:pPr>
            <a:r>
              <a:rPr lang="el-GR" sz="2000" dirty="0" smtClean="0"/>
              <a:t>(ε) διαβιβάσεις δεδομένων εκτός ΕΕ</a:t>
            </a:r>
          </a:p>
          <a:p>
            <a:pPr>
              <a:buFontTx/>
              <a:buNone/>
              <a:defRPr/>
            </a:pPr>
            <a:endParaRPr lang="el-GR" sz="2000" dirty="0" smtClean="0"/>
          </a:p>
          <a:p>
            <a:pPr>
              <a:buFontTx/>
              <a:buNone/>
              <a:defRPr/>
            </a:pPr>
            <a:r>
              <a:rPr lang="el-GR" sz="2000" b="1" dirty="0" smtClean="0">
                <a:solidFill>
                  <a:srgbClr val="FFFF00"/>
                </a:solidFill>
              </a:rPr>
              <a:t>Η ΚΤΚ και κάθε μέλος της οφείλουν να διενεργήσουν ΕΑ, αφού:</a:t>
            </a:r>
          </a:p>
          <a:p>
            <a:pPr>
              <a:defRPr/>
            </a:pPr>
            <a:r>
              <a:rPr lang="el-GR" sz="2000" dirty="0" smtClean="0"/>
              <a:t>Διενεργούν επεξεργασία σε μεγάλη κλίμακα </a:t>
            </a:r>
            <a:r>
              <a:rPr lang="el-GR" sz="2000" i="1" dirty="0" smtClean="0"/>
              <a:t>(αρ. υποκειμένων, όγκος δεδομένων, διάρκεια)</a:t>
            </a:r>
          </a:p>
          <a:p>
            <a:pPr>
              <a:defRPr/>
            </a:pPr>
            <a:r>
              <a:rPr lang="el-GR" sz="2000" dirty="0" smtClean="0"/>
              <a:t>Αξιολογούν προσωπικές πτυχές π.χ. οικονομικό προφίλ πελατών</a:t>
            </a:r>
          </a:p>
          <a:p>
            <a:pPr>
              <a:defRPr/>
            </a:pPr>
            <a:r>
              <a:rPr lang="el-GR" sz="2000" dirty="0" smtClean="0"/>
              <a:t>Λειτουργούν ΚΚΒΠ</a:t>
            </a:r>
          </a:p>
          <a:p>
            <a:pPr>
              <a:defRPr/>
            </a:pPr>
            <a:r>
              <a:rPr lang="el-GR" sz="2000" dirty="0" smtClean="0"/>
              <a:t>Διαβιβάζουν προσωπικά δεδομένα σε τρίτες χώρες</a:t>
            </a: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33</a:t>
            </a:fld>
            <a:endParaRPr lang="el-GR" altLang="en-US" sz="1400" smtClean="0">
              <a:latin typeface="Arial" charset="0"/>
            </a:endParaRPr>
          </a:p>
        </p:txBody>
      </p:sp>
      <p:sp>
        <p:nvSpPr>
          <p:cNvPr id="6147" name="Rectangle 3"/>
          <p:cNvSpPr>
            <a:spLocks noGrp="1" noChangeArrowheads="1"/>
          </p:cNvSpPr>
          <p:nvPr>
            <p:ph type="body" idx="1"/>
          </p:nvPr>
        </p:nvSpPr>
        <p:spPr>
          <a:xfrm>
            <a:off x="323528" y="0"/>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graphicFrame>
        <p:nvGraphicFramePr>
          <p:cNvPr id="6" name="Diagram 5"/>
          <p:cNvGraphicFramePr/>
          <p:nvPr/>
        </p:nvGraphicFramePr>
        <p:xfrm>
          <a:off x="323528" y="83671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1115616" y="188640"/>
          <a:ext cx="6336704" cy="457200"/>
        </p:xfrm>
        <a:graphic>
          <a:graphicData uri="http://schemas.openxmlformats.org/drawingml/2006/table">
            <a:tbl>
              <a:tblPr firstRow="1" bandRow="1">
                <a:tableStyleId>{5C22544A-7EE6-4342-B048-85BDC9FD1C3A}</a:tableStyleId>
              </a:tblPr>
              <a:tblGrid>
                <a:gridCol w="6336704"/>
              </a:tblGrid>
              <a:tr h="288032">
                <a:tc>
                  <a:txBody>
                    <a:bodyPr/>
                    <a:lstStyle/>
                    <a:p>
                      <a:pPr algn="ctr"/>
                      <a:r>
                        <a:rPr lang="el-GR" sz="2400" dirty="0" smtClean="0">
                          <a:solidFill>
                            <a:schemeClr val="bg2"/>
                          </a:solidFill>
                        </a:rPr>
                        <a:t>Τι περιλαμβάνει η Εκτίμηση Αντικτύπου</a:t>
                      </a:r>
                      <a:endParaRPr lang="el-GR" sz="2400" dirty="0">
                        <a:solidFill>
                          <a:schemeClr val="bg2"/>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34</a:t>
            </a:fld>
            <a:endParaRPr lang="el-GR" altLang="en-US" sz="1400" smtClean="0">
              <a:latin typeface="Arial" charset="0"/>
            </a:endParaRPr>
          </a:p>
        </p:txBody>
      </p:sp>
      <p:sp>
        <p:nvSpPr>
          <p:cNvPr id="6147" name="Rectangle 3"/>
          <p:cNvSpPr>
            <a:spLocks noGrp="1" noChangeArrowheads="1"/>
          </p:cNvSpPr>
          <p:nvPr>
            <p:ph type="body" idx="1"/>
          </p:nvPr>
        </p:nvSpPr>
        <p:spPr>
          <a:xfrm>
            <a:off x="395288" y="404664"/>
            <a:ext cx="8748712" cy="5904061"/>
          </a:xfrm>
          <a:effectLst>
            <a:outerShdw dist="35921" dir="2700000" algn="ctr" rotWithShape="0">
              <a:schemeClr val="bg2"/>
            </a:outerShdw>
          </a:effectLst>
        </p:spPr>
        <p:txBody>
          <a:bodyPr/>
          <a:lstStyle/>
          <a:p>
            <a:pPr>
              <a:buNone/>
              <a:defRPr/>
            </a:pPr>
            <a:r>
              <a:rPr lang="el-GR" sz="2400" b="1" dirty="0" smtClean="0">
                <a:solidFill>
                  <a:srgbClr val="FFFF00"/>
                </a:solidFill>
                <a:effectLst>
                  <a:outerShdw blurRad="38100" dist="38100" dir="2700000" algn="tl">
                    <a:srgbClr val="000000">
                      <a:alpha val="43137"/>
                    </a:srgbClr>
                  </a:outerShdw>
                </a:effectLst>
              </a:rPr>
              <a:t>    11. Υποχρέωση ορισμού Υπεύθυνου Προστασίας Δεδομένων (ΥΠΔ):</a:t>
            </a:r>
          </a:p>
          <a:p>
            <a:pPr lvl="7">
              <a:buFontTx/>
              <a:buNone/>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pPr>
            <a:r>
              <a:rPr lang="el-GR" sz="2400" b="1" dirty="0" smtClean="0"/>
              <a:t>ΥΠΔ διορίζεται υποχρεωτικά:</a:t>
            </a:r>
          </a:p>
          <a:p>
            <a:pPr lvl="3">
              <a:buFont typeface="Wingdings" pitchFamily="2" charset="2"/>
              <a:buChar char="Ø"/>
            </a:pPr>
            <a:endParaRPr lang="el-GR" sz="1200" dirty="0" smtClean="0"/>
          </a:p>
          <a:p>
            <a:pPr>
              <a:buFont typeface="Wingdings" pitchFamily="2" charset="2"/>
              <a:buChar char="v"/>
            </a:pPr>
            <a:r>
              <a:rPr lang="el-GR" sz="2400" dirty="0" smtClean="0"/>
              <a:t> Όταν η επεξεργασία εκτελείται από δημόσια αρχή (συμπεριλαμβανομένων των νομικών προσώπων δημοσίου δικαίου)</a:t>
            </a:r>
          </a:p>
          <a:p>
            <a:pPr lvl="3">
              <a:buFont typeface="Wingdings" pitchFamily="2" charset="2"/>
              <a:buChar char="v"/>
            </a:pPr>
            <a:endParaRPr lang="el-GR" sz="1200" dirty="0" smtClean="0"/>
          </a:p>
          <a:p>
            <a:pPr>
              <a:buFont typeface="Wingdings" pitchFamily="2" charset="2"/>
              <a:buChar char="v"/>
            </a:pPr>
            <a:r>
              <a:rPr lang="el-GR" sz="2400" dirty="0" smtClean="0"/>
              <a:t>Όταν οι βασικές δραστηριότητες επεξεργασίας </a:t>
            </a:r>
            <a:r>
              <a:rPr lang="el-GR" sz="2400" b="1" dirty="0" smtClean="0"/>
              <a:t>απαιτούν τακτική και συστηματική παρακολούθηση των υποκειμένων σε μεγάλη κλίμακα</a:t>
            </a:r>
            <a:r>
              <a:rPr lang="el-GR" sz="2400" b="1" i="1" dirty="0" smtClean="0"/>
              <a:t> </a:t>
            </a:r>
            <a:r>
              <a:rPr lang="el-GR" sz="2400" b="1" dirty="0" smtClean="0"/>
              <a:t>ή μεγάλης κλίμακας επεξεργασίας ειδικών κατηγοριών δεδομένων</a:t>
            </a:r>
            <a:r>
              <a:rPr lang="el-GR" sz="1600" b="1" dirty="0" smtClean="0"/>
              <a:t> </a:t>
            </a:r>
          </a:p>
          <a:p>
            <a:pPr>
              <a:buNone/>
            </a:pPr>
            <a:r>
              <a:rPr lang="el-GR" sz="1600" b="1" dirty="0" smtClean="0"/>
              <a:t> </a:t>
            </a:r>
          </a:p>
          <a:p>
            <a:pPr>
              <a:buFont typeface="Wingdings" pitchFamily="2" charset="2"/>
              <a:buChar char="Ø"/>
            </a:pPr>
            <a:r>
              <a:rPr lang="el-GR" sz="2400" dirty="0" smtClean="0"/>
              <a:t>Η ΚΤΚ και τα μέλη της οφείλουν να ορίσουν ΥΠΔ</a:t>
            </a:r>
            <a:endParaRPr lang="el-GR" dirty="0" smtClean="0"/>
          </a:p>
          <a:p>
            <a:pPr>
              <a:buNone/>
              <a:defRPr/>
            </a:pPr>
            <a:endParaRPr lang="el-GR" sz="1800" dirty="0" smtClean="0"/>
          </a:p>
          <a:p>
            <a:pPr>
              <a:defRPr/>
            </a:pPr>
            <a:endParaRPr lang="el-GR" sz="2000" dirty="0" smtClean="0"/>
          </a:p>
          <a:p>
            <a:pPr lvl="4">
              <a:defRPr/>
            </a:pPr>
            <a:endParaRPr lang="el-GR" sz="800" dirty="0" smtClean="0"/>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D403E36-8CC6-4183-95AD-B57C386D8773}" type="slidenum">
              <a:rPr lang="el-GR" altLang="en-US" sz="1400" smtClean="0">
                <a:latin typeface="Arial" charset="0"/>
              </a:rPr>
              <a:pPr>
                <a:spcBef>
                  <a:spcPct val="0"/>
                </a:spcBef>
                <a:buClrTx/>
                <a:buSzTx/>
                <a:buFontTx/>
                <a:buNone/>
                <a:defRPr/>
              </a:pPr>
              <a:t>35</a:t>
            </a:fld>
            <a:endParaRPr lang="el-GR" altLang="en-US" sz="1400" smtClean="0">
              <a:latin typeface="Arial" charset="0"/>
            </a:endParaRPr>
          </a:p>
        </p:txBody>
      </p:sp>
      <p:sp>
        <p:nvSpPr>
          <p:cNvPr id="6147" name="Rectangle 3"/>
          <p:cNvSpPr>
            <a:spLocks noGrp="1" noChangeArrowheads="1"/>
          </p:cNvSpPr>
          <p:nvPr>
            <p:ph type="body" idx="1"/>
          </p:nvPr>
        </p:nvSpPr>
        <p:spPr>
          <a:xfrm>
            <a:off x="395288" y="476672"/>
            <a:ext cx="8569325" cy="5976516"/>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  12. Τήρηση κώδικα δεοντολογίας:</a:t>
            </a:r>
          </a:p>
          <a:p>
            <a:pPr marL="1257300" lvl="2" indent="-457200">
              <a:buFontTx/>
              <a:buNone/>
              <a:defRPr/>
            </a:pPr>
            <a:r>
              <a:rPr lang="el-GR" sz="1600" b="1" dirty="0" smtClean="0">
                <a:solidFill>
                  <a:srgbClr val="FFFF00"/>
                </a:solidFill>
                <a:effectLst>
                  <a:outerShdw blurRad="38100" dist="38100" dir="2700000" algn="tl">
                    <a:srgbClr val="000000">
                      <a:alpha val="43137"/>
                    </a:srgbClr>
                  </a:outerShdw>
                </a:effectLst>
              </a:rPr>
              <a:t>      </a:t>
            </a:r>
          </a:p>
          <a:p>
            <a:pPr>
              <a:buFont typeface="Wingdings" pitchFamily="2" charset="2"/>
              <a:buChar char="Ø"/>
              <a:defRPr/>
            </a:pPr>
            <a:r>
              <a:rPr lang="el-GR" sz="2400" dirty="0" smtClean="0">
                <a:effectLst>
                  <a:outerShdw blurRad="38100" dist="38100" dir="2700000" algn="tl">
                    <a:srgbClr val="000000">
                      <a:alpha val="43137"/>
                    </a:srgbClr>
                  </a:outerShdw>
                </a:effectLst>
              </a:rPr>
              <a:t>Ενώσεις και άλλοι φορείς που εκπροσωπούν κατηγορίες</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υπεύθυνων επεξεργασίας ή εκτελούντων την επεξεργασία</a:t>
            </a:r>
            <a:r>
              <a:rPr lang="en-US" sz="2400" dirty="0" smtClean="0">
                <a:effectLst>
                  <a:outerShdw blurRad="38100" dist="38100" dir="2700000" algn="tl">
                    <a:srgbClr val="000000">
                      <a:alpha val="43137"/>
                    </a:srgbClr>
                  </a:outerShdw>
                </a:effectLst>
              </a:rPr>
              <a:t> </a:t>
            </a:r>
            <a:r>
              <a:rPr lang="el-GR" sz="2400" u="sng" dirty="0" smtClean="0">
                <a:effectLst>
                  <a:outerShdw blurRad="38100" dist="38100" dir="2700000" algn="tl">
                    <a:srgbClr val="000000">
                      <a:alpha val="43137"/>
                    </a:srgbClr>
                  </a:outerShdw>
                </a:effectLst>
              </a:rPr>
              <a:t>μπορούν</a:t>
            </a:r>
            <a:r>
              <a:rPr lang="el-GR" sz="2400" dirty="0" smtClean="0">
                <a:effectLst>
                  <a:outerShdw blurRad="38100" dist="38100" dir="2700000" algn="tl">
                    <a:srgbClr val="000000">
                      <a:alpha val="43137"/>
                    </a:srgbClr>
                  </a:outerShdw>
                </a:effectLst>
              </a:rPr>
              <a:t> να εκπονούν κώδικες δεοντολογίας ή να τροποποιούν υφιστάμενους </a:t>
            </a:r>
          </a:p>
          <a:p>
            <a:pPr lvl="3">
              <a:defRPr/>
            </a:pPr>
            <a:endParaRPr lang="el-GR" sz="1200" dirty="0" smtClean="0">
              <a:effectLst>
                <a:outerShdw blurRad="38100" dist="38100" dir="2700000" algn="tl">
                  <a:srgbClr val="000000">
                    <a:alpha val="43137"/>
                  </a:srgbClr>
                </a:outerShdw>
              </a:effectLst>
            </a:endParaRPr>
          </a:p>
          <a:p>
            <a:pPr>
              <a:buNone/>
              <a:defRPr/>
            </a:pPr>
            <a:r>
              <a:rPr lang="el-GR" sz="2400" dirty="0" smtClean="0">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π.χ. Σύνδεσμος Εμπορικών Τραπεζών, ΕΤΥΚ</a:t>
            </a:r>
          </a:p>
          <a:p>
            <a:pPr lvl="3">
              <a:buNone/>
              <a:defRPr/>
            </a:pPr>
            <a:endParaRPr lang="el-GR" sz="12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Η τήρηση του κώδικα είναι εθελοντική</a:t>
            </a:r>
          </a:p>
          <a:p>
            <a:pPr lvl="2">
              <a:defRPr/>
            </a:pPr>
            <a:endParaRPr lang="el-GR" sz="1600" dirty="0" smtClean="0">
              <a:effectLst>
                <a:outerShdw blurRad="38100" dist="38100" dir="2700000" algn="tl">
                  <a:srgbClr val="000000">
                    <a:alpha val="43137"/>
                  </a:srgbClr>
                </a:outerShdw>
              </a:effectLst>
            </a:endParaRPr>
          </a:p>
          <a:p>
            <a:pPr>
              <a:buFont typeface="Wingdings" pitchFamily="2" charset="2"/>
              <a:buChar char="Ø"/>
              <a:defRPr/>
            </a:pPr>
            <a:r>
              <a:rPr lang="el-GR" sz="2400" dirty="0" smtClean="0">
                <a:effectLst>
                  <a:outerShdw blurRad="38100" dist="38100" dir="2700000" algn="tl">
                    <a:srgbClr val="000000">
                      <a:alpha val="43137"/>
                    </a:srgbClr>
                  </a:outerShdw>
                </a:effectLst>
              </a:rPr>
              <a:t>Το σχέδιο κώδικα δεοντολογίας υποβάλλεται στο Γραφείο</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μου για απόψεις και τελική έγκριση. Όταν εγκριθεί, το</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Γραφείο μου τον δημοσιεύει</a:t>
            </a:r>
            <a:endParaRPr lang="en-US"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endParaRPr lang="el-GR" sz="2400" dirty="0" smtClean="0"/>
          </a:p>
          <a:p>
            <a:pPr>
              <a:buFontTx/>
              <a:buNone/>
              <a:defRPr/>
            </a:pPr>
            <a:r>
              <a:rPr lang="el-GR" sz="2400" dirty="0" smtClean="0"/>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B7FE0A-09FC-4F0A-A4E3-A463D85EF914}" type="slidenum">
              <a:rPr lang="el-GR" altLang="en-US" sz="1400" smtClean="0">
                <a:latin typeface="Arial" charset="0"/>
              </a:rPr>
              <a:pPr>
                <a:spcBef>
                  <a:spcPct val="0"/>
                </a:spcBef>
                <a:buClrTx/>
                <a:buSzTx/>
                <a:buFontTx/>
                <a:buNone/>
                <a:defRPr/>
              </a:pPr>
              <a:t>36</a:t>
            </a:fld>
            <a:endParaRPr lang="el-GR" altLang="en-US" sz="1400" smtClean="0">
              <a:latin typeface="Arial" charset="0"/>
            </a:endParaRPr>
          </a:p>
        </p:txBody>
      </p:sp>
      <p:sp>
        <p:nvSpPr>
          <p:cNvPr id="6147" name="Rectangle 3"/>
          <p:cNvSpPr>
            <a:spLocks noGrp="1" noChangeArrowheads="1"/>
          </p:cNvSpPr>
          <p:nvPr>
            <p:ph type="body" idx="1"/>
          </p:nvPr>
        </p:nvSpPr>
        <p:spPr>
          <a:xfrm>
            <a:off x="539750" y="476672"/>
            <a:ext cx="8208963" cy="5976516"/>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800" b="1" dirty="0" smtClean="0">
                <a:solidFill>
                  <a:srgbClr val="FFFF00"/>
                </a:solidFill>
                <a:effectLst>
                  <a:outerShdw blurRad="38100" dist="38100" dir="2700000" algn="tl">
                    <a:srgbClr val="000000">
                      <a:alpha val="43137"/>
                    </a:srgbClr>
                  </a:outerShdw>
                </a:effectLst>
              </a:rPr>
              <a:t>13. Πιστοποίηση:</a:t>
            </a:r>
          </a:p>
          <a:p>
            <a:pPr lvl="2">
              <a:buFontTx/>
              <a:buNone/>
              <a:defRPr/>
            </a:pPr>
            <a:endParaRPr lang="el-GR" sz="2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800" dirty="0" smtClean="0">
                <a:effectLst>
                  <a:outerShdw blurRad="38100" dist="38100" dir="2700000" algn="tl">
                    <a:srgbClr val="000000">
                      <a:alpha val="43137"/>
                    </a:srgbClr>
                  </a:outerShdw>
                </a:effectLst>
              </a:rPr>
              <a:t> Εάν επιθυμεί, ο υπεύθυνος επεξεργασίας / εκτελών την επεξεργασία θεσπίζει μηχανισμούς πιστοποίησης της προστασίας δεδομένων με σκοπό την απόδειξη συμμόρφωσης με τον Κανονισμό</a:t>
            </a:r>
          </a:p>
          <a:p>
            <a:pPr lvl="5">
              <a:buFont typeface="Wingdings" pitchFamily="2" charset="2"/>
              <a:buChar char="Ø"/>
              <a:defRPr/>
            </a:pPr>
            <a:endParaRPr lang="el-GR" dirty="0" smtClean="0">
              <a:effectLst>
                <a:outerShdw blurRad="38100" dist="38100" dir="2700000" algn="tl">
                  <a:srgbClr val="000000">
                    <a:alpha val="43137"/>
                  </a:srgbClr>
                </a:outerShdw>
              </a:effectLst>
            </a:endParaRPr>
          </a:p>
          <a:p>
            <a:pPr>
              <a:buFont typeface="Wingdings" pitchFamily="2" charset="2"/>
              <a:buChar char="Ø"/>
              <a:defRPr/>
            </a:pPr>
            <a:r>
              <a:rPr lang="el-GR" sz="2800" dirty="0" smtClean="0">
                <a:effectLst>
                  <a:outerShdw blurRad="38100" dist="38100" dir="2700000" algn="tl">
                    <a:srgbClr val="000000">
                      <a:alpha val="43137"/>
                    </a:srgbClr>
                  </a:outerShdw>
                </a:effectLst>
              </a:rPr>
              <a:t> Μπορεί να είναι σφραγίδα ή σήμα προστασίας</a:t>
            </a:r>
            <a:endParaRPr lang="en-US" sz="2800" dirty="0" smtClean="0"/>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844824"/>
            <a:ext cx="8002587" cy="504056"/>
          </a:xfrm>
        </p:spPr>
        <p:txBody>
          <a:bodyPr/>
          <a:lstStyle/>
          <a:p>
            <a:pPr>
              <a:defRPr/>
            </a:pPr>
            <a:r>
              <a:rPr lang="el-GR" sz="1800" b="1" dirty="0" smtClean="0"/>
              <a:t> </a:t>
            </a:r>
            <a:r>
              <a:rPr lang="en-US" sz="2400" b="1" dirty="0" smtClean="0">
                <a:solidFill>
                  <a:srgbClr val="FFFF00"/>
                </a:solidFill>
                <a:effectLst>
                  <a:outerShdw blurRad="38100" dist="38100" dir="2700000" algn="tl">
                    <a:srgbClr val="000000">
                      <a:alpha val="43137"/>
                    </a:srgbClr>
                  </a:outerShdw>
                </a:effectLst>
                <a:latin typeface="+mn-lt"/>
                <a:ea typeface="+mn-ea"/>
                <a:cs typeface="+mn-cs"/>
              </a:rPr>
              <a:t>14. </a:t>
            </a:r>
            <a:r>
              <a:rPr lang="el-GR" sz="2400" b="1" dirty="0" smtClean="0">
                <a:solidFill>
                  <a:srgbClr val="FFFF00"/>
                </a:solidFill>
                <a:effectLst>
                  <a:outerShdw blurRad="38100" dist="38100" dir="2700000" algn="tl">
                    <a:srgbClr val="000000">
                      <a:alpha val="43137"/>
                    </a:srgbClr>
                  </a:outerShdw>
                </a:effectLst>
                <a:latin typeface="+mn-lt"/>
                <a:ea typeface="+mn-ea"/>
                <a:cs typeface="+mn-cs"/>
              </a:rPr>
              <a:t>Καθορισμός ευθυνών των από κοινού υπεύθυνων επεξεργασίας</a:t>
            </a:r>
            <a:r>
              <a:rPr lang="el-GR" sz="2600" b="1" dirty="0" smtClean="0">
                <a:solidFill>
                  <a:srgbClr val="FFFF00"/>
                </a:solidFill>
                <a:effectLst>
                  <a:outerShdw blurRad="38100" dist="38100" dir="2700000" algn="tl">
                    <a:srgbClr val="000000">
                      <a:alpha val="43137"/>
                    </a:srgbClr>
                  </a:outerShdw>
                </a:effectLst>
                <a:latin typeface="+mn-lt"/>
                <a:ea typeface="+mn-ea"/>
                <a:cs typeface="+mn-cs"/>
              </a:rPr>
              <a:t/>
            </a:r>
            <a:br>
              <a:rPr lang="el-GR" sz="2600" b="1" dirty="0" smtClean="0">
                <a:solidFill>
                  <a:srgbClr val="FFFF00"/>
                </a:solidFill>
                <a:effectLst>
                  <a:outerShdw blurRad="38100" dist="38100" dir="2700000" algn="tl">
                    <a:srgbClr val="000000">
                      <a:alpha val="43137"/>
                    </a:srgbClr>
                  </a:outerShdw>
                </a:effectLst>
                <a:latin typeface="+mn-lt"/>
                <a:ea typeface="+mn-ea"/>
                <a:cs typeface="+mn-cs"/>
              </a:rPr>
            </a:br>
            <a:r>
              <a:rPr lang="el-GR" sz="2600" b="1" dirty="0" smtClean="0">
                <a:solidFill>
                  <a:srgbClr val="FFFF00"/>
                </a:solidFill>
                <a:effectLst>
                  <a:outerShdw blurRad="38100" dist="38100" dir="2700000" algn="tl">
                    <a:srgbClr val="000000">
                      <a:alpha val="43137"/>
                    </a:srgbClr>
                  </a:outerShdw>
                </a:effectLst>
                <a:latin typeface="+mn-lt"/>
                <a:ea typeface="+mn-ea"/>
                <a:cs typeface="+mn-cs"/>
              </a:rPr>
              <a:t/>
            </a:r>
            <a:br>
              <a:rPr lang="el-GR" sz="2600" b="1" dirty="0" smtClean="0">
                <a:solidFill>
                  <a:srgbClr val="FFFF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1484784"/>
            <a:ext cx="8353425" cy="4535016"/>
          </a:xfrm>
        </p:spPr>
        <p:txBody>
          <a:bodyPr/>
          <a:lstStyle/>
          <a:p>
            <a:pPr>
              <a:buFont typeface="Wingdings" pitchFamily="2" charset="2"/>
              <a:buChar char="Ø"/>
              <a:defRPr/>
            </a:pPr>
            <a:r>
              <a:rPr lang="el-GR" sz="2200" dirty="0" smtClean="0"/>
              <a:t>Μπορεί να υπάρχουν 2 ή περισσότεροι συν-υπεύθυνοι επεξεργασίας, οι οποίοι καθορίζουν από κοινού τους σκοπούς και τα μέσα επεξεργασίας</a:t>
            </a:r>
            <a:endParaRPr lang="el-GR" sz="2200" dirty="0" smtClean="0">
              <a:solidFill>
                <a:srgbClr val="FFC000"/>
              </a:solidFill>
            </a:endParaRPr>
          </a:p>
          <a:p>
            <a:pPr lvl="4">
              <a:buFontTx/>
              <a:buNone/>
              <a:defRPr/>
            </a:pPr>
            <a:endParaRPr lang="el-GR" sz="1000" dirty="0" smtClean="0"/>
          </a:p>
          <a:p>
            <a:pPr>
              <a:buFont typeface="Wingdings" pitchFamily="2" charset="2"/>
              <a:buChar char="Ø"/>
              <a:defRPr/>
            </a:pPr>
            <a:r>
              <a:rPr lang="el-GR" sz="2200" dirty="0" smtClean="0"/>
              <a:t>Καθορίζουν με συμφωνία και διαφάνεια τις αντίστοιχες ευθύνες τους </a:t>
            </a:r>
          </a:p>
          <a:p>
            <a:pPr lvl="4">
              <a:buFontTx/>
              <a:buNone/>
              <a:defRPr/>
            </a:pPr>
            <a:endParaRPr lang="el-GR" sz="1000" dirty="0" smtClean="0"/>
          </a:p>
          <a:p>
            <a:pPr>
              <a:buFont typeface="Wingdings" pitchFamily="2" charset="2"/>
              <a:buChar char="Ø"/>
              <a:defRPr/>
            </a:pPr>
            <a:r>
              <a:rPr lang="el-GR" sz="2200" dirty="0" smtClean="0"/>
              <a:t>Η ουσία της συμφωνίας τίθεται στη διάθεση του υποκειμένου</a:t>
            </a:r>
          </a:p>
          <a:p>
            <a:pPr lvl="3">
              <a:buFontTx/>
              <a:buNone/>
              <a:defRPr/>
            </a:pPr>
            <a:endParaRPr lang="el-GR" sz="1000" dirty="0" smtClean="0"/>
          </a:p>
          <a:p>
            <a:pPr>
              <a:buFont typeface="Wingdings" pitchFamily="2" charset="2"/>
              <a:buChar char="Ø"/>
              <a:defRPr/>
            </a:pPr>
            <a:r>
              <a:rPr lang="el-GR" sz="2200" dirty="0" smtClean="0"/>
              <a:t>Στη συμφωνία δύναται να αναφέρεται ένα σημείο επικοινωνίας</a:t>
            </a:r>
          </a:p>
          <a:p>
            <a:pPr lvl="3">
              <a:buFont typeface="Wingdings" pitchFamily="2" charset="2"/>
              <a:buChar char="Ø"/>
              <a:defRPr/>
            </a:pPr>
            <a:endParaRPr lang="el-GR" sz="1000" dirty="0" smtClean="0"/>
          </a:p>
          <a:p>
            <a:pPr>
              <a:buFont typeface="Wingdings" pitchFamily="2" charset="2"/>
              <a:buChar char="Ø"/>
              <a:defRPr/>
            </a:pPr>
            <a:r>
              <a:rPr lang="el-GR" sz="2200" dirty="0" smtClean="0"/>
              <a:t>Το υποκείμενο μπορεί να ασκήσει τα δικαιώματα του σε κάθε υπεύθυνο επεξεργασίας</a:t>
            </a:r>
          </a:p>
          <a:p>
            <a:pPr>
              <a:buFontTx/>
              <a:buNone/>
              <a:defRPr/>
            </a:pPr>
            <a:endParaRPr lang="el-GR" sz="800" dirty="0" smtClean="0"/>
          </a:p>
        </p:txBody>
      </p:sp>
      <p:sp>
        <p:nvSpPr>
          <p:cNvPr id="4" name="Slide Number Placeholder 3"/>
          <p:cNvSpPr>
            <a:spLocks noGrp="1"/>
          </p:cNvSpPr>
          <p:nvPr>
            <p:ph type="sldNum" sz="quarter" idx="12"/>
          </p:nvPr>
        </p:nvSpPr>
        <p:spPr/>
        <p:txBody>
          <a:bodyPr/>
          <a:lstStyle/>
          <a:p>
            <a:pPr>
              <a:defRPr/>
            </a:pPr>
            <a:fld id="{8211A1F3-6331-4EA7-9701-3AC8B62ED2F3}" type="slidenum">
              <a:rPr lang="el-GR" smtClean="0"/>
              <a:pPr>
                <a:defRPr/>
              </a:pPr>
              <a:t>37</a:t>
            </a:fld>
            <a:endParaRPr 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73238"/>
            <a:ext cx="8675687"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15. Διαβιβάσεις σε τρίτες χώρες – διεθνείς οργανισμούς</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   </a:t>
            </a:r>
            <a:r>
              <a:rPr lang="el-GR" sz="2400" b="1" dirty="0" smtClean="0">
                <a:solidFill>
                  <a:srgbClr val="FFC000"/>
                </a:solidFill>
              </a:rPr>
              <a:t/>
            </a:r>
            <a:br>
              <a:rPr lang="el-GR" sz="2400" b="1" dirty="0" smtClean="0">
                <a:solidFill>
                  <a:srgbClr val="FFC000"/>
                </a:solidFill>
              </a:rPr>
            </a:br>
            <a:r>
              <a:rPr lang="el-GR" sz="2400" b="1" dirty="0" smtClean="0">
                <a:solidFill>
                  <a:srgbClr val="FFC000"/>
                </a:solidFill>
              </a:rPr>
              <a:t> </a:t>
            </a:r>
            <a:r>
              <a:rPr lang="el-GR" sz="1800" b="1" dirty="0" smtClean="0">
                <a:solidFill>
                  <a:srgbClr val="FFC000"/>
                </a:solidFill>
              </a:rPr>
              <a:t/>
            </a:r>
            <a:br>
              <a:rPr lang="el-GR" sz="18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7" y="980728"/>
            <a:ext cx="8352928" cy="5039072"/>
          </a:xfrm>
        </p:spPr>
        <p:txBody>
          <a:bodyPr/>
          <a:lstStyle/>
          <a:p>
            <a:pPr marL="457200" indent="-457200">
              <a:buNone/>
              <a:defRPr/>
            </a:pPr>
            <a:r>
              <a:rPr lang="el-GR" sz="2400" b="1" dirty="0" smtClean="0">
                <a:solidFill>
                  <a:srgbClr val="FFFF00"/>
                </a:solidFill>
              </a:rPr>
              <a:t>     </a:t>
            </a:r>
            <a:r>
              <a:rPr lang="el-GR" sz="2400" b="1" dirty="0" smtClean="0">
                <a:solidFill>
                  <a:srgbClr val="FFC000"/>
                </a:solidFill>
              </a:rPr>
              <a:t>Επιτρέπεται η διαβίβαση με Άδεια της ΑΠΔΠΧ: </a:t>
            </a:r>
          </a:p>
          <a:p>
            <a:pPr marL="457200" indent="-457200">
              <a:buFont typeface="Wingdings" pitchFamily="2" charset="2"/>
              <a:buChar char="Ø"/>
              <a:defRPr/>
            </a:pPr>
            <a:r>
              <a:rPr lang="el-GR" sz="2400" dirty="0" smtClean="0"/>
              <a:t>Εάν ο Οργανισμός επιλέξει ως νομική βάση για τη διαβίβαση συμβατικές ρήτρες που θα ετοιμάσει </a:t>
            </a:r>
            <a:r>
              <a:rPr lang="el-GR" sz="2400" b="1" u="sng" dirty="0" smtClean="0">
                <a:solidFill>
                  <a:srgbClr val="FFC000"/>
                </a:solidFill>
              </a:rPr>
              <a:t>και θα εγκριθούν από την ΑΠΔΠΧ</a:t>
            </a:r>
            <a:endParaRPr lang="el-GR" sz="2400" dirty="0" smtClean="0"/>
          </a:p>
          <a:p>
            <a:pPr marL="1714500" lvl="3" indent="-457200">
              <a:buNone/>
              <a:defRPr/>
            </a:pPr>
            <a:r>
              <a:rPr lang="el-GR" sz="1200" dirty="0" smtClean="0"/>
              <a:t>     </a:t>
            </a:r>
          </a:p>
          <a:p>
            <a:pPr marL="457200" indent="-457200">
              <a:buNone/>
              <a:defRPr/>
            </a:pPr>
            <a:r>
              <a:rPr lang="el-GR" sz="2400" dirty="0" smtClean="0"/>
              <a:t>     Εάν από τη διαβίβαση επηρεάζονται και πολίτες </a:t>
            </a:r>
            <a:r>
              <a:rPr lang="el-GR" sz="2400" dirty="0" err="1" smtClean="0"/>
              <a:t>κμ</a:t>
            </a:r>
            <a:r>
              <a:rPr lang="el-GR" sz="2400" dirty="0" smtClean="0"/>
              <a:t>, οι συμβατικές ρήτρες θα εγκριθούν στα πλαίσια του μηχανισμού συνεκτικότητας</a:t>
            </a:r>
            <a:r>
              <a:rPr lang="el-GR" sz="2400" b="1" dirty="0" smtClean="0">
                <a:solidFill>
                  <a:srgbClr val="FF0000"/>
                </a:solidFill>
              </a:rPr>
              <a:t>*</a:t>
            </a:r>
            <a:endParaRPr lang="el-GR" sz="2400" dirty="0" smtClean="0"/>
          </a:p>
          <a:p>
            <a:pPr marL="1257300" lvl="2" indent="-457200">
              <a:buFont typeface="Wingdings" pitchFamily="2" charset="2"/>
              <a:buChar char="Ø"/>
              <a:defRPr/>
            </a:pPr>
            <a:endParaRPr lang="el-GR" sz="1300" dirty="0" smtClean="0"/>
          </a:p>
          <a:p>
            <a:pPr marL="457200" indent="-457200">
              <a:buNone/>
              <a:defRPr/>
            </a:pPr>
            <a:r>
              <a:rPr lang="el-GR" sz="2400" b="1" dirty="0" smtClean="0">
                <a:solidFill>
                  <a:srgbClr val="FF0000"/>
                </a:solidFill>
              </a:rPr>
              <a:t>      * </a:t>
            </a:r>
            <a:r>
              <a:rPr lang="el-GR" sz="2400" i="1" dirty="0" smtClean="0"/>
              <a:t>Θεσπίζεται μηχανισμός συνεκτικότητας για τη συνεργασία μεταξύ των εποπτικών αρχών, ιδιαίτερα όταν μια εποπτική αρχή θεσπίζει μέτρο που επηρεάζει ουσιωδώς σημαντικό αριθμό υποκειμένων των δεδομένων σε περισσότερα </a:t>
            </a:r>
            <a:r>
              <a:rPr lang="el-GR" sz="2400" i="1" dirty="0" err="1" smtClean="0"/>
              <a:t>κμ</a:t>
            </a:r>
            <a:r>
              <a:rPr lang="el-GR" sz="2400" i="1" dirty="0" smtClean="0"/>
              <a:t>. </a:t>
            </a:r>
          </a:p>
          <a:p>
            <a:pPr marL="457200" indent="-457200">
              <a:buFont typeface="Wingdings" pitchFamily="2" charset="2"/>
              <a:buChar char="Ø"/>
              <a:defRPr/>
            </a:pPr>
            <a:endParaRPr lang="el-GR" sz="2100" dirty="0" smtClean="0"/>
          </a:p>
          <a:p>
            <a:pPr marL="457200" lvl="1" indent="0">
              <a:buFont typeface="Tahoma" pitchFamily="34" charset="0"/>
              <a:buNone/>
              <a:defRPr/>
            </a:pPr>
            <a:r>
              <a:rPr lang="el-GR" sz="1700" dirty="0" smtClean="0"/>
              <a:t> </a:t>
            </a:r>
            <a:endParaRPr lang="el-GR" sz="1700" b="1" dirty="0" smtClean="0"/>
          </a:p>
          <a:p>
            <a:pPr lvl="1">
              <a:buFont typeface="Wingdings" pitchFamily="2" charset="2"/>
              <a:buChar char="v"/>
              <a:defRPr/>
            </a:pPr>
            <a:endParaRPr lang="el-GR" sz="1800" dirty="0" smtClean="0"/>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A75D2711-EB1B-4CC5-9EFB-A9265018FE36}" type="slidenum">
              <a:rPr lang="el-GR" smtClean="0"/>
              <a:pPr>
                <a:defRPr/>
              </a:pPr>
              <a:t>38</a:t>
            </a:fld>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2656"/>
            <a:ext cx="8641655" cy="5904656"/>
          </a:xfrm>
        </p:spPr>
        <p:txBody>
          <a:bodyPr/>
          <a:lstStyle/>
          <a:p>
            <a:pPr marL="457200" indent="-457200">
              <a:buFont typeface="Wingdings" pitchFamily="2" charset="2"/>
              <a:buChar char="Ø"/>
              <a:defRPr/>
            </a:pPr>
            <a:r>
              <a:rPr lang="el-GR" sz="2100" b="1" u="sng" dirty="0" smtClean="0">
                <a:solidFill>
                  <a:srgbClr val="FFFF00"/>
                </a:solidFill>
              </a:rPr>
              <a:t>Επιτρέπεται η διαβίβαση χωρίς Άδεια</a:t>
            </a:r>
            <a:r>
              <a:rPr lang="el-GR" sz="2100" dirty="0" smtClean="0"/>
              <a:t> όταν τρίτη χώρα:</a:t>
            </a:r>
          </a:p>
          <a:p>
            <a:pPr>
              <a:defRPr/>
            </a:pPr>
            <a:r>
              <a:rPr lang="el-GR" sz="2100" dirty="0" smtClean="0"/>
              <a:t> Εξασφαλίζει ικανοποιητικό επίπεδο προστασίας (με Απόφαση της       </a:t>
            </a:r>
          </a:p>
          <a:p>
            <a:pPr>
              <a:buFontTx/>
              <a:buNone/>
              <a:defRPr/>
            </a:pPr>
            <a:r>
              <a:rPr lang="el-GR" sz="2100" dirty="0" smtClean="0"/>
              <a:t>     Ευρωπαϊκής Επιτροπής)</a:t>
            </a:r>
          </a:p>
          <a:p>
            <a:pPr>
              <a:defRPr/>
            </a:pPr>
            <a:r>
              <a:rPr lang="el-GR" sz="2100" dirty="0" smtClean="0"/>
              <a:t> Δεν εξασφαλίζει μεν ικανοποιητικό επίπεδο προστασίας αλλά</a:t>
            </a:r>
          </a:p>
          <a:p>
            <a:pPr>
              <a:buFontTx/>
              <a:buNone/>
              <a:defRPr/>
            </a:pPr>
            <a:r>
              <a:rPr lang="el-GR" sz="2100" dirty="0" smtClean="0"/>
              <a:t>     υπάρχουν επαρκείς εγγυήσεις:</a:t>
            </a:r>
          </a:p>
          <a:p>
            <a:pPr>
              <a:buFontTx/>
              <a:buNone/>
              <a:defRPr/>
            </a:pPr>
            <a:r>
              <a:rPr lang="el-GR" sz="2100" dirty="0" smtClean="0"/>
              <a:t>     (α) νομικά δεσμευτικό μέσο μεταξύ δημόσιων αρχών π.χ.   πολυμερής συμφωνία, </a:t>
            </a:r>
            <a:r>
              <a:rPr lang="en-US" sz="2100" dirty="0" smtClean="0"/>
              <a:t>FATCA</a:t>
            </a:r>
            <a:r>
              <a:rPr lang="el-GR" sz="2100" dirty="0" smtClean="0"/>
              <a:t> ή</a:t>
            </a:r>
            <a:endParaRPr lang="en-US" sz="2100" dirty="0" smtClean="0"/>
          </a:p>
          <a:p>
            <a:pPr>
              <a:buFontTx/>
              <a:buNone/>
              <a:defRPr/>
            </a:pPr>
            <a:r>
              <a:rPr lang="en-US" sz="2100" dirty="0" smtClean="0"/>
              <a:t>     </a:t>
            </a:r>
            <a:r>
              <a:rPr lang="el-GR" sz="2100" dirty="0" smtClean="0"/>
              <a:t>(β) δεσμευτικούς εταιρικούς κανόνες (για ομίλους επιχειρήσεων) </a:t>
            </a:r>
            <a:r>
              <a:rPr lang="el-GR" sz="2100" b="1" dirty="0" smtClean="0">
                <a:solidFill>
                  <a:srgbClr val="FFC000"/>
                </a:solidFill>
              </a:rPr>
              <a:t>που εγκρίνονται από την αρμόδια εποπτική αρχή </a:t>
            </a:r>
            <a:r>
              <a:rPr lang="el-GR" sz="2100" dirty="0" smtClean="0"/>
              <a:t>ή</a:t>
            </a:r>
          </a:p>
          <a:p>
            <a:pPr>
              <a:buFontTx/>
              <a:buNone/>
              <a:defRPr/>
            </a:pPr>
            <a:r>
              <a:rPr lang="el-GR" sz="2200" dirty="0" smtClean="0"/>
              <a:t> </a:t>
            </a:r>
            <a:r>
              <a:rPr lang="el-GR" sz="2200" b="1" dirty="0" smtClean="0">
                <a:solidFill>
                  <a:srgbClr val="FF0000"/>
                </a:solidFill>
              </a:rPr>
              <a:t>    </a:t>
            </a:r>
            <a:r>
              <a:rPr lang="el-GR" sz="2000" dirty="0" smtClean="0"/>
              <a:t>(γ) τυποποιημένες ρήτρες που εκδίδονται από την Επιτροπή ή</a:t>
            </a:r>
          </a:p>
          <a:p>
            <a:pPr>
              <a:buFontTx/>
              <a:buNone/>
              <a:defRPr/>
            </a:pPr>
            <a:r>
              <a:rPr lang="el-GR" sz="2000" dirty="0" smtClean="0"/>
              <a:t>     (δ) τυποποιημένες ρήτρες που </a:t>
            </a:r>
            <a:r>
              <a:rPr lang="el-GR" sz="2000" b="1" u="sng" dirty="0" smtClean="0">
                <a:solidFill>
                  <a:srgbClr val="FFC000"/>
                </a:solidFill>
              </a:rPr>
              <a:t>εκδίδονται από το Γραφείο μου </a:t>
            </a:r>
            <a:r>
              <a:rPr lang="el-GR" sz="2000" u="sng" dirty="0" smtClean="0"/>
              <a:t>και  </a:t>
            </a:r>
          </a:p>
          <a:p>
            <a:pPr>
              <a:buFontTx/>
              <a:buNone/>
              <a:defRPr/>
            </a:pPr>
            <a:r>
              <a:rPr lang="el-GR" sz="2000" dirty="0" smtClean="0"/>
              <a:t>      </a:t>
            </a:r>
            <a:r>
              <a:rPr lang="el-GR" sz="2000" b="1" u="sng" dirty="0" smtClean="0">
                <a:solidFill>
                  <a:srgbClr val="FFC000"/>
                </a:solidFill>
              </a:rPr>
              <a:t>εγκρίνονται από την Επιτροπή </a:t>
            </a:r>
            <a:r>
              <a:rPr lang="el-GR" sz="2000" dirty="0" smtClean="0"/>
              <a:t>ή</a:t>
            </a:r>
          </a:p>
          <a:p>
            <a:pPr>
              <a:buFontTx/>
              <a:buNone/>
              <a:defRPr/>
            </a:pPr>
            <a:r>
              <a:rPr lang="el-GR" sz="2000" dirty="0" smtClean="0"/>
              <a:t>     (ε) κώδικα δεοντολογίας, </a:t>
            </a:r>
            <a:r>
              <a:rPr lang="el-GR" sz="2000" b="1" u="sng" dirty="0" smtClean="0">
                <a:solidFill>
                  <a:srgbClr val="FFC000"/>
                </a:solidFill>
              </a:rPr>
              <a:t>ο οποίος εγκρίνεται από το Γραφείο μου  </a:t>
            </a:r>
          </a:p>
          <a:p>
            <a:pPr>
              <a:buFontTx/>
              <a:buNone/>
              <a:defRPr/>
            </a:pPr>
            <a:r>
              <a:rPr lang="el-GR" sz="2000" b="1" dirty="0" smtClean="0">
                <a:solidFill>
                  <a:srgbClr val="FFC000"/>
                </a:solidFill>
              </a:rPr>
              <a:t>      </a:t>
            </a:r>
            <a:r>
              <a:rPr lang="el-GR" sz="2000" dirty="0" smtClean="0"/>
              <a:t>ή από το Συμβούλιο Προστασίας Δεδομένων, εάν αφορά διάφορα </a:t>
            </a:r>
            <a:r>
              <a:rPr lang="el-GR" sz="2000" dirty="0" err="1" smtClean="0"/>
              <a:t>κμ</a:t>
            </a:r>
            <a:r>
              <a:rPr lang="el-GR" sz="2000" dirty="0" smtClean="0"/>
              <a:t> </a:t>
            </a:r>
          </a:p>
          <a:p>
            <a:pPr>
              <a:buFontTx/>
              <a:buNone/>
              <a:defRPr/>
            </a:pPr>
            <a:r>
              <a:rPr lang="el-GR" sz="2000" dirty="0" smtClean="0"/>
              <a:t>     (στ) μηχανισμό πιστοποίησης, </a:t>
            </a:r>
            <a:r>
              <a:rPr lang="el-GR" sz="2000" b="1" u="sng" dirty="0" smtClean="0">
                <a:solidFill>
                  <a:srgbClr val="FFC000"/>
                </a:solidFill>
              </a:rPr>
              <a:t>ο οποίος εγκρίνεται από το Γραφείο   μου </a:t>
            </a:r>
            <a:r>
              <a:rPr lang="el-GR" sz="2000" dirty="0" smtClean="0"/>
              <a:t>ή τον εθνικό οργανισμό πιστοποίησης ή και από τους δύο</a:t>
            </a:r>
            <a:endParaRPr lang="el-GR" sz="2000" i="1" dirty="0" smtClean="0"/>
          </a:p>
        </p:txBody>
      </p:sp>
      <p:sp>
        <p:nvSpPr>
          <p:cNvPr id="4" name="Slide Number Placeholder 3"/>
          <p:cNvSpPr>
            <a:spLocks noGrp="1"/>
          </p:cNvSpPr>
          <p:nvPr>
            <p:ph type="sldNum" sz="quarter" idx="12"/>
          </p:nvPr>
        </p:nvSpPr>
        <p:spPr/>
        <p:txBody>
          <a:bodyPr/>
          <a:lstStyle/>
          <a:p>
            <a:pPr>
              <a:defRPr/>
            </a:pPr>
            <a:fld id="{3728E9D3-8F65-4A8A-884F-42C265858E8F}" type="slidenum">
              <a:rPr lang="el-GR" smtClean="0"/>
              <a:pPr>
                <a:defRPr/>
              </a:pPr>
              <a:t>39</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E358162-9B29-434A-929A-9D3115242A3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353425"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08912" cy="5471120"/>
          </a:xfrm>
        </p:spPr>
        <p:txBody>
          <a:bodyPr/>
          <a:lstStyle/>
          <a:p>
            <a:pPr>
              <a:defRPr/>
            </a:pPr>
            <a:r>
              <a:rPr lang="el-GR" sz="2400" b="1" dirty="0" smtClean="0"/>
              <a:t>ΔΕΝ</a:t>
            </a:r>
            <a:r>
              <a:rPr lang="el-GR" sz="2400" dirty="0" smtClean="0"/>
              <a:t> εξασφαλίζει ικανοποιητικό επίπεδο προστασίας, </a:t>
            </a:r>
            <a:r>
              <a:rPr lang="el-GR" sz="2400" b="1" dirty="0" smtClean="0"/>
              <a:t>ΔΕΝ </a:t>
            </a:r>
            <a:r>
              <a:rPr lang="el-GR" sz="2400" dirty="0" smtClean="0"/>
              <a:t>υπάρχουν επαρκείς εγγυήσεις, αλλά πληρούνται συγκεκριμένες προϋποθέσεις</a:t>
            </a:r>
          </a:p>
          <a:p>
            <a:pPr>
              <a:buFontTx/>
              <a:buNone/>
              <a:defRPr/>
            </a:pPr>
            <a:r>
              <a:rPr lang="el-GR" sz="2400" dirty="0" smtClean="0"/>
              <a:t>	Π.χ. για λόγους δημοσίου συμφέροντος, για άσκηση νομικών αξιώσεων, για προστασία ζωτικού συμφέροντος κλπ </a:t>
            </a:r>
          </a:p>
          <a:p>
            <a:pPr>
              <a:buFontTx/>
              <a:buNone/>
              <a:defRPr/>
            </a:pPr>
            <a:r>
              <a:rPr lang="el-GR" sz="2400" dirty="0" smtClean="0"/>
              <a:t>	</a:t>
            </a:r>
          </a:p>
          <a:p>
            <a:pPr>
              <a:buFontTx/>
              <a:buNone/>
              <a:defRPr/>
            </a:pPr>
            <a:r>
              <a:rPr lang="el-GR" sz="2400" dirty="0" smtClean="0">
                <a:solidFill>
                  <a:srgbClr val="FFFF00"/>
                </a:solidFill>
              </a:rPr>
              <a:t>    ΣΗΜ:</a:t>
            </a:r>
            <a:r>
              <a:rPr lang="el-GR" sz="2400" dirty="0" smtClean="0"/>
              <a:t> Όταν η διαβίβαση ελλοχεύει κινδύνους για τα υποκείμενα των δεδομένων, ο Οργανισμός διενεργεί εκτίμηση αντικτύπου και αν δεν υπάρχουν μέτρα μετριασμού του κινδύνου ή αν τα προβλεπόμενα μέτρα δεν μετριάζουν τον κίνδυνο επαρκώς, ο οργανισμός διαβουλεύεται τη διαβίβαση με την ΑΠΔΠΧ</a:t>
            </a:r>
          </a:p>
        </p:txBody>
      </p:sp>
      <p:sp>
        <p:nvSpPr>
          <p:cNvPr id="4" name="Slide Number Placeholder 3"/>
          <p:cNvSpPr>
            <a:spLocks noGrp="1"/>
          </p:cNvSpPr>
          <p:nvPr>
            <p:ph type="sldNum" sz="quarter" idx="12"/>
          </p:nvPr>
        </p:nvSpPr>
        <p:spPr/>
        <p:txBody>
          <a:bodyPr/>
          <a:lstStyle/>
          <a:p>
            <a:pPr>
              <a:defRPr/>
            </a:pPr>
            <a:fld id="{09B6AD4D-B3F5-4A8D-AE99-F83826E7C14A}" type="slidenum">
              <a:rPr lang="el-GR" smtClean="0"/>
              <a:pPr>
                <a:defRPr/>
              </a:pPr>
              <a:t>40</a:t>
            </a:fld>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41</a:t>
            </a:fld>
            <a:endParaRPr lang="el-G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n-US"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08720"/>
            <a:ext cx="8497887" cy="5111080"/>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42</a:t>
            </a:fld>
            <a:endParaRPr lang="el-G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r>
              <a:rPr lang="el-GR" sz="2400" dirty="0" smtClean="0"/>
              <a:t>π.χ.</a:t>
            </a:r>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43</a:t>
            </a:fld>
            <a:endParaRPr lang="el-G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11560" y="115888"/>
            <a:ext cx="8064128" cy="4392612"/>
          </a:xfrm>
        </p:spPr>
        <p:txBody>
          <a:bodyPr/>
          <a:lstStyle/>
          <a:p>
            <a:pPr algn="ctr">
              <a:defRPr/>
            </a:pP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
            </a:r>
            <a:br>
              <a:rPr lang="el-GR" sz="2800" b="1" dirty="0" smtClean="0">
                <a:cs typeface="Tahoma" pitchFamily="34" charset="0"/>
              </a:rPr>
            </a:br>
            <a:r>
              <a:rPr lang="el-GR" sz="3200" b="1" dirty="0" smtClean="0">
                <a:cs typeface="Tahoma" pitchFamily="34" charset="0"/>
              </a:rPr>
              <a:t>Θέματα που εκκρεμούν με την ΚΤΚ</a:t>
            </a:r>
            <a:br>
              <a:rPr lang="el-GR" sz="3200" b="1" dirty="0" smtClean="0">
                <a:cs typeface="Tahoma" pitchFamily="34" charset="0"/>
              </a:rPr>
            </a:br>
            <a:endParaRPr lang="el-GR" sz="3200" b="1" dirty="0" smtClean="0">
              <a:cs typeface="Tahoma" pitchFamily="34" charset="0"/>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AFA26B9-0293-4299-9554-B7969FF7F18C}" type="slidenum">
              <a:rPr lang="en-GB" altLang="en-US" sz="1400" smtClean="0">
                <a:latin typeface="Arial" charset="0"/>
              </a:rPr>
              <a:pPr>
                <a:spcBef>
                  <a:spcPct val="0"/>
                </a:spcBef>
                <a:buClrTx/>
                <a:buSzTx/>
                <a:buFontTx/>
                <a:buNone/>
                <a:defRPr/>
              </a:pPr>
              <a:t>44</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5"/>
            <a:ext cx="8496622" cy="5833195"/>
          </a:xfrm>
        </p:spPr>
        <p:txBody>
          <a:bodyPr/>
          <a:lstStyle/>
          <a:p>
            <a:pPr marL="174625" lvl="0" indent="-174625">
              <a:buClr>
                <a:srgbClr val="FFCC00"/>
              </a:buClr>
              <a:buNone/>
              <a:defRPr/>
            </a:pPr>
            <a:r>
              <a:rPr lang="el-GR" dirty="0" smtClean="0">
                <a:latin typeface="+mj-lt"/>
              </a:rPr>
              <a:t> </a:t>
            </a:r>
            <a:r>
              <a:rPr lang="el-GR" sz="2400" b="1" dirty="0" smtClean="0">
                <a:solidFill>
                  <a:srgbClr val="FFC000"/>
                </a:solidFill>
              </a:rPr>
              <a:t>Προσχέδιο της περί του Ορισμού Λειτουργίας Συστήματος ή Μηχανισμού Ανταλλαγής Δεδομένων Οδηγίας του 2017 </a:t>
            </a:r>
          </a:p>
          <a:p>
            <a:pPr marL="974725" lvl="2" indent="-174625">
              <a:buClr>
                <a:srgbClr val="FFCC00"/>
              </a:buClr>
              <a:buNone/>
              <a:defRPr/>
            </a:pPr>
            <a:endParaRPr lang="el-GR" sz="1600" b="1" dirty="0" smtClean="0">
              <a:solidFill>
                <a:srgbClr val="FFC000"/>
              </a:solidFill>
            </a:endParaRPr>
          </a:p>
          <a:p>
            <a:pPr marL="174625" lvl="0" indent="-174625">
              <a:buClr>
                <a:srgbClr val="FFCC00"/>
              </a:buClr>
              <a:buNone/>
              <a:defRPr/>
            </a:pPr>
            <a:r>
              <a:rPr lang="el-GR" sz="2400" dirty="0" smtClean="0">
                <a:solidFill>
                  <a:srgbClr val="FFFFFF"/>
                </a:solidFill>
              </a:rPr>
              <a:t>  Εισάγονται νέες πρόνοιες οι οποίες πρέπει να ρυθμιστούν με το Γραφείο μου, για παράδειγμα:</a:t>
            </a:r>
          </a:p>
          <a:p>
            <a:pPr marL="974725" lvl="2" indent="-174625">
              <a:buClr>
                <a:srgbClr val="FFCC00"/>
              </a:buClr>
              <a:buNone/>
              <a:defRPr/>
            </a:pPr>
            <a:endParaRPr lang="el-GR" sz="1600" dirty="0" smtClean="0">
              <a:solidFill>
                <a:srgbClr val="FFFFFF"/>
              </a:solidFill>
            </a:endParaRPr>
          </a:p>
          <a:p>
            <a:pPr lvl="0"/>
            <a:r>
              <a:rPr lang="el-GR" sz="2400" dirty="0" smtClean="0">
                <a:solidFill>
                  <a:srgbClr val="FFFFFF"/>
                </a:solidFill>
              </a:rPr>
              <a:t>νέες εξουσίες / αρμοδιότητες της εταιρείας Άρτεμις Τραπεζικά Συστήματα Πληροφοριών Λτδ </a:t>
            </a:r>
          </a:p>
          <a:p>
            <a:pPr lvl="0"/>
            <a:r>
              <a:rPr lang="el-GR" sz="2400" dirty="0" smtClean="0">
                <a:solidFill>
                  <a:srgbClr val="FFFFFF"/>
                </a:solidFill>
              </a:rPr>
              <a:t>(ενδεχομένως) θέματα περί Προστασίας του Ανταγωνισμού Νόμου του 2008</a:t>
            </a:r>
          </a:p>
          <a:p>
            <a:pPr lvl="0"/>
            <a:r>
              <a:rPr lang="el-GR" sz="2400" dirty="0" smtClean="0">
                <a:solidFill>
                  <a:srgbClr val="FFFFFF"/>
                </a:solidFill>
              </a:rPr>
              <a:t>νέοι σκοποί /</a:t>
            </a:r>
            <a:r>
              <a:rPr lang="en-US" sz="2400" dirty="0" smtClean="0">
                <a:solidFill>
                  <a:srgbClr val="FFFFFF"/>
                </a:solidFill>
              </a:rPr>
              <a:t>credit scoring</a:t>
            </a:r>
            <a:endParaRPr lang="el-GR" sz="2400" dirty="0" smtClean="0">
              <a:solidFill>
                <a:srgbClr val="FFFFFF"/>
              </a:solidFill>
            </a:endParaRPr>
          </a:p>
          <a:p>
            <a:pPr lvl="0"/>
            <a:r>
              <a:rPr lang="el-GR" sz="2400" dirty="0" smtClean="0">
                <a:solidFill>
                  <a:srgbClr val="FFFFFF"/>
                </a:solidFill>
              </a:rPr>
              <a:t>«</a:t>
            </a:r>
            <a:r>
              <a:rPr lang="el-GR" sz="2400" dirty="0" err="1" smtClean="0">
                <a:solidFill>
                  <a:srgbClr val="FFFFFF"/>
                </a:solidFill>
              </a:rPr>
              <a:t>credit</a:t>
            </a:r>
            <a:r>
              <a:rPr lang="el-GR" sz="2400" dirty="0" smtClean="0">
                <a:solidFill>
                  <a:srgbClr val="FFFFFF"/>
                </a:solidFill>
              </a:rPr>
              <a:t> </a:t>
            </a:r>
            <a:r>
              <a:rPr lang="el-GR" sz="2400" dirty="0" err="1" smtClean="0">
                <a:solidFill>
                  <a:srgbClr val="FFFFFF"/>
                </a:solidFill>
              </a:rPr>
              <a:t>scoring</a:t>
            </a:r>
            <a:r>
              <a:rPr lang="el-GR" sz="2400" dirty="0" smtClean="0">
                <a:solidFill>
                  <a:srgbClr val="FFFFFF"/>
                </a:solidFill>
              </a:rPr>
              <a:t>» - Γενικός Κανονισμός (ΕΕ) 2016/679 – αυστηρές προϋποθέσεις νομιμοποίησης (</a:t>
            </a:r>
            <a:r>
              <a:rPr lang="en-US" sz="2400" dirty="0" smtClean="0">
                <a:solidFill>
                  <a:srgbClr val="FFFFFF"/>
                </a:solidFill>
              </a:rPr>
              <a:t>PIA</a:t>
            </a:r>
            <a:r>
              <a:rPr lang="el-GR" sz="2400" dirty="0" smtClean="0">
                <a:solidFill>
                  <a:srgbClr val="FFFFFF"/>
                </a:solidFill>
              </a:rPr>
              <a:t>)</a:t>
            </a:r>
          </a:p>
          <a:p>
            <a:pPr marL="174625" lvl="0" indent="-174625">
              <a:buClr>
                <a:srgbClr val="FFCC00"/>
              </a:buClr>
              <a:buNone/>
              <a:defRPr/>
            </a:pPr>
            <a:endParaRPr lang="el-GR" sz="2400" dirty="0" smtClean="0">
              <a:solidFill>
                <a:srgbClr val="FFFFFF"/>
              </a:solidFill>
            </a:endParaRPr>
          </a:p>
          <a:p>
            <a:pPr marL="174625" indent="-174625">
              <a:buClr>
                <a:srgbClr val="FFCC00"/>
              </a:buClr>
              <a:buNone/>
              <a:defRPr/>
            </a:pPr>
            <a:endParaRPr lang="el-GR" sz="2800" b="1" dirty="0" smtClean="0">
              <a:solidFill>
                <a:srgbClr val="FFC000"/>
              </a:solidFill>
            </a:endParaRPr>
          </a:p>
          <a:p>
            <a:pPr marL="974725" lvl="2" indent="-174625">
              <a:buClr>
                <a:srgbClr val="FFCC00"/>
              </a:buClr>
              <a:buNone/>
              <a:defRPr/>
            </a:pPr>
            <a:r>
              <a:rPr lang="el-GR" sz="2000" b="1" dirty="0" smtClean="0">
                <a:solidFill>
                  <a:srgbClr val="FFC000"/>
                </a:solidFill>
              </a:rPr>
              <a:t> </a:t>
            </a:r>
            <a:endParaRPr lang="el-GR" sz="2000" dirty="0">
              <a:solidFill>
                <a:srgbClr val="FFFFFF"/>
              </a:solidFill>
            </a:endParaRPr>
          </a:p>
          <a:p>
            <a:pPr>
              <a:buFontTx/>
              <a:buNone/>
              <a:defRPr/>
            </a:pPr>
            <a:endParaRPr lang="en-US" sz="2400" dirty="0">
              <a:latin typeface="+mj-lt"/>
            </a:endParaRPr>
          </a:p>
          <a:p>
            <a:pPr>
              <a:buFontTx/>
              <a:buNone/>
              <a:defRPr/>
            </a:pPr>
            <a:endParaRPr lang="en-US" sz="2400" dirty="0" smtClean="0">
              <a:latin typeface="+mj-lt"/>
            </a:endParaRPr>
          </a:p>
          <a:p>
            <a:pPr>
              <a:buFontTx/>
              <a:buNone/>
              <a:defRPr/>
            </a:pPr>
            <a:endParaRPr lang="el-GR" sz="2400" dirty="0">
              <a:latin typeface="+mj-lt"/>
            </a:endParaRPr>
          </a:p>
          <a:p>
            <a:pPr>
              <a:buFontTx/>
              <a:buNone/>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CE85D97-B8C4-4D8D-8AE1-8FECE1EF4D03}" type="slidenum">
              <a:rPr lang="el-GR" altLang="en-US" sz="1400" smtClean="0">
                <a:latin typeface="Arial" charset="0"/>
              </a:rPr>
              <a:pPr>
                <a:spcBef>
                  <a:spcPct val="0"/>
                </a:spcBef>
                <a:buClrTx/>
                <a:buSzTx/>
                <a:buFontTx/>
                <a:buNone/>
                <a:defRPr/>
              </a:pPr>
              <a:t>45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640960" cy="6120679"/>
          </a:xfrm>
        </p:spPr>
        <p:txBody>
          <a:bodyPr/>
          <a:lstStyle/>
          <a:p>
            <a:pPr marL="174625" indent="-174625">
              <a:buClr>
                <a:srgbClr val="FFCC00"/>
              </a:buClr>
              <a:buNone/>
              <a:defRPr/>
            </a:pPr>
            <a:r>
              <a:rPr lang="el-GR" dirty="0" smtClean="0">
                <a:latin typeface="+mj-lt"/>
              </a:rPr>
              <a:t> </a:t>
            </a:r>
            <a:r>
              <a:rPr lang="el-GR" sz="2400" b="1" dirty="0" smtClean="0">
                <a:solidFill>
                  <a:srgbClr val="FFC000"/>
                </a:solidFill>
              </a:rPr>
              <a:t>Επικαιροποιήσεις στοιχείων πελατών από τα ΑΠΙ</a:t>
            </a:r>
          </a:p>
          <a:p>
            <a:pPr marL="174625" indent="-174625">
              <a:buClr>
                <a:srgbClr val="FFCC00"/>
              </a:buClr>
              <a:buFont typeface="Wingdings" pitchFamily="2" charset="2"/>
              <a:buChar char="Ø"/>
              <a:defRPr/>
            </a:pPr>
            <a:r>
              <a:rPr lang="el-GR" sz="2400" b="1" dirty="0" smtClean="0"/>
              <a:t> </a:t>
            </a:r>
            <a:r>
              <a:rPr lang="el-GR" sz="2000" dirty="0" smtClean="0">
                <a:solidFill>
                  <a:srgbClr val="FFFFFF"/>
                </a:solidFill>
              </a:rPr>
              <a:t>Υποβλήθηκαν αρκετές καταγγελίες και παράπονα από πολίτες στο Γραφείο μου</a:t>
            </a:r>
          </a:p>
          <a:p>
            <a:pPr marL="1431925" lvl="3" indent="-174625">
              <a:buClr>
                <a:srgbClr val="FFCC00"/>
              </a:buClr>
              <a:buFont typeface="Wingdings" pitchFamily="2" charset="2"/>
              <a:buChar char="Ø"/>
              <a:defRPr/>
            </a:pPr>
            <a:endParaRPr lang="el-GR" sz="800" dirty="0" smtClean="0">
              <a:solidFill>
                <a:srgbClr val="FFFFFF"/>
              </a:solidFill>
            </a:endParaRPr>
          </a:p>
          <a:p>
            <a:pPr marL="174625" indent="-174625">
              <a:buClr>
                <a:srgbClr val="FFCC00"/>
              </a:buClr>
              <a:buFont typeface="Wingdings" pitchFamily="2" charset="2"/>
              <a:buChar char="Ø"/>
              <a:defRPr/>
            </a:pPr>
            <a:r>
              <a:rPr lang="el-GR" sz="2000" dirty="0" smtClean="0">
                <a:solidFill>
                  <a:srgbClr val="FFFFFF"/>
                </a:solidFill>
              </a:rPr>
              <a:t> </a:t>
            </a:r>
            <a:r>
              <a:rPr lang="el-GR" sz="2000" b="1" dirty="0" smtClean="0">
                <a:solidFill>
                  <a:srgbClr val="FFFFFF"/>
                </a:solidFill>
              </a:rPr>
              <a:t>Με επιστολή μου ημερ. 27.10.2017 προς ΚΤΚ, τέθηκαν τα ακόλουθα ερωτήματα:</a:t>
            </a:r>
          </a:p>
          <a:p>
            <a:pPr lvl="0"/>
            <a:r>
              <a:rPr lang="el-GR" sz="2000" dirty="0" smtClean="0">
                <a:solidFill>
                  <a:srgbClr val="FFFFFF"/>
                </a:solidFill>
              </a:rPr>
              <a:t>Πόσες επικαιροποιήσεις γίνονται και για ποιο σκοπό π.χ. </a:t>
            </a:r>
            <a:r>
              <a:rPr lang="en-US" sz="2000" dirty="0" smtClean="0">
                <a:solidFill>
                  <a:srgbClr val="FFFFFF"/>
                </a:solidFill>
              </a:rPr>
              <a:t>FATCA</a:t>
            </a:r>
            <a:r>
              <a:rPr lang="el-GR" sz="2000" dirty="0" smtClean="0">
                <a:solidFill>
                  <a:srgbClr val="FFFFFF"/>
                </a:solidFill>
              </a:rPr>
              <a:t>, αναδιαρθρώσεις δανείων</a:t>
            </a:r>
          </a:p>
          <a:p>
            <a:pPr lvl="0"/>
            <a:r>
              <a:rPr lang="el-GR" sz="2000" dirty="0" smtClean="0">
                <a:solidFill>
                  <a:srgbClr val="FFFFFF"/>
                </a:solidFill>
              </a:rPr>
              <a:t>Με βάση ποιο νομοθετικό πλαίσιο</a:t>
            </a:r>
          </a:p>
          <a:p>
            <a:pPr lvl="0"/>
            <a:r>
              <a:rPr lang="el-GR" sz="2000" dirty="0" smtClean="0">
                <a:solidFill>
                  <a:srgbClr val="FFFFFF"/>
                </a:solidFill>
              </a:rPr>
              <a:t>Χρονικό διάστημα με βάση το οποίο υπάρχει νομική υποχρέωση για την πραγματοποίηση των επικαιροποιήσεων</a:t>
            </a:r>
          </a:p>
          <a:p>
            <a:pPr lvl="0"/>
            <a:r>
              <a:rPr lang="el-GR" sz="2000" dirty="0" smtClean="0">
                <a:solidFill>
                  <a:srgbClr val="FFFFFF"/>
                </a:solidFill>
              </a:rPr>
              <a:t>Νομικές διατάξεις με βάση τις οποίες προβλέπεται επικαιροποίηση συγκεκριμένων προσωπικών δεδομένων</a:t>
            </a:r>
          </a:p>
          <a:p>
            <a:pPr lvl="0"/>
            <a:r>
              <a:rPr lang="el-GR" sz="2000" dirty="0" smtClean="0">
                <a:solidFill>
                  <a:srgbClr val="FFFFFF"/>
                </a:solidFill>
              </a:rPr>
              <a:t>Μέθοδος επικαιροποίησης </a:t>
            </a:r>
          </a:p>
          <a:p>
            <a:pPr lvl="0"/>
            <a:r>
              <a:rPr lang="el-GR" sz="2000" dirty="0" smtClean="0">
                <a:solidFill>
                  <a:srgbClr val="FFFFFF"/>
                </a:solidFill>
              </a:rPr>
              <a:t>Συνέπειες ή Κυρώσεις για πελάτη </a:t>
            </a:r>
          </a:p>
          <a:p>
            <a:pPr lvl="0"/>
            <a:r>
              <a:rPr lang="el-GR" sz="2000" b="1" dirty="0" smtClean="0">
                <a:solidFill>
                  <a:srgbClr val="FFFF00"/>
                </a:solidFill>
              </a:rPr>
              <a:t>Επισήμανση: </a:t>
            </a:r>
            <a:r>
              <a:rPr lang="el-GR" sz="2000" b="1" dirty="0" smtClean="0">
                <a:solidFill>
                  <a:srgbClr val="FFFFFF"/>
                </a:solidFill>
              </a:rPr>
              <a:t>Η συλλογή συμπληρωματικών και/ή νέων στοιχείων θα πρέπει να είναι προϊόν νομικής υποχρέωσης (νομοθετικό έρεισμα)</a:t>
            </a:r>
          </a:p>
          <a:p>
            <a:pPr lvl="3"/>
            <a:endParaRPr lang="el-GR" dirty="0" smtClean="0">
              <a:solidFill>
                <a:srgbClr val="FFFFFF"/>
              </a:solidFill>
            </a:endParaRPr>
          </a:p>
          <a:p>
            <a:pPr marL="174625" indent="-174625">
              <a:buClr>
                <a:srgbClr val="FFCC00"/>
              </a:buClr>
              <a:buNone/>
              <a:defRPr/>
            </a:pPr>
            <a:endParaRPr lang="el-GR" sz="2000" dirty="0" smtClean="0">
              <a:solidFill>
                <a:srgbClr val="FFFFFF"/>
              </a:solidFill>
            </a:endParaRPr>
          </a:p>
          <a:p>
            <a:pPr marL="174625" lvl="0" indent="-174625">
              <a:buClr>
                <a:srgbClr val="FFCC00"/>
              </a:buClr>
              <a:buNone/>
              <a:defRPr/>
            </a:pPr>
            <a:endParaRPr lang="el-GR" sz="2000" b="1" dirty="0" smtClean="0">
              <a:solidFill>
                <a:srgbClr val="FFC000"/>
              </a:solidFill>
            </a:endParaRPr>
          </a:p>
          <a:p>
            <a:pPr marL="974725" lvl="2" indent="-174625">
              <a:buClr>
                <a:srgbClr val="FFCC00"/>
              </a:buClr>
              <a:buNone/>
              <a:defRPr/>
            </a:pPr>
            <a:endParaRPr lang="el-GR" sz="2000" b="1" dirty="0" smtClean="0">
              <a:solidFill>
                <a:srgbClr val="FFC000"/>
              </a:solidFill>
            </a:endParaRPr>
          </a:p>
          <a:p>
            <a:pPr marL="174625" lvl="0" indent="-174625">
              <a:buClr>
                <a:srgbClr val="FFCC00"/>
              </a:buClr>
              <a:buNone/>
              <a:defRPr/>
            </a:pPr>
            <a:r>
              <a:rPr lang="el-GR" sz="2000" dirty="0" smtClean="0">
                <a:solidFill>
                  <a:srgbClr val="FFFFFF"/>
                </a:solidFill>
              </a:rPr>
              <a:t>  </a:t>
            </a:r>
            <a:endParaRPr lang="en-US" sz="2000" dirty="0">
              <a:latin typeface="+mj-lt"/>
            </a:endParaRPr>
          </a:p>
          <a:p>
            <a:pPr>
              <a:buFontTx/>
              <a:buNone/>
              <a:defRPr/>
            </a:pPr>
            <a:endParaRPr lang="en-US" sz="2400" dirty="0" smtClean="0">
              <a:latin typeface="+mj-lt"/>
            </a:endParaRPr>
          </a:p>
          <a:p>
            <a:pPr>
              <a:buFontTx/>
              <a:buNone/>
              <a:defRPr/>
            </a:pPr>
            <a:endParaRPr lang="el-GR" sz="2400" dirty="0">
              <a:latin typeface="+mj-lt"/>
            </a:endParaRPr>
          </a:p>
          <a:p>
            <a:pPr>
              <a:buFontTx/>
              <a:buNone/>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CE85D97-B8C4-4D8D-8AE1-8FECE1EF4D03}" type="slidenum">
              <a:rPr lang="el-GR" altLang="en-US" sz="1400" smtClean="0">
                <a:latin typeface="Arial" charset="0"/>
              </a:rPr>
              <a:pPr>
                <a:spcBef>
                  <a:spcPct val="0"/>
                </a:spcBef>
                <a:buClrTx/>
                <a:buSzTx/>
                <a:buFontTx/>
                <a:buNone/>
                <a:defRPr/>
              </a:pPr>
              <a:t>46</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08912" cy="6048672"/>
          </a:xfrm>
        </p:spPr>
        <p:txBody>
          <a:bodyPr/>
          <a:lstStyle/>
          <a:p>
            <a:pPr marL="174625" lvl="0" indent="-174625">
              <a:buClr>
                <a:srgbClr val="FFCC00"/>
              </a:buClr>
              <a:buNone/>
              <a:defRPr/>
            </a:pPr>
            <a:r>
              <a:rPr lang="el-GR" dirty="0" smtClean="0">
                <a:latin typeface="+mj-lt"/>
              </a:rPr>
              <a:t> </a:t>
            </a:r>
            <a:r>
              <a:rPr lang="el-GR" sz="2600" b="1" dirty="0" smtClean="0">
                <a:solidFill>
                  <a:srgbClr val="FFC000"/>
                </a:solidFill>
              </a:rPr>
              <a:t>Ανακοίνωση Επιτρόπου ημερ. 04.01.2018 σχετικά με την πώληση χαρτοφυλακίου πιστωτικών διευκολύνσεων </a:t>
            </a:r>
            <a:r>
              <a:rPr lang="el-GR" sz="2600" b="1" i="1" dirty="0" smtClean="0">
                <a:solidFill>
                  <a:srgbClr val="FFC000"/>
                </a:solidFill>
              </a:rPr>
              <a:t>(ο περί Αγοραπωλησίας Πιστωτικών Διευκολύνσεων Νόμος του 2015)</a:t>
            </a:r>
          </a:p>
          <a:p>
            <a:pPr marL="974725" lvl="2" indent="-174625">
              <a:buClr>
                <a:srgbClr val="FFCC00"/>
              </a:buClr>
              <a:buNone/>
              <a:defRPr/>
            </a:pPr>
            <a:endParaRPr lang="el-GR" sz="1800" dirty="0" smtClean="0">
              <a:solidFill>
                <a:srgbClr val="FFC000"/>
              </a:solidFill>
            </a:endParaRPr>
          </a:p>
          <a:p>
            <a:pPr marL="174625" indent="-174625">
              <a:buClr>
                <a:srgbClr val="FFCC00"/>
              </a:buClr>
              <a:buFont typeface="Wingdings" pitchFamily="2" charset="2"/>
              <a:buChar char="Ø"/>
              <a:defRPr/>
            </a:pPr>
            <a:r>
              <a:rPr lang="el-GR" sz="2600" b="1" dirty="0" smtClean="0"/>
              <a:t> </a:t>
            </a:r>
            <a:r>
              <a:rPr lang="el-GR" sz="2600" dirty="0" smtClean="0"/>
              <a:t>Νόμιμη η κοινοποίηση προσωπικών δεδομένων των δανειοληπτών και συνδεδεμένων τους προσώπων </a:t>
            </a:r>
          </a:p>
          <a:p>
            <a:pPr marL="974725" lvl="2" indent="-174625">
              <a:buClr>
                <a:srgbClr val="FFCC00"/>
              </a:buClr>
              <a:buFont typeface="Wingdings" pitchFamily="2" charset="2"/>
              <a:buChar char="Ø"/>
              <a:defRPr/>
            </a:pPr>
            <a:endParaRPr lang="el-GR" sz="1800" dirty="0" smtClean="0"/>
          </a:p>
          <a:p>
            <a:pPr marL="174625" indent="-174625">
              <a:buClr>
                <a:srgbClr val="FFCC00"/>
              </a:buClr>
              <a:buFont typeface="Wingdings" pitchFamily="2" charset="2"/>
              <a:buChar char="Ø"/>
              <a:defRPr/>
            </a:pPr>
            <a:r>
              <a:rPr lang="el-GR" sz="2600" dirty="0" smtClean="0"/>
              <a:t> Υπεύθυνος επεξεργασίας: αγοραστής</a:t>
            </a:r>
          </a:p>
          <a:p>
            <a:pPr marL="174625" indent="-174625">
              <a:buClr>
                <a:srgbClr val="FFCC00"/>
              </a:buClr>
              <a:buFont typeface="Wingdings" pitchFamily="2" charset="2"/>
              <a:buChar char="Ø"/>
              <a:defRPr/>
            </a:pPr>
            <a:endParaRPr lang="el-GR" sz="26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r>
              <a:rPr lang="el-GR" altLang="en-US" sz="1400" dirty="0" smtClean="0">
                <a:latin typeface="Arial" charset="0"/>
              </a:rPr>
              <a:t>47</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
            <a:ext cx="8496622" cy="6381328"/>
          </a:xfrm>
        </p:spPr>
        <p:txBody>
          <a:bodyPr/>
          <a:lstStyle/>
          <a:p>
            <a:pPr marL="174625" lvl="0" indent="-174625">
              <a:buClr>
                <a:srgbClr val="FFCC00"/>
              </a:buClr>
              <a:buNone/>
              <a:defRPr/>
            </a:pPr>
            <a:r>
              <a:rPr lang="el-GR" dirty="0" smtClean="0">
                <a:latin typeface="+mj-lt"/>
              </a:rPr>
              <a:t> </a:t>
            </a:r>
            <a:r>
              <a:rPr lang="el-GR" sz="2000" b="1" dirty="0" smtClean="0">
                <a:solidFill>
                  <a:srgbClr val="FFC000"/>
                </a:solidFill>
              </a:rPr>
              <a:t>Ανακοίνωση Επιτρόπου ημερ. 22.01.2018 σχετικά με την ανάθεση της διαχείρισης των μη εξυπηρετούμενων δανείων σε τρίτους οργανισμούς </a:t>
            </a:r>
            <a:endParaRPr lang="el-GR" sz="2000" dirty="0" smtClean="0">
              <a:solidFill>
                <a:srgbClr val="FFC000"/>
              </a:solidFill>
            </a:endParaRPr>
          </a:p>
          <a:p>
            <a:pPr marL="3260725" lvl="7" indent="-174625">
              <a:buClr>
                <a:srgbClr val="FFCC00"/>
              </a:buClr>
              <a:buNone/>
              <a:defRPr/>
            </a:pPr>
            <a:endParaRPr lang="el-GR" sz="1200" b="1" dirty="0" smtClean="0"/>
          </a:p>
          <a:p>
            <a:pPr marL="174625" indent="-174625">
              <a:buClr>
                <a:srgbClr val="FFCC00"/>
              </a:buClr>
              <a:buFont typeface="Wingdings" pitchFamily="2" charset="2"/>
              <a:buChar char="Ø"/>
              <a:defRPr/>
            </a:pPr>
            <a:r>
              <a:rPr lang="el-GR" sz="2400" b="1" dirty="0" smtClean="0"/>
              <a:t> </a:t>
            </a:r>
            <a:r>
              <a:rPr lang="el-GR" sz="2000" dirty="0" smtClean="0"/>
              <a:t>Νόμιμη η ανάθεση της διαχείρισης των μη εξυπηρετούμενων πιστωτικών διευκολύνσεων των ΑΠΙ σε τρίτους οργανισμούς</a:t>
            </a:r>
          </a:p>
          <a:p>
            <a:pPr marL="1431925" lvl="3" indent="-174625">
              <a:buClr>
                <a:srgbClr val="FFCC00"/>
              </a:buClr>
              <a:buFont typeface="Wingdings" pitchFamily="2" charset="2"/>
              <a:buChar char="Ø"/>
              <a:defRPr/>
            </a:pPr>
            <a:endParaRPr lang="el-GR" sz="800" dirty="0" smtClean="0"/>
          </a:p>
          <a:p>
            <a:pPr marL="174625" indent="-174625">
              <a:buClr>
                <a:srgbClr val="FFCC00"/>
              </a:buClr>
              <a:buFont typeface="Wingdings" pitchFamily="2" charset="2"/>
              <a:buChar char="Ø"/>
              <a:defRPr/>
            </a:pPr>
            <a:r>
              <a:rPr lang="el-GR" sz="2000" dirty="0" smtClean="0">
                <a:latin typeface="+mj-lt"/>
              </a:rPr>
              <a:t> </a:t>
            </a:r>
            <a:r>
              <a:rPr lang="el-GR" sz="2000" dirty="0" smtClean="0"/>
              <a:t>Η εν λόγω </a:t>
            </a:r>
            <a:r>
              <a:rPr lang="el-GR" sz="2000" u="sng" dirty="0" smtClean="0"/>
              <a:t>ανάθεση θα πρέπει να γίνεται μέσω γραπτής σύμβασης</a:t>
            </a:r>
          </a:p>
          <a:p>
            <a:pPr marL="1431925" lvl="3" indent="-174625">
              <a:buClr>
                <a:srgbClr val="FFCC00"/>
              </a:buClr>
              <a:buFont typeface="Wingdings" pitchFamily="2" charset="2"/>
              <a:buChar char="Ø"/>
              <a:defRPr/>
            </a:pPr>
            <a:endParaRPr lang="el-GR" sz="800" dirty="0" smtClean="0"/>
          </a:p>
          <a:p>
            <a:pPr marL="174625" indent="-174625">
              <a:buClr>
                <a:srgbClr val="FFCC00"/>
              </a:buClr>
              <a:buFont typeface="Wingdings" pitchFamily="2" charset="2"/>
              <a:buChar char="Ø"/>
              <a:defRPr/>
            </a:pPr>
            <a:r>
              <a:rPr lang="el-GR" sz="2000" dirty="0" smtClean="0"/>
              <a:t> </a:t>
            </a:r>
            <a:r>
              <a:rPr lang="el-GR" sz="2000" dirty="0" smtClean="0">
                <a:solidFill>
                  <a:srgbClr val="FFFF00"/>
                </a:solidFill>
              </a:rPr>
              <a:t>Υπεύθυνος επεξεργασίας: </a:t>
            </a:r>
            <a:r>
              <a:rPr lang="el-GR" sz="2000" dirty="0" smtClean="0"/>
              <a:t>ο αναθέτων ΑΠΙ </a:t>
            </a:r>
          </a:p>
          <a:p>
            <a:pPr marL="1431925" lvl="3" indent="-174625">
              <a:buClr>
                <a:srgbClr val="FFCC00"/>
              </a:buClr>
              <a:buFont typeface="Wingdings" pitchFamily="2" charset="2"/>
              <a:buChar char="Ø"/>
              <a:defRPr/>
            </a:pPr>
            <a:endParaRPr lang="el-GR" sz="800" dirty="0" smtClean="0"/>
          </a:p>
          <a:p>
            <a:pPr marL="174625" indent="-174625">
              <a:buClr>
                <a:srgbClr val="FFCC00"/>
              </a:buClr>
              <a:buFont typeface="Wingdings" pitchFamily="2" charset="2"/>
              <a:buChar char="Ø"/>
              <a:defRPr/>
            </a:pPr>
            <a:r>
              <a:rPr lang="el-GR" sz="2000" dirty="0" smtClean="0"/>
              <a:t> </a:t>
            </a:r>
            <a:r>
              <a:rPr lang="el-GR" sz="2000" dirty="0" smtClean="0">
                <a:solidFill>
                  <a:srgbClr val="FFFF00"/>
                </a:solidFill>
              </a:rPr>
              <a:t>Εκτελών την επεξεργασία: </a:t>
            </a:r>
            <a:r>
              <a:rPr lang="el-GR" sz="2000" dirty="0" smtClean="0"/>
              <a:t>ο τρίτος οργανισμός στον οποίον έχει ανατεθεί η σχετική διαχείριση</a:t>
            </a:r>
          </a:p>
          <a:p>
            <a:pPr marL="1431925" lvl="3" indent="-174625">
              <a:buClr>
                <a:srgbClr val="FFCC00"/>
              </a:buClr>
              <a:buFont typeface="Wingdings" pitchFamily="2" charset="2"/>
              <a:buChar char="Ø"/>
              <a:defRPr/>
            </a:pPr>
            <a:endParaRPr lang="el-GR" sz="800" dirty="0" smtClean="0"/>
          </a:p>
          <a:p>
            <a:pPr marL="174625" indent="-174625">
              <a:buClr>
                <a:srgbClr val="FFCC00"/>
              </a:buClr>
              <a:buFont typeface="Wingdings" pitchFamily="2" charset="2"/>
              <a:buChar char="Ø"/>
              <a:defRPr/>
            </a:pPr>
            <a:r>
              <a:rPr lang="el-GR" sz="2000" dirty="0" smtClean="0"/>
              <a:t> </a:t>
            </a:r>
            <a:r>
              <a:rPr lang="el-GR" sz="2000" dirty="0" smtClean="0">
                <a:solidFill>
                  <a:srgbClr val="FFFF00"/>
                </a:solidFill>
              </a:rPr>
              <a:t>Αποδέκτης:</a:t>
            </a:r>
            <a:r>
              <a:rPr lang="el-GR" sz="2000" dirty="0" smtClean="0"/>
              <a:t> ο τρίτος οργανισμός στον οποίο πρόκειται να κοινοποιηθούν τα προσωπικά δεδομένα</a:t>
            </a:r>
          </a:p>
          <a:p>
            <a:pPr marL="1431925" lvl="3" indent="-174625">
              <a:buClr>
                <a:srgbClr val="FFCC00"/>
              </a:buClr>
              <a:buFont typeface="Wingdings" pitchFamily="2" charset="2"/>
              <a:buChar char="Ø"/>
              <a:defRPr/>
            </a:pPr>
            <a:endParaRPr lang="el-GR" sz="800" dirty="0" smtClean="0"/>
          </a:p>
          <a:p>
            <a:pPr marL="174625" indent="-174625">
              <a:buClr>
                <a:srgbClr val="FFCC00"/>
              </a:buClr>
              <a:buFont typeface="Wingdings" pitchFamily="2" charset="2"/>
              <a:buChar char="Ø"/>
              <a:defRPr/>
            </a:pPr>
            <a:r>
              <a:rPr lang="el-GR" sz="2000" dirty="0" smtClean="0"/>
              <a:t> Άσκηση δικαιώματος εναντίωσης (αντίρρησης) από </a:t>
            </a:r>
            <a:r>
              <a:rPr lang="el-GR" sz="2000" dirty="0" err="1" smtClean="0"/>
              <a:t>πρωτοφειλέτες</a:t>
            </a:r>
            <a:r>
              <a:rPr lang="el-GR" sz="2000" dirty="0" smtClean="0"/>
              <a:t>, εγγυητές, συνδεδεμένα πρόσωπα στην εν λόγω κοινοποίηση προς τον τρίτο οργανισμό (με γραπτό αίτημα) προς τα ΑΠΙ μόνο για επιτακτικούς και νόμιμους λόγους που σχετίζονται άμεσα με την προσωπική τους κατάσταση </a:t>
            </a:r>
          </a:p>
          <a:p>
            <a:pPr marL="174625" indent="-174625">
              <a:buClr>
                <a:srgbClr val="FFCC00"/>
              </a:buCl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r>
              <a:rPr lang="el-GR" altLang="en-US" sz="1400" dirty="0" smtClean="0">
                <a:latin typeface="Arial" charset="0"/>
              </a:rPr>
              <a:t>4</a:t>
            </a:r>
            <a:r>
              <a:rPr lang="en-US" altLang="en-US" sz="1400" dirty="0" smtClean="0">
                <a:latin typeface="Arial" charset="0"/>
              </a:rPr>
              <a:t>8</a:t>
            </a:r>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39"/>
            <a:ext cx="8496622" cy="6192689"/>
          </a:xfrm>
        </p:spPr>
        <p:txBody>
          <a:bodyPr/>
          <a:lstStyle/>
          <a:p>
            <a:pPr>
              <a:buNone/>
            </a:pPr>
            <a:r>
              <a:rPr lang="el-GR" sz="2000" b="1" dirty="0" smtClean="0"/>
              <a:t>    </a:t>
            </a:r>
            <a:r>
              <a:rPr lang="el-GR" sz="2000" b="1" dirty="0" smtClean="0">
                <a:solidFill>
                  <a:srgbClr val="FFC000"/>
                </a:solidFill>
              </a:rPr>
              <a:t>Διαβούλευση Προκαταρκτικού Νομοσχεδίου με τίτλο «Ο περί Τιτλοποιήσεων Νόμος του 2016»</a:t>
            </a:r>
            <a:endParaRPr lang="el-GR" sz="2000" dirty="0" smtClean="0">
              <a:solidFill>
                <a:srgbClr val="FFC000"/>
              </a:solidFill>
            </a:endParaRPr>
          </a:p>
          <a:p>
            <a:pPr marL="3260725" lvl="7" indent="-174625">
              <a:buClr>
                <a:srgbClr val="FFCC00"/>
              </a:buClr>
              <a:buNone/>
              <a:defRPr/>
            </a:pPr>
            <a:endParaRPr lang="el-GR" sz="1200" b="1" dirty="0" smtClean="0"/>
          </a:p>
          <a:p>
            <a:pPr marL="174625" indent="-174625">
              <a:buClr>
                <a:srgbClr val="FFCC00"/>
              </a:buClr>
              <a:buNone/>
              <a:defRPr/>
            </a:pPr>
            <a:r>
              <a:rPr lang="el-GR" sz="2400" b="1" dirty="0" smtClean="0"/>
              <a:t>  </a:t>
            </a:r>
            <a:r>
              <a:rPr lang="el-GR" sz="2000" b="1" dirty="0" smtClean="0">
                <a:solidFill>
                  <a:srgbClr val="FFFF00"/>
                </a:solidFill>
              </a:rPr>
              <a:t>Παρατηρήσεις/εισηγήσεις Επιτρόπου που αφορούσαν, μεταξύ άλλων, στα ακόλουθα θέματα:</a:t>
            </a:r>
          </a:p>
          <a:p>
            <a:pPr marL="174625" indent="-174625">
              <a:buClr>
                <a:srgbClr val="FFCC00"/>
              </a:buClr>
              <a:buFont typeface="Wingdings" pitchFamily="2" charset="2"/>
              <a:buChar char="Ø"/>
              <a:defRPr/>
            </a:pPr>
            <a:r>
              <a:rPr lang="el-GR" sz="2000" dirty="0" smtClean="0"/>
              <a:t> Ενημέρωση των υποκειμένων των δεδομένων που θα γίνεται τόσο από</a:t>
            </a:r>
          </a:p>
          <a:p>
            <a:pPr marL="174625" indent="-174625">
              <a:buClr>
                <a:srgbClr val="FFCC00"/>
              </a:buClr>
              <a:buNone/>
              <a:defRPr/>
            </a:pPr>
            <a:r>
              <a:rPr lang="el-GR" sz="2000" dirty="0" smtClean="0"/>
              <a:t>    τη μεταβιβάζουσα οντότητα όσο και από το διαχειριστή των </a:t>
            </a:r>
          </a:p>
          <a:p>
            <a:pPr marL="174625" indent="-174625">
              <a:buClr>
                <a:srgbClr val="FFCC00"/>
              </a:buClr>
              <a:buNone/>
              <a:defRPr/>
            </a:pPr>
            <a:r>
              <a:rPr lang="el-GR" sz="2000" dirty="0" smtClean="0"/>
              <a:t>    πιστωτικών ανοιγμάτων της τιτλοποίησης</a:t>
            </a:r>
          </a:p>
          <a:p>
            <a:pPr>
              <a:buFont typeface="Wingdings" pitchFamily="2" charset="2"/>
              <a:buChar char="Ø"/>
            </a:pPr>
            <a:r>
              <a:rPr lang="el-GR" sz="2000" dirty="0" smtClean="0"/>
              <a:t>Υπεύθυνος επεξεργασίας: διαχειριστής </a:t>
            </a:r>
          </a:p>
          <a:p>
            <a:pPr>
              <a:buFont typeface="Wingdings" pitchFamily="2" charset="2"/>
              <a:buChar char="Ø"/>
            </a:pPr>
            <a:r>
              <a:rPr lang="el-GR" sz="2000" dirty="0" smtClean="0"/>
              <a:t>Αναφορά στη σύμβαση ανάθεσης της διαχείρισης όλων των υποχρεώσεων του διαχειριστή που απορρέουν από τη νομοθεσία περί προσωπικών δεδομένων</a:t>
            </a:r>
          </a:p>
          <a:p>
            <a:pPr>
              <a:buFont typeface="Wingdings" pitchFamily="2" charset="2"/>
              <a:buChar char="Ø"/>
            </a:pPr>
            <a:r>
              <a:rPr lang="el-GR" sz="2000" dirty="0" smtClean="0"/>
              <a:t>Διευκρίνιση: Ποια πρόσωπα δικαιούνται να μεταβιβάζουν πληροφορίες</a:t>
            </a:r>
          </a:p>
          <a:p>
            <a:pPr>
              <a:buFont typeface="Wingdings" pitchFamily="2" charset="2"/>
              <a:buChar char="Ø"/>
            </a:pPr>
            <a:r>
              <a:rPr lang="el-GR" sz="2000" dirty="0" smtClean="0"/>
              <a:t>Διευκρίνιση: Ποια πρόσωπα μπορούν να αποκαλύπτουν εμπιστευτικές πληροφορίες σχετικές με τα τιτλοποιημένα ανοίγματα στην ΟΕΣΤ.</a:t>
            </a:r>
          </a:p>
          <a:p>
            <a:pPr>
              <a:buFont typeface="Wingdings" pitchFamily="2" charset="2"/>
              <a:buChar char="Ø"/>
            </a:pPr>
            <a:endParaRPr lang="el-GR" sz="2000" dirty="0" smtClean="0"/>
          </a:p>
          <a:p>
            <a:pPr>
              <a:buFont typeface="Wingdings" pitchFamily="2" charset="2"/>
              <a:buChar char="Ø"/>
            </a:pPr>
            <a:r>
              <a:rPr lang="el-GR" sz="2000" dirty="0" smtClean="0"/>
              <a:t>Δεν λήφθηκαν υπόψη οι παρατηρήσεις/εισηγήσεις μου στο αναθεωρημένο προσχέδιο του περί Τιτλοποιήσεων Νόμου και από το 2017, το θέμα εκκρεμεί</a:t>
            </a:r>
          </a:p>
          <a:p>
            <a:pPr marL="174625" indent="-174625">
              <a:buClr>
                <a:srgbClr val="FFCC00"/>
              </a:buClr>
              <a:buFont typeface="Wingdings" pitchFamily="2" charset="2"/>
              <a:buChar char="Ø"/>
              <a:defRPr/>
            </a:pPr>
            <a:endParaRPr lang="el-GR" sz="2000" dirty="0" smtClean="0"/>
          </a:p>
          <a:p>
            <a:pPr marL="1431925" lvl="3" indent="-174625">
              <a:buClr>
                <a:srgbClr val="FFCC00"/>
              </a:buClr>
              <a:buFont typeface="Wingdings" pitchFamily="2" charset="2"/>
              <a:buChar char="Ø"/>
              <a:defRPr/>
            </a:pPr>
            <a:endParaRPr lang="el-GR" sz="800" dirty="0" smtClean="0"/>
          </a:p>
          <a:p>
            <a:pPr marL="174625" indent="-174625">
              <a:buClr>
                <a:srgbClr val="FFCC00"/>
              </a:buClr>
              <a:buNone/>
              <a:defRPr/>
            </a:pPr>
            <a:endParaRPr lang="el-GR" sz="22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r>
              <a:rPr lang="el-GR" altLang="en-US" sz="1400" dirty="0" smtClean="0">
                <a:latin typeface="Arial" charset="0"/>
              </a:rPr>
              <a:t>49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600" b="1" dirty="0" smtClean="0">
                <a:solidFill>
                  <a:srgbClr val="FFC000"/>
                </a:solidFill>
              </a:rPr>
              <a:t>Πεδίο εφαρμογής </a:t>
            </a:r>
            <a:endParaRPr lang="el-GR" sz="2600" b="1" dirty="0">
              <a:solidFill>
                <a:srgbClr val="FFC000"/>
              </a:solidFill>
            </a:endParaRPr>
          </a:p>
        </p:txBody>
      </p:sp>
      <p:sp>
        <p:nvSpPr>
          <p:cNvPr id="3" name="Content Placeholder 2"/>
          <p:cNvSpPr>
            <a:spLocks noGrp="1"/>
          </p:cNvSpPr>
          <p:nvPr>
            <p:ph idx="1"/>
          </p:nvPr>
        </p:nvSpPr>
        <p:spPr>
          <a:xfrm>
            <a:off x="179388" y="692150"/>
            <a:ext cx="8785100" cy="5256213"/>
          </a:xfrm>
        </p:spPr>
        <p:txBody>
          <a:bodyPr/>
          <a:lstStyle/>
          <a:p>
            <a:pPr>
              <a:defRPr/>
            </a:pPr>
            <a:r>
              <a:rPr lang="el-GR" sz="2000" dirty="0" smtClean="0"/>
              <a:t>Στο έδαφος της Κυπριακής Δημοκρατίας</a:t>
            </a:r>
          </a:p>
          <a:p>
            <a:pPr lvl="4">
              <a:defRPr/>
            </a:pPr>
            <a:endParaRPr lang="el-GR" sz="800" dirty="0" smtClean="0"/>
          </a:p>
          <a:p>
            <a:pPr>
              <a:defRPr/>
            </a:pPr>
            <a:r>
              <a:rPr lang="el-GR" sz="2000" dirty="0" smtClean="0"/>
              <a:t>Όταν εφαρμόζεται το κυπριακό δίκαιο δυνάμει διεθνούς δικαίου</a:t>
            </a:r>
          </a:p>
          <a:p>
            <a:pPr lvl="4">
              <a:defRPr/>
            </a:pPr>
            <a:endParaRPr lang="el-GR" sz="800" dirty="0" smtClean="0"/>
          </a:p>
          <a:p>
            <a:pPr>
              <a:defRPr/>
            </a:pPr>
            <a:r>
              <a:rPr lang="el-GR" sz="2000" dirty="0" smtClean="0"/>
              <a:t>Διασυνοριακές υποθέσεις που αφορούν πρόσωπα σε περισσότερα κράτη μέλη (συνδεδεμένες εταιρείες)</a:t>
            </a:r>
          </a:p>
          <a:p>
            <a:pPr lvl="4">
              <a:defRPr/>
            </a:pPr>
            <a:endParaRPr lang="el-GR" sz="800" dirty="0" smtClean="0"/>
          </a:p>
          <a:p>
            <a:pPr>
              <a:defRPr/>
            </a:pPr>
            <a:r>
              <a:rPr lang="el-GR" sz="2000" dirty="0" smtClean="0"/>
              <a:t>Σε επεξεργασία εκτός ΕΕ για υποκείμενα που βρίσκονται εντός ΕΕ </a:t>
            </a:r>
            <a:endParaRPr lang="en-US" sz="2000" dirty="0" smtClean="0"/>
          </a:p>
          <a:p>
            <a:pPr>
              <a:buNone/>
              <a:defRPr/>
            </a:pPr>
            <a:r>
              <a:rPr lang="en-US" sz="2000" dirty="0" smtClean="0"/>
              <a:t>    </a:t>
            </a:r>
            <a:r>
              <a:rPr lang="el-GR" sz="2000" dirty="0" smtClean="0"/>
              <a:t>π.χ. </a:t>
            </a:r>
            <a:r>
              <a:rPr lang="en-US" sz="2000" dirty="0" smtClean="0"/>
              <a:t>US Airlines, </a:t>
            </a:r>
            <a:r>
              <a:rPr lang="el-GR" sz="2000" dirty="0" smtClean="0"/>
              <a:t>ταξιδιωτικό γραφείο σε τρίτη χώρα</a:t>
            </a:r>
            <a:r>
              <a:rPr lang="en-US" sz="2000" dirty="0" smtClean="0"/>
              <a:t> </a:t>
            </a:r>
            <a:r>
              <a:rPr lang="el-GR" sz="2000" dirty="0" smtClean="0"/>
              <a:t>που συλλέγει δεδομένα πολιτών Ε.Ε.</a:t>
            </a:r>
          </a:p>
          <a:p>
            <a:pPr lvl="3">
              <a:defRPr/>
            </a:pPr>
            <a:endParaRPr lang="el-GR" sz="800" dirty="0" smtClean="0"/>
          </a:p>
          <a:p>
            <a:pPr>
              <a:defRPr/>
            </a:pPr>
            <a:r>
              <a:rPr lang="el-GR" sz="2000" dirty="0" smtClean="0"/>
              <a:t>Σε επεξεργασία που εκτελείται στην ΕΕ για υποκείμενα που βρίσκονται εκτός ΕΕ</a:t>
            </a:r>
          </a:p>
          <a:p>
            <a:pPr lvl="3">
              <a:defRPr/>
            </a:pPr>
            <a:endParaRPr lang="el-GR" sz="800" b="1" dirty="0" smtClean="0"/>
          </a:p>
          <a:p>
            <a:pPr>
              <a:defRPr/>
            </a:pPr>
            <a:r>
              <a:rPr lang="el-GR" sz="2000" b="1" dirty="0" smtClean="0"/>
              <a:t>Κύρια εγκατάσταση: </a:t>
            </a:r>
            <a:r>
              <a:rPr lang="el-GR" sz="2000" dirty="0" smtClean="0"/>
              <a:t>ορίζεται, όταν μια εταιρεία έχει εγκαταστάσεις σε πολλά κράτη μέλη</a:t>
            </a:r>
          </a:p>
          <a:p>
            <a:pPr>
              <a:buFont typeface="Wingdings" pitchFamily="2" charset="2"/>
              <a:buChar char="v"/>
              <a:defRPr/>
            </a:pPr>
            <a:r>
              <a:rPr lang="el-GR" sz="2000" b="1" dirty="0" smtClean="0">
                <a:solidFill>
                  <a:srgbClr val="FFC000"/>
                </a:solidFill>
              </a:rPr>
              <a:t>Για υπεύθυνο επεξεργασίας: </a:t>
            </a:r>
            <a:r>
              <a:rPr lang="el-GR" sz="2000" dirty="0" smtClean="0"/>
              <a:t>κύρια εγκατάσταση = η εγκατάσταση όπου λαμβάνονται οι αποφάσεις</a:t>
            </a:r>
          </a:p>
          <a:p>
            <a:pPr>
              <a:buFont typeface="Wingdings" pitchFamily="2" charset="2"/>
              <a:buChar char="v"/>
              <a:defRPr/>
            </a:pPr>
            <a:r>
              <a:rPr lang="el-GR" sz="2000" b="1" dirty="0" smtClean="0">
                <a:solidFill>
                  <a:srgbClr val="FFC000"/>
                </a:solidFill>
              </a:rPr>
              <a:t>Για εκτελών την επεξεργασία: </a:t>
            </a:r>
            <a:r>
              <a:rPr lang="el-GR" sz="2000" dirty="0" smtClean="0"/>
              <a:t>κύρια εγκατάσταση = η εγκατάσταση όπου εκτελείται η επεξεργασία</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496622" cy="5832648"/>
          </a:xfrm>
        </p:spPr>
        <p:txBody>
          <a:bodyPr/>
          <a:lstStyle/>
          <a:p>
            <a:pPr lvl="0">
              <a:buNone/>
            </a:pPr>
            <a:r>
              <a:rPr lang="el-GR" sz="2000" b="1" dirty="0" smtClean="0"/>
              <a:t>     </a:t>
            </a:r>
            <a:r>
              <a:rPr lang="en-US" sz="2600" b="1" dirty="0" smtClean="0">
                <a:solidFill>
                  <a:srgbClr val="FFC000"/>
                </a:solidFill>
              </a:rPr>
              <a:t>PSD</a:t>
            </a:r>
            <a:r>
              <a:rPr lang="el-GR" sz="2600" b="1" dirty="0" smtClean="0">
                <a:solidFill>
                  <a:srgbClr val="FFC000"/>
                </a:solidFill>
              </a:rPr>
              <a:t>2 «Ο περί της Παροχής και Χρήσης Υπηρεσιών Πληρωμών και Πρόσβασης στα Συστήματα Πληρωμών Νόμος του 2017» (εναρμόνιση με την Οδηγία 2015/2366)</a:t>
            </a:r>
            <a:endParaRPr lang="el-GR" sz="2600" dirty="0" smtClean="0">
              <a:solidFill>
                <a:srgbClr val="FFC000"/>
              </a:solidFill>
            </a:endParaRPr>
          </a:p>
          <a:p>
            <a:pPr marL="3260725" lvl="7" indent="-174625">
              <a:buClr>
                <a:srgbClr val="FFCC00"/>
              </a:buClr>
              <a:buNone/>
              <a:defRPr/>
            </a:pPr>
            <a:endParaRPr lang="el-GR" sz="2600" b="1" dirty="0" smtClean="0"/>
          </a:p>
          <a:p>
            <a:pPr marL="174625" indent="-174625">
              <a:buClr>
                <a:srgbClr val="FFCC00"/>
              </a:buClr>
              <a:buFont typeface="Wingdings" pitchFamily="2" charset="2"/>
              <a:buChar char="Ø"/>
              <a:defRPr/>
            </a:pPr>
            <a:r>
              <a:rPr lang="el-GR" sz="2600" dirty="0" smtClean="0"/>
              <a:t>Δεν τέθηκε στο Γραφείο μου για σχόλια από την ΚΤΚ </a:t>
            </a:r>
          </a:p>
          <a:p>
            <a:pPr lvl="0">
              <a:buFont typeface="Wingdings" pitchFamily="2" charset="2"/>
              <a:buChar char="Ø"/>
            </a:pPr>
            <a:r>
              <a:rPr lang="el-GR" sz="2600" dirty="0" smtClean="0"/>
              <a:t>Υποβλήθηκαν ωστόσο κάποια γενικά σχόλια προς το Υπουργείο Οικονομικών ύστερα από τυχαία ενημέρωσή μου για το εν λόγω νομοσχέδιο</a:t>
            </a:r>
          </a:p>
          <a:p>
            <a:pPr lvl="0">
              <a:buFont typeface="Wingdings" pitchFamily="2" charset="2"/>
              <a:buChar char="Ø"/>
            </a:pPr>
            <a:r>
              <a:rPr lang="el-GR" sz="2600" dirty="0" smtClean="0"/>
              <a:t>Η Οδηγία αυτή θα συζητηθεί από την </a:t>
            </a:r>
            <a:r>
              <a:rPr lang="el-GR" sz="2600" dirty="0" err="1" smtClean="0"/>
              <a:t>Υπο</a:t>
            </a:r>
            <a:r>
              <a:rPr lang="el-GR" sz="2600" dirty="0" smtClean="0"/>
              <a:t> - ομάδα </a:t>
            </a:r>
            <a:r>
              <a:rPr lang="en-US" sz="2600" dirty="0" smtClean="0"/>
              <a:t>financial matters sub</a:t>
            </a:r>
            <a:r>
              <a:rPr lang="el-GR" sz="2600" dirty="0" smtClean="0"/>
              <a:t>- </a:t>
            </a:r>
            <a:r>
              <a:rPr lang="en-US" sz="2600" dirty="0" smtClean="0"/>
              <a:t>group</a:t>
            </a:r>
            <a:r>
              <a:rPr lang="el-GR" sz="2600" dirty="0" smtClean="0"/>
              <a:t> της Ομάδας Εργασίας του Άρθρου 29</a:t>
            </a:r>
          </a:p>
          <a:p>
            <a:pPr marL="1431925" lvl="3" indent="-174625">
              <a:buClr>
                <a:srgbClr val="FFCC00"/>
              </a:buClr>
              <a:buFont typeface="Wingdings" pitchFamily="2" charset="2"/>
              <a:buChar char="Ø"/>
              <a:defRPr/>
            </a:pPr>
            <a:endParaRPr lang="el-GR" sz="800" dirty="0" smtClean="0"/>
          </a:p>
          <a:p>
            <a:pPr marL="174625" indent="-174625">
              <a:buClr>
                <a:srgbClr val="FFCC00"/>
              </a:buClr>
              <a:buNone/>
              <a:defRPr/>
            </a:pPr>
            <a:endParaRPr lang="el-GR" sz="22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r>
              <a:rPr lang="el-GR" altLang="en-US" sz="1400" dirty="0" smtClean="0">
                <a:latin typeface="Arial" charset="0"/>
              </a:rPr>
              <a:t>50</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11560" y="115888"/>
            <a:ext cx="8064128" cy="4392612"/>
          </a:xfrm>
        </p:spPr>
        <p:txBody>
          <a:bodyPr/>
          <a:lstStyle/>
          <a:p>
            <a:pPr algn="ctr">
              <a:defRPr/>
            </a:pP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
            </a:r>
            <a:br>
              <a:rPr lang="el-GR" sz="2800" b="1" dirty="0" smtClean="0">
                <a:cs typeface="Tahoma" pitchFamily="34" charset="0"/>
              </a:rPr>
            </a:br>
            <a:r>
              <a:rPr lang="el-GR" sz="3000" b="1" dirty="0" smtClean="0">
                <a:cs typeface="Tahoma" pitchFamily="34" charset="0"/>
              </a:rPr>
              <a:t>Άλλα σημαντικά θέματα και ορθές πρακτικές που αφορούν στην ΚΤΚ και στα μέλη της</a:t>
            </a:r>
            <a:r>
              <a:rPr lang="el-GR" sz="2800" b="1" dirty="0" smtClean="0">
                <a:cs typeface="Tahoma" pitchFamily="34" charset="0"/>
              </a:rPr>
              <a:t/>
            </a:r>
            <a:br>
              <a:rPr lang="el-GR" sz="2800" b="1" dirty="0" smtClean="0">
                <a:cs typeface="Tahoma" pitchFamily="34" charset="0"/>
              </a:rPr>
            </a:br>
            <a:endParaRPr lang="el-GR" sz="2800" b="1" dirty="0" smtClean="0">
              <a:cs typeface="Tahoma" pitchFamily="34" charset="0"/>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AFA26B9-0293-4299-9554-B7969FF7F18C}" type="slidenum">
              <a:rPr lang="en-GB" altLang="en-US" sz="1400" smtClean="0">
                <a:latin typeface="Arial" charset="0"/>
              </a:rPr>
              <a:pPr>
                <a:spcBef>
                  <a:spcPct val="0"/>
                </a:spcBef>
                <a:buClrTx/>
                <a:buSzTx/>
                <a:buFontTx/>
                <a:buNone/>
                <a:defRPr/>
              </a:pPr>
              <a:t>51</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88641"/>
            <a:ext cx="8569325" cy="5977210"/>
          </a:xfrm>
        </p:spPr>
        <p:txBody>
          <a:bodyPr/>
          <a:lstStyle/>
          <a:p>
            <a:pPr marL="174625" indent="-174625">
              <a:buClr>
                <a:srgbClr val="FFCC00"/>
              </a:buClr>
              <a:buNone/>
              <a:defRPr/>
            </a:pPr>
            <a:r>
              <a:rPr lang="el-GR" dirty="0" smtClean="0">
                <a:latin typeface="+mj-lt"/>
              </a:rPr>
              <a:t> </a:t>
            </a:r>
            <a:r>
              <a:rPr lang="en-US" dirty="0" smtClean="0">
                <a:latin typeface="+mj-lt"/>
              </a:rPr>
              <a:t>      </a:t>
            </a:r>
            <a:r>
              <a:rPr lang="el-GR" sz="2800" b="1" dirty="0" smtClean="0">
                <a:solidFill>
                  <a:srgbClr val="FFC000"/>
                </a:solidFill>
              </a:rPr>
              <a:t>Ηχογράφηση τηλεφωνικών συνδιαλέξεων</a:t>
            </a:r>
          </a:p>
          <a:p>
            <a:pPr marL="974725" lvl="2" indent="-174625">
              <a:buClr>
                <a:srgbClr val="FFCC00"/>
              </a:buClr>
              <a:buNone/>
              <a:defRPr/>
            </a:pPr>
            <a:r>
              <a:rPr lang="el-GR" sz="2000" b="1" dirty="0" smtClean="0">
                <a:solidFill>
                  <a:srgbClr val="FFC000"/>
                </a:solidFill>
              </a:rPr>
              <a:t> </a:t>
            </a:r>
            <a:endParaRPr lang="el-GR" sz="2000" dirty="0">
              <a:solidFill>
                <a:srgbClr val="FFFFFF"/>
              </a:solidFill>
            </a:endParaRPr>
          </a:p>
          <a:p>
            <a:pPr marL="538163" indent="-363538">
              <a:buClr>
                <a:srgbClr val="FFCC00"/>
              </a:buClr>
              <a:buFont typeface="Wingdings" pitchFamily="2" charset="2"/>
              <a:buChar char="Ø"/>
              <a:defRPr/>
            </a:pPr>
            <a:r>
              <a:rPr lang="el-GR" sz="2400" dirty="0" smtClean="0">
                <a:solidFill>
                  <a:srgbClr val="FFFFFF"/>
                </a:solidFill>
              </a:rPr>
              <a:t>Προτού </a:t>
            </a:r>
            <a:r>
              <a:rPr lang="el-GR" sz="2400" dirty="0">
                <a:solidFill>
                  <a:srgbClr val="FFFFFF"/>
                </a:solidFill>
              </a:rPr>
              <a:t>αρχίσει η τηλεφωνική συνομιλία, υπάρχει προειδοποιητική σήμανση ότι η συνομιλία </a:t>
            </a:r>
            <a:r>
              <a:rPr lang="el-GR" sz="2400" dirty="0" smtClean="0">
                <a:solidFill>
                  <a:srgbClr val="FFFFFF"/>
                </a:solidFill>
              </a:rPr>
              <a:t>ηχογραφείται</a:t>
            </a:r>
          </a:p>
          <a:p>
            <a:pPr marL="1338263" lvl="2" indent="-363538">
              <a:buClr>
                <a:srgbClr val="FFCC00"/>
              </a:buClr>
              <a:buFont typeface="Wingdings" pitchFamily="2" charset="2"/>
              <a:buChar char="Ø"/>
              <a:defRPr/>
            </a:pPr>
            <a:endParaRPr lang="el-GR" sz="1600" dirty="0">
              <a:solidFill>
                <a:srgbClr val="FFFFFF"/>
              </a:solidFill>
            </a:endParaRPr>
          </a:p>
          <a:p>
            <a:pPr marL="538163" indent="-363538">
              <a:buClr>
                <a:srgbClr val="FFCC00"/>
              </a:buClr>
              <a:buFont typeface="Wingdings" pitchFamily="2" charset="2"/>
              <a:buChar char="Ø"/>
              <a:defRPr/>
            </a:pPr>
            <a:r>
              <a:rPr lang="el-GR" sz="2400" dirty="0" smtClean="0">
                <a:solidFill>
                  <a:srgbClr val="FFFFFF"/>
                </a:solidFill>
              </a:rPr>
              <a:t>Στο </a:t>
            </a:r>
            <a:r>
              <a:rPr lang="el-GR" sz="2400" dirty="0">
                <a:solidFill>
                  <a:srgbClr val="FFFFFF"/>
                </a:solidFill>
              </a:rPr>
              <a:t>περιεχόμενο της προειδοποιητικής σήμανσης, να αναφέρονται τα ακόλουθα</a:t>
            </a:r>
            <a:r>
              <a:rPr lang="el-GR" sz="2400" dirty="0" smtClean="0">
                <a:solidFill>
                  <a:srgbClr val="FFFFFF"/>
                </a:solidFill>
              </a:rPr>
              <a:t>:</a:t>
            </a:r>
          </a:p>
          <a:p>
            <a:pPr marL="174625" indent="0">
              <a:buClr>
                <a:srgbClr val="FFCC00"/>
              </a:buClr>
              <a:buFontTx/>
              <a:buNone/>
              <a:defRPr/>
            </a:pPr>
            <a:endParaRPr lang="el-GR" sz="1000" dirty="0">
              <a:solidFill>
                <a:srgbClr val="FFFFFF"/>
              </a:solidFill>
            </a:endParaRPr>
          </a:p>
          <a:p>
            <a:pPr marL="538163" indent="0">
              <a:buClr>
                <a:srgbClr val="FFCC00"/>
              </a:buClr>
              <a:defRPr/>
            </a:pPr>
            <a:r>
              <a:rPr lang="el-GR" sz="2400" dirty="0" smtClean="0">
                <a:solidFill>
                  <a:srgbClr val="FFFFFF"/>
                </a:solidFill>
              </a:rPr>
              <a:t> η </a:t>
            </a:r>
            <a:r>
              <a:rPr lang="el-GR" sz="2400" dirty="0">
                <a:solidFill>
                  <a:srgbClr val="FFFFFF"/>
                </a:solidFill>
              </a:rPr>
              <a:t>ταυτότητα του </a:t>
            </a:r>
            <a:r>
              <a:rPr lang="el-GR" sz="2400" dirty="0" smtClean="0">
                <a:solidFill>
                  <a:srgbClr val="FFFFFF"/>
                </a:solidFill>
              </a:rPr>
              <a:t>υπεύθυνου επεξεργασίας,</a:t>
            </a:r>
            <a:endParaRPr lang="el-GR" sz="2400" dirty="0">
              <a:solidFill>
                <a:srgbClr val="FFFFFF"/>
              </a:solidFill>
            </a:endParaRPr>
          </a:p>
          <a:p>
            <a:pPr marL="538163" indent="0">
              <a:buClr>
                <a:srgbClr val="FFCC00"/>
              </a:buClr>
              <a:defRPr/>
            </a:pPr>
            <a:r>
              <a:rPr lang="el-GR" sz="2400" dirty="0" smtClean="0">
                <a:solidFill>
                  <a:srgbClr val="FFFFFF"/>
                </a:solidFill>
              </a:rPr>
              <a:t> ο </a:t>
            </a:r>
            <a:r>
              <a:rPr lang="el-GR" sz="2400" dirty="0">
                <a:solidFill>
                  <a:srgbClr val="FFFFFF"/>
                </a:solidFill>
              </a:rPr>
              <a:t>σκοπός της ηχογράφησης,</a:t>
            </a:r>
          </a:p>
          <a:p>
            <a:pPr marL="801688" indent="-263525">
              <a:buClr>
                <a:srgbClr val="FFCC00"/>
              </a:buClr>
              <a:defRPr/>
            </a:pPr>
            <a:r>
              <a:rPr lang="el-GR" sz="2400" dirty="0" smtClean="0">
                <a:solidFill>
                  <a:srgbClr val="FFFFFF"/>
                </a:solidFill>
              </a:rPr>
              <a:t>εάν </a:t>
            </a:r>
            <a:r>
              <a:rPr lang="el-GR" sz="2400" dirty="0">
                <a:solidFill>
                  <a:srgbClr val="FFFFFF"/>
                </a:solidFill>
              </a:rPr>
              <a:t>η ηχογραφημένη συνομιλία θα κοινοποιηθεί σε τρίτους και ότι</a:t>
            </a:r>
          </a:p>
          <a:p>
            <a:pPr marL="801688" indent="-263525">
              <a:buClr>
                <a:srgbClr val="FFCC00"/>
              </a:buClr>
              <a:defRPr/>
            </a:pPr>
            <a:r>
              <a:rPr lang="el-GR" sz="2400" dirty="0" smtClean="0">
                <a:solidFill>
                  <a:srgbClr val="FFFFFF"/>
                </a:solidFill>
              </a:rPr>
              <a:t>το </a:t>
            </a:r>
            <a:r>
              <a:rPr lang="el-GR" sz="2400" dirty="0">
                <a:solidFill>
                  <a:srgbClr val="FFFFFF"/>
                </a:solidFill>
              </a:rPr>
              <a:t>φυσικό πρόσωπο μπορεί να έχει πρόσβαση στο περιεχόμενο της ηχογραφημένης τηλεφωνικής </a:t>
            </a:r>
            <a:r>
              <a:rPr lang="el-GR" sz="2400" dirty="0" smtClean="0">
                <a:solidFill>
                  <a:srgbClr val="FFFFFF"/>
                </a:solidFill>
              </a:rPr>
              <a:t>συνομιλίας</a:t>
            </a:r>
          </a:p>
          <a:p>
            <a:pPr>
              <a:buClr>
                <a:srgbClr val="FFCC00"/>
              </a:buClr>
              <a:defRPr/>
            </a:pPr>
            <a:endParaRPr lang="el-GR" sz="2400" dirty="0">
              <a:solidFill>
                <a:srgbClr val="FFFFFF"/>
              </a:solidFill>
            </a:endParaRPr>
          </a:p>
          <a:p>
            <a:pPr>
              <a:buFontTx/>
              <a:buNone/>
              <a:defRPr/>
            </a:pPr>
            <a:r>
              <a:rPr lang="el-GR" dirty="0" smtClean="0">
                <a:latin typeface="+mj-lt"/>
              </a:rPr>
              <a:t>  </a:t>
            </a:r>
            <a:endParaRPr lang="en-US" dirty="0" smtClean="0">
              <a:latin typeface="+mj-lt"/>
            </a:endParaRPr>
          </a:p>
          <a:p>
            <a:pPr>
              <a:buFontTx/>
              <a:buNone/>
              <a:defRPr/>
            </a:pPr>
            <a:endParaRPr lang="en-US" sz="2400" dirty="0">
              <a:latin typeface="+mj-lt"/>
            </a:endParaRPr>
          </a:p>
          <a:p>
            <a:pPr>
              <a:buFontTx/>
              <a:buNone/>
              <a:defRPr/>
            </a:pPr>
            <a:endParaRPr lang="en-US" sz="2400" dirty="0" smtClean="0">
              <a:latin typeface="+mj-lt"/>
            </a:endParaRPr>
          </a:p>
          <a:p>
            <a:pPr>
              <a:buFontTx/>
              <a:buNone/>
              <a:defRPr/>
            </a:pPr>
            <a:endParaRPr lang="el-GR" sz="2400" dirty="0">
              <a:latin typeface="+mj-lt"/>
            </a:endParaRPr>
          </a:p>
          <a:p>
            <a:pPr>
              <a:buFontTx/>
              <a:buNone/>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CE85D97-B8C4-4D8D-8AE1-8FECE1EF4D03}" type="slidenum">
              <a:rPr lang="el-GR" altLang="en-US" sz="1400" smtClean="0">
                <a:latin typeface="Arial" charset="0"/>
              </a:rPr>
              <a:pPr>
                <a:spcBef>
                  <a:spcPct val="0"/>
                </a:spcBef>
                <a:buClrTx/>
                <a:buSzTx/>
                <a:buFontTx/>
                <a:buNone/>
                <a:defRPr/>
              </a:pPr>
              <a:t>52</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15888"/>
            <a:ext cx="8208963" cy="1125537"/>
          </a:xfrm>
        </p:spPr>
        <p:txBody>
          <a:bodyPr/>
          <a:lstStyle/>
          <a:p>
            <a:pPr algn="ctr">
              <a:defRPr/>
            </a:pPr>
            <a:r>
              <a:rPr lang="el-GR" sz="2400" b="1" dirty="0" smtClean="0">
                <a:solidFill>
                  <a:srgbClr val="FFC000"/>
                </a:solidFill>
                <a:cs typeface="Tahoma" pitchFamily="34" charset="0"/>
              </a:rPr>
              <a:t>Εγκατάσταση Κλειστού Κυκλώματος Βιντεοπαρακολούθησης (ΚΚΒΠ)</a:t>
            </a:r>
            <a:endParaRPr lang="el-GR" sz="2400" dirty="0">
              <a:solidFill>
                <a:srgbClr val="FFC000"/>
              </a:solidFill>
            </a:endParaRPr>
          </a:p>
        </p:txBody>
      </p:sp>
      <p:sp>
        <p:nvSpPr>
          <p:cNvPr id="3" name="Content Placeholder 2"/>
          <p:cNvSpPr>
            <a:spLocks noGrp="1"/>
          </p:cNvSpPr>
          <p:nvPr>
            <p:ph idx="1"/>
          </p:nvPr>
        </p:nvSpPr>
        <p:spPr>
          <a:xfrm>
            <a:off x="395535" y="1268413"/>
            <a:ext cx="8424937" cy="5184775"/>
          </a:xfrm>
        </p:spPr>
        <p:txBody>
          <a:bodyPr/>
          <a:lstStyle/>
          <a:p>
            <a:pPr marL="363538" indent="-363538">
              <a:buFont typeface="Wingdings" pitchFamily="2" charset="2"/>
              <a:buChar char="Ø"/>
              <a:defRPr/>
            </a:pPr>
            <a:r>
              <a:rPr lang="el-GR" sz="2400" dirty="0" smtClean="0">
                <a:cs typeface="Tahoma" pitchFamily="34" charset="0"/>
              </a:rPr>
              <a:t>Επιτρέπεται μόνο αν δεν υπάρχει λιγότερο παρεμβατικός τρόπος για την πραγματοποίηση του σκοπού π.χ. για προστασία του χώρου από διαρρήξεις και κλοπές</a:t>
            </a:r>
          </a:p>
          <a:p>
            <a:pPr marL="1620838" lvl="3" indent="-363538">
              <a:buFont typeface="Wingdings" pitchFamily="2" charset="2"/>
              <a:buChar char="Ø"/>
              <a:defRPr/>
            </a:pPr>
            <a:endParaRPr lang="el-GR" sz="1200" dirty="0" smtClean="0">
              <a:cs typeface="Tahoma" pitchFamily="34" charset="0"/>
            </a:endParaRPr>
          </a:p>
          <a:p>
            <a:pPr marL="363538" indent="-363538">
              <a:buFont typeface="Wingdings" pitchFamily="2" charset="2"/>
              <a:buChar char="Ø"/>
              <a:defRPr/>
            </a:pPr>
            <a:r>
              <a:rPr lang="el-GR" sz="2400" b="1" dirty="0" smtClean="0">
                <a:cs typeface="Tahoma" pitchFamily="34" charset="0"/>
              </a:rPr>
              <a:t>Δεν επιτρέπεται να ελέγχεται η προσωπική συμπεριφορά, οι προσωπικές επαφές και η αποδοτικότητα / παραγωγικότητα των υπαλλήλων μέσω τέτοιων συστημάτων</a:t>
            </a:r>
          </a:p>
          <a:p>
            <a:pPr marL="1620838" lvl="3" indent="-363538">
              <a:buFont typeface="Wingdings" pitchFamily="2" charset="2"/>
              <a:buChar char="Ø"/>
              <a:defRPr/>
            </a:pPr>
            <a:endParaRPr lang="el-GR" sz="1200" b="1" dirty="0" smtClean="0">
              <a:cs typeface="Tahoma" pitchFamily="34" charset="0"/>
            </a:endParaRPr>
          </a:p>
          <a:p>
            <a:pPr marL="363538" indent="-363538">
              <a:buFont typeface="Wingdings" pitchFamily="2" charset="2"/>
              <a:buChar char="Ø"/>
              <a:defRPr/>
            </a:pPr>
            <a:r>
              <a:rPr lang="el-GR" sz="2400" dirty="0" smtClean="0">
                <a:cs typeface="Times New Roman" pitchFamily="18" charset="0"/>
              </a:rPr>
              <a:t>Σε περίπτωση που υπάρχει ΚΚΒΠ σε κάθε όροφο, η ενημέρωση θα πρέπει να γίνεται σε κάθε όροφο ξεχωριστά</a:t>
            </a:r>
          </a:p>
          <a:p>
            <a:pPr marL="363538" indent="-363538">
              <a:buFont typeface="Wingdings" pitchFamily="2" charset="2"/>
              <a:buChar char="Ø"/>
              <a:defRPr/>
            </a:pPr>
            <a:endParaRPr lang="el-GR" sz="2400" b="1" dirty="0" smtClean="0">
              <a:cs typeface="Tahoma" pitchFamily="34" charset="0"/>
            </a:endParaRPr>
          </a:p>
          <a:p>
            <a:pPr marL="363538" indent="-363538">
              <a:buFont typeface="Wingdings" pitchFamily="2" charset="2"/>
              <a:buChar char="Ø"/>
              <a:defRPr/>
            </a:pPr>
            <a:endParaRPr lang="el-GR" sz="2400" dirty="0" smtClean="0">
              <a:cs typeface="Tahoma" pitchFamily="34" charset="0"/>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A41222F-A2EC-4CC8-829D-4AC9714505C7}" type="slidenum">
              <a:rPr lang="el-GR" altLang="en-US" sz="1400" smtClean="0">
                <a:latin typeface="Arial" charset="0"/>
              </a:rPr>
              <a:pPr>
                <a:spcBef>
                  <a:spcPct val="0"/>
                </a:spcBef>
                <a:buClrTx/>
                <a:buSzTx/>
                <a:buFontTx/>
                <a:buNone/>
                <a:defRPr/>
              </a:pPr>
              <a:t>53</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548681"/>
            <a:ext cx="8064896" cy="5904508"/>
          </a:xfrm>
        </p:spPr>
        <p:txBody>
          <a:bodyPr/>
          <a:lstStyle/>
          <a:p>
            <a:pPr>
              <a:buFont typeface="Wingdings" pitchFamily="2" charset="2"/>
              <a:buChar char="Ø"/>
              <a:defRPr/>
            </a:pPr>
            <a:r>
              <a:rPr lang="el-GR" sz="2800" b="1" dirty="0" smtClean="0">
                <a:solidFill>
                  <a:srgbClr val="FFFF00"/>
                </a:solidFill>
                <a:cs typeface="Tahoma" pitchFamily="34" charset="0"/>
              </a:rPr>
              <a:t>Επιτρέπεται η εγκατάσταση και λειτουργία κάμερας:</a:t>
            </a:r>
          </a:p>
          <a:p>
            <a:pPr lvl="4">
              <a:buFont typeface="Wingdings" pitchFamily="2" charset="2"/>
              <a:buChar char="Ø"/>
              <a:defRPr/>
            </a:pPr>
            <a:endParaRPr lang="el-GR" b="1" dirty="0" smtClean="0">
              <a:solidFill>
                <a:srgbClr val="FFFF00"/>
              </a:solidFill>
              <a:cs typeface="Tahoma" pitchFamily="34" charset="0"/>
            </a:endParaRPr>
          </a:p>
          <a:p>
            <a:pPr>
              <a:defRPr/>
            </a:pPr>
            <a:r>
              <a:rPr lang="el-GR" sz="2800" dirty="0" smtClean="0">
                <a:cs typeface="Tahoma" pitchFamily="34" charset="0"/>
              </a:rPr>
              <a:t>εισόδους / εξόδους </a:t>
            </a:r>
          </a:p>
          <a:p>
            <a:pPr>
              <a:defRPr/>
            </a:pPr>
            <a:r>
              <a:rPr lang="el-GR" sz="2800" dirty="0" smtClean="0">
                <a:cs typeface="Tahoma" pitchFamily="34" charset="0"/>
              </a:rPr>
              <a:t>χώρους φύλαξης χρημάτων (π.χ. ταµεία/ θυρίδες / χρηματοκιβώτια)</a:t>
            </a:r>
          </a:p>
          <a:p>
            <a:pPr>
              <a:defRPr/>
            </a:pPr>
            <a:r>
              <a:rPr lang="el-GR" sz="2800" dirty="0" smtClean="0">
                <a:cs typeface="Tahoma" pitchFamily="34" charset="0"/>
              </a:rPr>
              <a:t>χώρους στάθμευσης </a:t>
            </a:r>
          </a:p>
          <a:p>
            <a:pPr>
              <a:defRPr/>
            </a:pPr>
            <a:r>
              <a:rPr lang="el-GR" sz="2800" dirty="0" smtClean="0">
                <a:cs typeface="Tahoma" pitchFamily="34" charset="0"/>
              </a:rPr>
              <a:t>χώρους εισόδου/εξόδου των ανελκυστήρων στους ορόφους και των κλιμακοστασίων</a:t>
            </a:r>
          </a:p>
          <a:p>
            <a:pPr>
              <a:buFont typeface="Wingdings" pitchFamily="2" charset="2"/>
              <a:buChar char="Ø"/>
              <a:defRPr/>
            </a:pPr>
            <a:endParaRPr lang="el-GR" sz="2200" dirty="0" smtClean="0">
              <a:cs typeface="Tahoma" pitchFamily="34" charset="0"/>
            </a:endParaRPr>
          </a:p>
          <a:p>
            <a:pPr>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A41222F-A2EC-4CC8-829D-4AC9714505C7}" type="slidenum">
              <a:rPr lang="el-GR" altLang="en-US" sz="1400" smtClean="0">
                <a:latin typeface="Arial" charset="0"/>
              </a:rPr>
              <a:pPr>
                <a:spcBef>
                  <a:spcPct val="0"/>
                </a:spcBef>
                <a:buClrTx/>
                <a:buSzTx/>
                <a:buFontTx/>
                <a:buNone/>
                <a:defRPr/>
              </a:pPr>
              <a:t>54</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1"/>
            <a:ext cx="8229600" cy="5831160"/>
          </a:xfrm>
        </p:spPr>
        <p:txBody>
          <a:bodyPr/>
          <a:lstStyle/>
          <a:p>
            <a:pPr>
              <a:buFont typeface="Wingdings" pitchFamily="2" charset="2"/>
              <a:buChar char="Ø"/>
              <a:defRPr/>
            </a:pPr>
            <a:r>
              <a:rPr lang="el-GR" sz="2400" b="1" dirty="0" smtClean="0">
                <a:solidFill>
                  <a:srgbClr val="FFC000"/>
                </a:solidFill>
                <a:cs typeface="Tahoma" pitchFamily="34" charset="0"/>
              </a:rPr>
              <a:t>Δεν επιτρέπεται </a:t>
            </a:r>
            <a:r>
              <a:rPr lang="el-GR" sz="2400" b="1" dirty="0" smtClean="0">
                <a:cs typeface="Tahoma" pitchFamily="34" charset="0"/>
              </a:rPr>
              <a:t>η εγκατάσταση ΚΚΒΠ σε: </a:t>
            </a:r>
          </a:p>
          <a:p>
            <a:pPr marL="0" indent="0">
              <a:buFontTx/>
              <a:buNone/>
              <a:defRPr/>
            </a:pPr>
            <a:r>
              <a:rPr lang="en-US" sz="2400" dirty="0" smtClean="0">
                <a:cs typeface="Tahoma" pitchFamily="34" charset="0"/>
              </a:rPr>
              <a:t> </a:t>
            </a:r>
            <a:r>
              <a:rPr lang="el-GR" sz="2000" dirty="0" smtClean="0">
                <a:solidFill>
                  <a:srgbClr val="FFFF00"/>
                </a:solidFill>
                <a:cs typeface="Tahoma" pitchFamily="34" charset="0"/>
              </a:rPr>
              <a:t>(Σχετική είναι και η Απόφαση της Ελληνικής Αρχής 192/2012)</a:t>
            </a:r>
            <a:endParaRPr lang="en-US" sz="2000" dirty="0" smtClean="0">
              <a:solidFill>
                <a:srgbClr val="FFFF00"/>
              </a:solidFill>
              <a:cs typeface="Tahoma" pitchFamily="34" charset="0"/>
            </a:endParaRPr>
          </a:p>
          <a:p>
            <a:pPr indent="20638">
              <a:buFont typeface="Arial" pitchFamily="34" charset="0"/>
              <a:buChar char="•"/>
              <a:defRPr/>
            </a:pPr>
            <a:r>
              <a:rPr lang="el-GR" sz="2400" dirty="0" smtClean="0">
                <a:cs typeface="Tahoma" pitchFamily="34" charset="0"/>
              </a:rPr>
              <a:t> </a:t>
            </a:r>
            <a:r>
              <a:rPr lang="el-GR" sz="2000" dirty="0" smtClean="0">
                <a:cs typeface="Tahoma" pitchFamily="34" charset="0"/>
              </a:rPr>
              <a:t>χώρους εστίασης π.χ. εστιατόρια, μπαρ, καφετέριες</a:t>
            </a:r>
          </a:p>
          <a:p>
            <a:pPr indent="20638">
              <a:buFont typeface="Arial" pitchFamily="34" charset="0"/>
              <a:buChar char="•"/>
              <a:defRPr/>
            </a:pPr>
            <a:r>
              <a:rPr lang="el-GR" sz="2000" dirty="0" smtClean="0">
                <a:cs typeface="Tahoma" pitchFamily="34" charset="0"/>
              </a:rPr>
              <a:t>  χώρο υποδοχής / αναμονής</a:t>
            </a:r>
          </a:p>
          <a:p>
            <a:pPr indent="20638">
              <a:buFont typeface="Arial" pitchFamily="34" charset="0"/>
              <a:buChar char="•"/>
              <a:defRPr/>
            </a:pPr>
            <a:r>
              <a:rPr lang="el-GR" sz="2000" dirty="0" smtClean="0">
                <a:cs typeface="Tahoma" pitchFamily="34" charset="0"/>
              </a:rPr>
              <a:t>  διαδρόμους</a:t>
            </a:r>
            <a:endParaRPr lang="el-GR" sz="2000" dirty="0" smtClean="0"/>
          </a:p>
          <a:p>
            <a:pPr indent="20638">
              <a:buFont typeface="Arial" pitchFamily="34" charset="0"/>
              <a:buChar char="•"/>
              <a:defRPr/>
            </a:pPr>
            <a:r>
              <a:rPr lang="el-GR" sz="2000" dirty="0" smtClean="0">
                <a:cs typeface="Tahoma" pitchFamily="34" charset="0"/>
              </a:rPr>
              <a:t>  </a:t>
            </a:r>
            <a:r>
              <a:rPr lang="el-GR" sz="2000" dirty="0" smtClean="0"/>
              <a:t>τουαλέτες </a:t>
            </a:r>
          </a:p>
          <a:p>
            <a:pPr indent="20638">
              <a:buFont typeface="Arial" pitchFamily="34" charset="0"/>
              <a:buChar char="•"/>
              <a:defRPr/>
            </a:pPr>
            <a:r>
              <a:rPr lang="el-GR" sz="2000" dirty="0" smtClean="0"/>
              <a:t>  χώροι όπου πραγματοποιούνται δραστηριότητες αναψυχής (όπως</a:t>
            </a:r>
          </a:p>
          <a:p>
            <a:pPr indent="20638">
              <a:buNone/>
              <a:defRPr/>
            </a:pPr>
            <a:r>
              <a:rPr lang="el-GR" sz="2000" dirty="0" smtClean="0"/>
              <a:t>   πισίνες, γυμναστήρια, χώροι άθλησης, αποδυτήρια κλπ.)</a:t>
            </a:r>
          </a:p>
          <a:p>
            <a:pPr indent="20638">
              <a:defRPr/>
            </a:pPr>
            <a:r>
              <a:rPr lang="el-GR" sz="2000" dirty="0" smtClean="0">
                <a:cs typeface="Tahoma" pitchFamily="34" charset="0"/>
              </a:rPr>
              <a:t>  παιδότοπους</a:t>
            </a:r>
            <a:endParaRPr lang="en-US" sz="2000" dirty="0" smtClean="0">
              <a:cs typeface="Tahoma" pitchFamily="34" charset="0"/>
            </a:endParaRPr>
          </a:p>
          <a:p>
            <a:pPr indent="20638">
              <a:buFont typeface="Arial" pitchFamily="34" charset="0"/>
              <a:buChar char="•"/>
              <a:defRPr/>
            </a:pPr>
            <a:r>
              <a:rPr lang="el-GR" sz="2000" dirty="0" smtClean="0">
                <a:cs typeface="Tahoma" pitchFamily="34" charset="0"/>
              </a:rPr>
              <a:t>  μέσα στο ασανσέρ</a:t>
            </a:r>
          </a:p>
          <a:p>
            <a:pPr indent="20638">
              <a:buFont typeface="Arial" pitchFamily="34" charset="0"/>
              <a:buChar char="•"/>
              <a:defRPr/>
            </a:pPr>
            <a:r>
              <a:rPr lang="el-GR" sz="2000" dirty="0" smtClean="0">
                <a:cs typeface="Tahoma" pitchFamily="34" charset="0"/>
              </a:rPr>
              <a:t>  εξωτερικές κάμερες </a:t>
            </a:r>
            <a:r>
              <a:rPr lang="el-GR" sz="2000" dirty="0" smtClean="0"/>
              <a:t>που λαμβάνουν εικόνες από πεζοδρόμια,  </a:t>
            </a:r>
          </a:p>
          <a:p>
            <a:pPr indent="20638">
              <a:buNone/>
              <a:defRPr/>
            </a:pPr>
            <a:r>
              <a:rPr lang="el-GR" sz="2000" dirty="0" smtClean="0"/>
              <a:t>   δρόμους, γειτονικά καταστήματα </a:t>
            </a:r>
          </a:p>
          <a:p>
            <a:pPr indent="20638">
              <a:buFont typeface="Arial" pitchFamily="34" charset="0"/>
              <a:buChar char="•"/>
              <a:defRPr/>
            </a:pPr>
            <a:r>
              <a:rPr lang="el-GR" sz="2000" dirty="0" smtClean="0">
                <a:cs typeface="Tahoma" pitchFamily="34" charset="0"/>
              </a:rPr>
              <a:t>  σε γραφεία όπου απασχολείται ένας ή μικρός αριθμός υπαλλήλων </a:t>
            </a:r>
          </a:p>
          <a:p>
            <a:pPr lvl="3" indent="20638">
              <a:buFont typeface="Arial" pitchFamily="34" charset="0"/>
              <a:buChar char="•"/>
              <a:defRPr/>
            </a:pPr>
            <a:endParaRPr lang="el-GR" sz="800" dirty="0" smtClean="0">
              <a:solidFill>
                <a:srgbClr val="FFFF00"/>
              </a:solidFill>
              <a:cs typeface="Tahoma" pitchFamily="34" charset="0"/>
            </a:endParaRPr>
          </a:p>
          <a:p>
            <a:pPr indent="20638">
              <a:buNone/>
              <a:defRPr/>
            </a:pPr>
            <a:r>
              <a:rPr lang="el-GR" sz="2000" dirty="0" smtClean="0">
                <a:solidFill>
                  <a:srgbClr val="FFFF00"/>
                </a:solidFill>
                <a:cs typeface="Tahoma" pitchFamily="34" charset="0"/>
              </a:rPr>
              <a:t>(Υπάρχουν σχετικές Αποφάσεις Επιτρόπου για απεγκατάσταση των καμερών ή λειτουργία τους κατά τις μη εργάσιμες ώρες)</a:t>
            </a:r>
          </a:p>
          <a:p>
            <a:pPr indent="20638">
              <a:buFont typeface="Arial" pitchFamily="34" charset="0"/>
              <a:buChar char="•"/>
              <a:defRPr/>
            </a:pPr>
            <a:endParaRPr lang="el-GR" sz="2400" dirty="0" smtClean="0">
              <a:cs typeface="Tahoma" pitchFamily="34" charset="0"/>
            </a:endParaRPr>
          </a:p>
          <a:p>
            <a:pPr marL="0" indent="0">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FDC0E7A-7504-4852-B401-7E3A0A8C76F1}" type="slidenum">
              <a:rPr lang="el-GR" altLang="en-US" sz="1400" smtClean="0">
                <a:latin typeface="Arial" charset="0"/>
              </a:rPr>
              <a:pPr>
                <a:spcBef>
                  <a:spcPct val="0"/>
                </a:spcBef>
                <a:buClrTx/>
                <a:buSzTx/>
                <a:buFontTx/>
                <a:buNone/>
                <a:defRPr/>
              </a:pPr>
              <a:t>55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7" y="836713"/>
            <a:ext cx="8209607" cy="5616476"/>
          </a:xfrm>
        </p:spPr>
        <p:txBody>
          <a:bodyPr/>
          <a:lstStyle/>
          <a:p>
            <a:pPr>
              <a:buFont typeface="Wingdings" pitchFamily="2" charset="2"/>
              <a:buChar char="Ø"/>
              <a:defRPr/>
            </a:pPr>
            <a:r>
              <a:rPr lang="el-GR" sz="2400" dirty="0" smtClean="0">
                <a:cs typeface="Tahoma" pitchFamily="34" charset="0"/>
              </a:rPr>
              <a:t>Απαραίτητη η σήμανση με ευδιάκριτα γράμματα για ενημέρωση των πελατών </a:t>
            </a:r>
            <a:r>
              <a:rPr lang="el-GR" sz="2400" b="1" u="sng" dirty="0" smtClean="0">
                <a:cs typeface="Tahoma" pitchFamily="34" charset="0"/>
              </a:rPr>
              <a:t>πριν</a:t>
            </a:r>
            <a:r>
              <a:rPr lang="el-GR" sz="2400" dirty="0" smtClean="0">
                <a:cs typeface="Tahoma" pitchFamily="34" charset="0"/>
              </a:rPr>
              <a:t> από την είσοδό τους στην ΚΤΚ/τράπεζα  ή σε κάθε όροφο</a:t>
            </a:r>
          </a:p>
          <a:p>
            <a:pPr lvl="2">
              <a:buFont typeface="Wingdings" pitchFamily="2" charset="2"/>
              <a:buChar char="Ø"/>
              <a:defRPr/>
            </a:pPr>
            <a:endParaRPr lang="el-GR" sz="1600" dirty="0" smtClean="0">
              <a:cs typeface="Tahoma" pitchFamily="34" charset="0"/>
            </a:endParaRPr>
          </a:p>
          <a:p>
            <a:pPr>
              <a:buFont typeface="Wingdings" pitchFamily="2" charset="2"/>
              <a:buChar char="Ø"/>
              <a:defRPr/>
            </a:pPr>
            <a:r>
              <a:rPr lang="el-GR" sz="2400" dirty="0" smtClean="0">
                <a:cs typeface="Tahoma" pitchFamily="34" charset="0"/>
              </a:rPr>
              <a:t>Οι υπάλληλοι ενημερώνονται μέσω εγκυκλίου </a:t>
            </a:r>
          </a:p>
          <a:p>
            <a:pPr lvl="2">
              <a:buFont typeface="Wingdings" pitchFamily="2" charset="2"/>
              <a:buChar char="Ø"/>
              <a:defRPr/>
            </a:pPr>
            <a:endParaRPr lang="el-GR" sz="1600" dirty="0" smtClean="0">
              <a:cs typeface="Tahoma" pitchFamily="34" charset="0"/>
            </a:endParaRPr>
          </a:p>
          <a:p>
            <a:pPr>
              <a:buFont typeface="Wingdings" pitchFamily="2" charset="2"/>
              <a:buChar char="Ø"/>
              <a:defRPr/>
            </a:pPr>
            <a:r>
              <a:rPr lang="el-GR" sz="2400" dirty="0" smtClean="0">
                <a:cs typeface="Tahoma" pitchFamily="34" charset="0"/>
              </a:rPr>
              <a:t>Δεν επιτρέπεται η μυστική παρακολούθηση </a:t>
            </a:r>
          </a:p>
          <a:p>
            <a:pPr>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A41222F-A2EC-4CC8-829D-4AC9714505C7}" type="slidenum">
              <a:rPr lang="el-GR" altLang="en-US" sz="1400" smtClean="0">
                <a:latin typeface="Arial" charset="0"/>
              </a:rPr>
              <a:pPr>
                <a:spcBef>
                  <a:spcPct val="0"/>
                </a:spcBef>
                <a:buClrTx/>
                <a:buSzTx/>
                <a:buFontTx/>
                <a:buNone/>
                <a:defRPr/>
              </a:pPr>
              <a:t>56</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8313" y="115888"/>
            <a:ext cx="8424862" cy="1944687"/>
          </a:xfrm>
        </p:spPr>
        <p:txBody>
          <a:bodyPr/>
          <a:lstStyle/>
          <a:p>
            <a:pPr>
              <a:defRPr/>
            </a:pPr>
            <a:r>
              <a:rPr lang="el-GR" sz="2600" b="1" dirty="0" smtClean="0">
                <a:solidFill>
                  <a:srgbClr val="FFC000"/>
                </a:solidFill>
                <a:cs typeface="Tahoma" pitchFamily="34" charset="0"/>
              </a:rPr>
              <a:t>Τήρηση αρχείου (με αριθμούς και διάρκεια) τηλεφωνικών κλήσεων προσωπικού (εξερχόμενων και /ή εισερχόμενων </a:t>
            </a:r>
          </a:p>
        </p:txBody>
      </p:sp>
      <p:sp>
        <p:nvSpPr>
          <p:cNvPr id="65539" name="Content Placeholder 2"/>
          <p:cNvSpPr>
            <a:spLocks noGrp="1"/>
          </p:cNvSpPr>
          <p:nvPr>
            <p:ph idx="1"/>
          </p:nvPr>
        </p:nvSpPr>
        <p:spPr>
          <a:xfrm>
            <a:off x="251520" y="1988840"/>
            <a:ext cx="8424936" cy="4464348"/>
          </a:xfrm>
        </p:spPr>
        <p:txBody>
          <a:bodyPr/>
          <a:lstStyle/>
          <a:p>
            <a:pPr marL="450850" indent="-450850" algn="just">
              <a:buFont typeface="Wingdings" pitchFamily="2" charset="2"/>
              <a:buChar char="Ø"/>
              <a:defRPr/>
            </a:pPr>
            <a:r>
              <a:rPr lang="el-GR" sz="2400" dirty="0" smtClean="0">
                <a:cs typeface="Tahoma" pitchFamily="34" charset="0"/>
              </a:rPr>
              <a:t>Κατ’ αναλογία ισχύουν οι διατάξεις του Διατάγματος του ΕΡΗΕΤ (2005) για τους αναλυτικούς λογαριασμούς σε επαγγελματικές εγκαταστάσεις με πολλούς χρήστες </a:t>
            </a:r>
          </a:p>
          <a:p>
            <a:pPr marL="450850" indent="-450850" algn="just">
              <a:buFont typeface="Wingdings" pitchFamily="2" charset="2"/>
              <a:buChar char="Ø"/>
              <a:defRPr/>
            </a:pPr>
            <a:r>
              <a:rPr lang="el-GR" sz="2400" dirty="0">
                <a:cs typeface="Tahoma" pitchFamily="34" charset="0"/>
              </a:rPr>
              <a:t> </a:t>
            </a:r>
            <a:r>
              <a:rPr lang="el-GR" sz="2400" dirty="0" smtClean="0">
                <a:cs typeface="Tahoma" pitchFamily="34" charset="0"/>
              </a:rPr>
              <a:t>Μπορεί να </a:t>
            </a:r>
            <a:r>
              <a:rPr lang="el-GR" sz="2400" dirty="0">
                <a:cs typeface="Tahoma" pitchFamily="34" charset="0"/>
              </a:rPr>
              <a:t>λαμβάνει καταστάσεις των αναλυτικών λογαριασμών </a:t>
            </a:r>
            <a:r>
              <a:rPr lang="el-GR" sz="2400" dirty="0" smtClean="0">
                <a:cs typeface="Tahoma" pitchFamily="34" charset="0"/>
              </a:rPr>
              <a:t>(με προηγούμενη απάλειψη των 3 τελευταίων ψηφίων) με </a:t>
            </a:r>
            <a:r>
              <a:rPr lang="el-GR" sz="2400" dirty="0">
                <a:cs typeface="Tahoma" pitchFamily="34" charset="0"/>
              </a:rPr>
              <a:t>γραπτή βεβαίωση στον </a:t>
            </a:r>
            <a:r>
              <a:rPr lang="el-GR" sz="2400" dirty="0" err="1">
                <a:cs typeface="Tahoma" pitchFamily="34" charset="0"/>
              </a:rPr>
              <a:t>παροχέα</a:t>
            </a:r>
            <a:r>
              <a:rPr lang="el-GR" sz="2400" dirty="0">
                <a:cs typeface="Tahoma" pitchFamily="34" charset="0"/>
              </a:rPr>
              <a:t> τηλεπικοινωνιακής υπηρεσίας ότι οι υπάλληλοι έχουν προηγουμένως </a:t>
            </a:r>
            <a:r>
              <a:rPr lang="el-GR" sz="2400" dirty="0" smtClean="0">
                <a:cs typeface="Tahoma" pitchFamily="34" charset="0"/>
              </a:rPr>
              <a:t>ενημερωθεί </a:t>
            </a:r>
            <a:endParaRPr lang="el-GR" sz="2400" dirty="0">
              <a:cs typeface="Tahoma" pitchFamily="34" charset="0"/>
            </a:endParaRPr>
          </a:p>
          <a:p>
            <a:pPr marL="450850" indent="-450850" algn="just">
              <a:buFont typeface="Wingdings" pitchFamily="2" charset="2"/>
              <a:buChar char="Ø"/>
              <a:defRPr/>
            </a:pPr>
            <a:r>
              <a:rPr lang="en-US" sz="2400" dirty="0" smtClean="0">
                <a:cs typeface="Tahoma" pitchFamily="34" charset="0"/>
              </a:rPr>
              <a:t>Mutatis mutandis </a:t>
            </a:r>
            <a:r>
              <a:rPr lang="el-GR" sz="2400" dirty="0" smtClean="0">
                <a:cs typeface="Tahoma" pitchFamily="34" charset="0"/>
              </a:rPr>
              <a:t>η ΚΤΚ οφείλει </a:t>
            </a:r>
            <a:r>
              <a:rPr lang="el-GR" sz="2400" dirty="0">
                <a:cs typeface="Tahoma" pitchFamily="34" charset="0"/>
              </a:rPr>
              <a:t>να διαγράφει τα 3 τελευταία ψηφία </a:t>
            </a:r>
            <a:r>
              <a:rPr lang="el-GR" sz="2400" dirty="0" smtClean="0">
                <a:cs typeface="Tahoma" pitchFamily="34" charset="0"/>
              </a:rPr>
              <a:t>των </a:t>
            </a:r>
            <a:r>
              <a:rPr lang="el-GR" sz="2400" dirty="0">
                <a:cs typeface="Tahoma" pitchFamily="34" charset="0"/>
              </a:rPr>
              <a:t>κληθέντων </a:t>
            </a:r>
            <a:r>
              <a:rPr lang="el-GR" sz="2400" dirty="0" smtClean="0">
                <a:cs typeface="Tahoma" pitchFamily="34" charset="0"/>
              </a:rPr>
              <a:t>αριθµών κατά την καταχώρηση και διατήρηση τους σε αρχείο</a:t>
            </a:r>
          </a:p>
          <a:p>
            <a:pPr algn="just">
              <a:buFont typeface="Wingdings" pitchFamily="2" charset="2"/>
              <a:buChar char="Ø"/>
              <a:defRPr/>
            </a:pPr>
            <a:endParaRPr lang="el-GR" sz="2400" dirty="0" smtClean="0">
              <a:cs typeface="Tahoma" pitchFamily="34" charset="0"/>
            </a:endParaRPr>
          </a:p>
          <a:p>
            <a:pPr>
              <a:defRPr/>
            </a:pPr>
            <a:endParaRPr lang="el-GR" dirty="0" smtClean="0"/>
          </a:p>
          <a:p>
            <a:pPr>
              <a:defRPr/>
            </a:pPr>
            <a:endParaRPr lang="el-GR"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3E06641-3AEF-4165-9201-B300DA07A308}" type="slidenum">
              <a:rPr lang="en-GB" altLang="en-US" sz="1400" smtClean="0">
                <a:latin typeface="Arial" charset="0"/>
              </a:rPr>
              <a:pPr>
                <a:spcBef>
                  <a:spcPct val="0"/>
                </a:spcBef>
                <a:buClrTx/>
                <a:buSzTx/>
                <a:buFontTx/>
                <a:buNone/>
                <a:defRPr/>
              </a:pPr>
              <a:t>57</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340768"/>
            <a:ext cx="8675687" cy="143545"/>
          </a:xfrm>
        </p:spPr>
        <p:txBody>
          <a:bodyPr/>
          <a:lstStyle/>
          <a:p>
            <a:pPr>
              <a:defRPr/>
            </a:pPr>
            <a:r>
              <a:rPr lang="el-GR" sz="2000" b="1" dirty="0" smtClean="0">
                <a:solidFill>
                  <a:srgbClr val="FFC000"/>
                </a:solidFill>
                <a:cs typeface="Tahoma" pitchFamily="34" charset="0"/>
              </a:rPr>
              <a:t>Εγκατάσταση συστημάτων δακτυλικών αποτυπωμάτων για σκοπούς ελέγχου της ώρας προσέλευσης/ αναχώρησης των υπαλλήλων από την εργασία </a:t>
            </a:r>
            <a:r>
              <a:rPr lang="en-US" sz="2000" b="1" dirty="0" smtClean="0">
                <a:solidFill>
                  <a:srgbClr val="FFC000"/>
                </a:solidFill>
                <a:cs typeface="Tahoma" pitchFamily="34" charset="0"/>
              </a:rPr>
              <a:t/>
            </a:r>
            <a:br>
              <a:rPr lang="en-US" sz="2000" b="1" dirty="0" smtClean="0">
                <a:solidFill>
                  <a:srgbClr val="FFC000"/>
                </a:solidFill>
                <a:cs typeface="Tahoma" pitchFamily="34" charset="0"/>
              </a:rPr>
            </a:br>
            <a:r>
              <a:rPr lang="el-GR" sz="2000" b="1" dirty="0" smtClean="0">
                <a:solidFill>
                  <a:srgbClr val="FFC000"/>
                </a:solidFill>
                <a:cs typeface="Tahoma" pitchFamily="34" charset="0"/>
              </a:rPr>
              <a:t/>
            </a:r>
            <a:br>
              <a:rPr lang="el-GR" sz="2000" b="1" dirty="0" smtClean="0">
                <a:solidFill>
                  <a:srgbClr val="FFC000"/>
                </a:solidFill>
                <a:cs typeface="Tahoma" pitchFamily="34" charset="0"/>
              </a:rPr>
            </a:br>
            <a:r>
              <a:rPr lang="el-GR" sz="2000" b="1" dirty="0" smtClean="0">
                <a:solidFill>
                  <a:schemeClr val="tx1"/>
                </a:solidFill>
                <a:cs typeface="Tahoma" pitchFamily="34" charset="0"/>
              </a:rPr>
              <a:t/>
            </a:r>
            <a:br>
              <a:rPr lang="el-GR" sz="2000" b="1" dirty="0" smtClean="0">
                <a:solidFill>
                  <a:schemeClr val="tx1"/>
                </a:solidFill>
                <a:cs typeface="Tahoma" pitchFamily="34" charset="0"/>
              </a:rPr>
            </a:br>
            <a:r>
              <a:rPr lang="el-GR" sz="2000" b="1" dirty="0" smtClean="0">
                <a:solidFill>
                  <a:schemeClr val="tx1"/>
                </a:solidFill>
                <a:cs typeface="Tahoma" pitchFamily="34" charset="0"/>
              </a:rPr>
              <a:t/>
            </a:r>
            <a:br>
              <a:rPr lang="el-GR" sz="2000" b="1" dirty="0" smtClean="0">
                <a:solidFill>
                  <a:schemeClr val="tx1"/>
                </a:solidFill>
                <a:cs typeface="Tahoma" pitchFamily="34" charset="0"/>
              </a:rPr>
            </a:br>
            <a:endParaRPr lang="el-GR" sz="2000" dirty="0">
              <a:solidFill>
                <a:schemeClr val="tx1"/>
              </a:solidFill>
            </a:endParaRPr>
          </a:p>
        </p:txBody>
      </p:sp>
      <p:sp>
        <p:nvSpPr>
          <p:cNvPr id="3" name="Content Placeholder 2"/>
          <p:cNvSpPr>
            <a:spLocks noGrp="1"/>
          </p:cNvSpPr>
          <p:nvPr>
            <p:ph idx="1"/>
          </p:nvPr>
        </p:nvSpPr>
        <p:spPr>
          <a:xfrm>
            <a:off x="250825" y="1556792"/>
            <a:ext cx="8642350" cy="4824958"/>
          </a:xfrm>
        </p:spPr>
        <p:txBody>
          <a:bodyPr/>
          <a:lstStyle/>
          <a:p>
            <a:pPr>
              <a:lnSpc>
                <a:spcPct val="90000"/>
              </a:lnSpc>
              <a:defRPr/>
            </a:pPr>
            <a:r>
              <a:rPr lang="el-GR" sz="2100" b="1" dirty="0" smtClean="0">
                <a:solidFill>
                  <a:srgbClr val="FFFF00"/>
                </a:solidFill>
              </a:rPr>
              <a:t>Είναι βιομετρικό δεδομένο</a:t>
            </a:r>
            <a:r>
              <a:rPr lang="he-IL" sz="2100" b="1" dirty="0" smtClean="0">
                <a:solidFill>
                  <a:srgbClr val="FFFF00"/>
                </a:solidFill>
              </a:rPr>
              <a:t>׃</a:t>
            </a:r>
            <a:r>
              <a:rPr lang="el-GR" sz="2100" b="1" dirty="0" smtClean="0">
                <a:solidFill>
                  <a:srgbClr val="FFC000"/>
                </a:solidFill>
              </a:rPr>
              <a:t> </a:t>
            </a:r>
            <a:r>
              <a:rPr lang="el-GR" sz="2100" dirty="0" smtClean="0">
                <a:cs typeface="Tahoma" pitchFamily="34" charset="0"/>
              </a:rPr>
              <a:t>καθολικό, μοναδικό, μόνιμο δεδομένο όπως είναι φωτογραφία, </a:t>
            </a:r>
            <a:r>
              <a:rPr lang="en-US" sz="2100" dirty="0" smtClean="0">
                <a:cs typeface="Tahoma" pitchFamily="34" charset="0"/>
              </a:rPr>
              <a:t>DNA</a:t>
            </a:r>
            <a:r>
              <a:rPr lang="el-GR" sz="2100" dirty="0" smtClean="0">
                <a:cs typeface="Tahoma" pitchFamily="34" charset="0"/>
              </a:rPr>
              <a:t>, ίριδα, παλάμη, φωνή κτλ</a:t>
            </a:r>
          </a:p>
          <a:p>
            <a:pPr lvl="2">
              <a:lnSpc>
                <a:spcPct val="90000"/>
              </a:lnSpc>
              <a:defRPr/>
            </a:pPr>
            <a:endParaRPr lang="el-GR" sz="1300" dirty="0" smtClean="0">
              <a:cs typeface="Tahoma" pitchFamily="34" charset="0"/>
            </a:endParaRPr>
          </a:p>
          <a:p>
            <a:pPr>
              <a:buFont typeface="Wingdings" pitchFamily="2" charset="2"/>
              <a:buChar char="Ø"/>
              <a:defRPr/>
            </a:pPr>
            <a:r>
              <a:rPr lang="el-GR" sz="2100" b="1" u="sng" dirty="0" smtClean="0">
                <a:cs typeface="Tahoma" pitchFamily="34" charset="0"/>
              </a:rPr>
              <a:t>Επιτρέπεται</a:t>
            </a:r>
            <a:r>
              <a:rPr lang="el-GR" sz="2100" dirty="0" smtClean="0">
                <a:cs typeface="Tahoma" pitchFamily="34" charset="0"/>
              </a:rPr>
              <a:t> </a:t>
            </a:r>
            <a:r>
              <a:rPr lang="el-GR" sz="2100" b="1" dirty="0" smtClean="0">
                <a:cs typeface="Tahoma" pitchFamily="34" charset="0"/>
              </a:rPr>
              <a:t>ΜΟΝΟ</a:t>
            </a:r>
            <a:r>
              <a:rPr lang="el-GR" sz="2100" dirty="0" smtClean="0">
                <a:cs typeface="Tahoma" pitchFamily="34" charset="0"/>
              </a:rPr>
              <a:t> σε κτίρια υψίστης ασφάλειας και χώρους με ιδιαίτερες απαιτήσεις ασφαλείας και εφόσον δεν υπάρχει άλλο λιγότερο επαχθές μέσο για την επίτευξη </a:t>
            </a:r>
            <a:r>
              <a:rPr lang="el-GR" sz="2100" b="1" u="sng" dirty="0" smtClean="0">
                <a:cs typeface="Tahoma" pitchFamily="34" charset="0"/>
              </a:rPr>
              <a:t>των σκοπών ασφάλειας</a:t>
            </a:r>
            <a:r>
              <a:rPr lang="el-GR" sz="2100" dirty="0" smtClean="0">
                <a:cs typeface="Tahoma" pitchFamily="34" charset="0"/>
              </a:rPr>
              <a:t> των εγκαταστάσεων / εξοπλισμού /προσώπων (π.χ. στρατιωτικές /αμυντικές εγκαταστάσεις, εργαστήρια υψηλού κινδύνου, χώροι αεροδρομίων, </a:t>
            </a:r>
            <a:r>
              <a:rPr lang="el-GR" sz="2100" dirty="0" err="1" smtClean="0">
                <a:cs typeface="Tahoma" pitchFamily="34" charset="0"/>
              </a:rPr>
              <a:t>κ.α</a:t>
            </a:r>
            <a:r>
              <a:rPr lang="el-GR" sz="2100" dirty="0" smtClean="0">
                <a:cs typeface="Tahoma" pitchFamily="34" charset="0"/>
              </a:rPr>
              <a:t>)</a:t>
            </a:r>
          </a:p>
          <a:p>
            <a:pPr lvl="3">
              <a:buFont typeface="Wingdings" pitchFamily="2" charset="2"/>
              <a:buChar char="Ø"/>
              <a:defRPr/>
            </a:pPr>
            <a:endParaRPr lang="el-GR" sz="900" dirty="0" smtClean="0">
              <a:cs typeface="Tahoma" pitchFamily="34" charset="0"/>
            </a:endParaRPr>
          </a:p>
          <a:p>
            <a:pPr>
              <a:buFont typeface="Wingdings" pitchFamily="2" charset="2"/>
              <a:buChar char="Ø"/>
              <a:defRPr/>
            </a:pPr>
            <a:r>
              <a:rPr lang="el-GR" sz="2100" dirty="0" smtClean="0">
                <a:cs typeface="Tahoma" pitchFamily="34" charset="0"/>
              </a:rPr>
              <a:t>Η ΚΤΚ σταθμίζει τους κινδύνους, την έκταση των κινδύνων αυτών και τις υπάρχουσες εναλλακτικές δυνατότητες αντιμετώπισης των κινδύνων και από την άλλη, τις προσβολές της προσωπικότητας και της </a:t>
            </a:r>
            <a:r>
              <a:rPr lang="el-GR" sz="2100" dirty="0" err="1" smtClean="0">
                <a:cs typeface="Tahoma" pitchFamily="34" charset="0"/>
              </a:rPr>
              <a:t>ιδιωτικότητας</a:t>
            </a:r>
            <a:r>
              <a:rPr lang="el-GR" sz="2100" dirty="0" smtClean="0">
                <a:cs typeface="Tahoma" pitchFamily="34" charset="0"/>
              </a:rPr>
              <a:t> του ατόμου από τη χρήση τέτοιων μεθόδων </a:t>
            </a:r>
          </a:p>
          <a:p>
            <a:pPr>
              <a:buFont typeface="Wingdings" pitchFamily="2" charset="2"/>
              <a:buChar char="Ø"/>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E6D5B99-1563-4B69-A1F8-DC65F5C8D078}" type="slidenum">
              <a:rPr lang="el-GR" altLang="en-US" sz="1400" smtClean="0">
                <a:latin typeface="Arial" charset="0"/>
              </a:rPr>
              <a:pPr>
                <a:spcBef>
                  <a:spcPct val="0"/>
                </a:spcBef>
                <a:buClrTx/>
                <a:buSzTx/>
                <a:buFontTx/>
                <a:buNone/>
                <a:defRPr/>
              </a:pPr>
              <a:t>58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95288" y="-100013"/>
            <a:ext cx="9072562" cy="1152526"/>
          </a:xfrm>
        </p:spPr>
        <p:txBody>
          <a:bodyPr/>
          <a:lstStyle/>
          <a:p>
            <a:pPr>
              <a:defRPr/>
            </a:pPr>
            <a:r>
              <a:rPr lang="el-GR" sz="2800" dirty="0" smtClean="0"/>
              <a:t/>
            </a:r>
            <a:br>
              <a:rPr lang="el-GR" sz="2800" dirty="0" smtClean="0"/>
            </a:br>
            <a:r>
              <a:rPr lang="el-GR" sz="2800" dirty="0" smtClean="0"/>
              <a:t/>
            </a:r>
            <a:br>
              <a:rPr lang="el-GR" sz="2800" dirty="0" smtClean="0"/>
            </a:br>
            <a:r>
              <a:rPr lang="el-GR" sz="2800" b="1" dirty="0" smtClean="0">
                <a:solidFill>
                  <a:srgbClr val="FFC000"/>
                </a:solidFill>
              </a:rPr>
              <a:t>Π</a:t>
            </a:r>
            <a:r>
              <a:rPr lang="el-GR" sz="2200" b="1" dirty="0" smtClean="0">
                <a:solidFill>
                  <a:srgbClr val="FFC000"/>
                </a:solidFill>
              </a:rPr>
              <a:t>ρόσβαση ΚΤΚ στα e-</a:t>
            </a:r>
            <a:r>
              <a:rPr lang="en-US" sz="2200" b="1" dirty="0" smtClean="0">
                <a:solidFill>
                  <a:srgbClr val="FFC000"/>
                </a:solidFill>
              </a:rPr>
              <a:t>m</a:t>
            </a:r>
            <a:r>
              <a:rPr lang="el-GR" sz="2200" b="1" dirty="0" err="1" smtClean="0">
                <a:solidFill>
                  <a:srgbClr val="FFC000"/>
                </a:solidFill>
              </a:rPr>
              <a:t>ails</a:t>
            </a:r>
            <a:r>
              <a:rPr lang="el-GR" sz="2200" b="1" dirty="0" smtClean="0">
                <a:solidFill>
                  <a:srgbClr val="FFC000"/>
                </a:solidFill>
              </a:rPr>
              <a:t> ή/και ηλεκτρονικό υπολογιστή </a:t>
            </a:r>
            <a:br>
              <a:rPr lang="el-GR" sz="2200" b="1" dirty="0" smtClean="0">
                <a:solidFill>
                  <a:srgbClr val="FFC000"/>
                </a:solidFill>
              </a:rPr>
            </a:br>
            <a:r>
              <a:rPr lang="el-GR" sz="2200" b="1" dirty="0" smtClean="0">
                <a:solidFill>
                  <a:srgbClr val="FFC000"/>
                </a:solidFill>
              </a:rPr>
              <a:t>του προσωπικού </a:t>
            </a:r>
            <a:r>
              <a:rPr lang="el-GR" sz="2200" b="1" dirty="0" smtClean="0"/>
              <a:t/>
            </a:r>
            <a:br>
              <a:rPr lang="el-GR" sz="2200" b="1" dirty="0" smtClean="0"/>
            </a:br>
            <a:r>
              <a:rPr lang="el-GR" sz="2400" dirty="0" smtClean="0"/>
              <a:t/>
            </a:r>
            <a:br>
              <a:rPr lang="el-GR" sz="2400" dirty="0" smtClean="0"/>
            </a:br>
            <a:endParaRPr lang="el-GR" sz="2400" dirty="0" smtClean="0"/>
          </a:p>
        </p:txBody>
      </p:sp>
      <p:sp>
        <p:nvSpPr>
          <p:cNvPr id="46083" name="Content Placeholder 2"/>
          <p:cNvSpPr>
            <a:spLocks noGrp="1"/>
          </p:cNvSpPr>
          <p:nvPr>
            <p:ph idx="1"/>
          </p:nvPr>
        </p:nvSpPr>
        <p:spPr>
          <a:xfrm>
            <a:off x="250825" y="1052513"/>
            <a:ext cx="8893175" cy="5472112"/>
          </a:xfrm>
        </p:spPr>
        <p:txBody>
          <a:bodyPr/>
          <a:lstStyle/>
          <a:p>
            <a:pPr>
              <a:defRPr/>
            </a:pPr>
            <a:r>
              <a:rPr lang="el-GR" sz="2200" dirty="0" smtClean="0">
                <a:cs typeface="Tahoma" pitchFamily="34" charset="0"/>
              </a:rPr>
              <a:t>Πληροφόρηση των υπαλλήλων για τις συγκεκριμένες περιστάσεις που δικαιολογούν ένα τέτοιο εξαιρετικό μέτρο καθώς και το εύρος και την εμβέλεια αυτής της παρακολούθησης</a:t>
            </a:r>
          </a:p>
          <a:p>
            <a:pPr>
              <a:defRPr/>
            </a:pPr>
            <a:r>
              <a:rPr lang="el-GR" sz="2200" dirty="0" smtClean="0">
                <a:cs typeface="Tahoma" pitchFamily="34" charset="0"/>
              </a:rPr>
              <a:t>Ενημέρωση των υπαλλήλων για το σκοπό, τον τρόπο και τη διάρκεια του ελέγχου / της παρακολούθησης που προτίθεται να εφαρμοστεί, </a:t>
            </a:r>
            <a:r>
              <a:rPr lang="el-GR" sz="2200" b="1" dirty="0" smtClean="0">
                <a:cs typeface="Tahoma" pitchFamily="34" charset="0"/>
              </a:rPr>
              <a:t>πριν την έναρξη του ελέγχου / της παρακολούθησης</a:t>
            </a:r>
          </a:p>
          <a:p>
            <a:pPr>
              <a:defRPr/>
            </a:pPr>
            <a:r>
              <a:rPr lang="el-GR" sz="2200" b="1" dirty="0" smtClean="0">
                <a:solidFill>
                  <a:srgbClr val="FFFF00"/>
                </a:solidFill>
                <a:cs typeface="Tahoma" pitchFamily="34" charset="0"/>
              </a:rPr>
              <a:t>Ορθή πρακτική: </a:t>
            </a:r>
            <a:r>
              <a:rPr lang="el-GR" sz="2200" dirty="0" smtClean="0">
                <a:cs typeface="Tahoma" pitchFamily="34" charset="0"/>
              </a:rPr>
              <a:t>Υιοθέτηση γραπτής πολιτικής για τη χρήση του εξοπλισμού η οποία καθορίζει τις παραμέτρους της χρήσης τηλεφώνων, ηλεκτρονικών υπολογιστών, διαδικτύου, άλλων ηλεκτρονικών μέσων επικοινωνίας και εξοπλισμού του εργοδότη από τους εργοδοτούμενους και τους τρόπους με τους οποίους η ΚΤΚ θα παρακολουθεί /ελέγχει τη χρήση τους</a:t>
            </a:r>
          </a:p>
          <a:p>
            <a:pPr>
              <a:defRPr/>
            </a:pPr>
            <a:endParaRPr lang="el-GR" sz="2200" dirty="0" smtClean="0">
              <a:cs typeface="Tahoma" pitchFamily="34" charset="0"/>
            </a:endParaRPr>
          </a:p>
        </p:txBody>
      </p:sp>
      <p:sp>
        <p:nvSpPr>
          <p:cNvPr id="4608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457705F-9989-47D7-9323-CD1D2FF9F198}" type="slidenum">
              <a:rPr lang="en-GB" altLang="en-US" sz="1400" smtClean="0">
                <a:latin typeface="Arial" charset="0"/>
              </a:rPr>
              <a:pPr>
                <a:spcBef>
                  <a:spcPct val="0"/>
                </a:spcBef>
                <a:buClrTx/>
                <a:buSzTx/>
                <a:buFontTx/>
                <a:buNone/>
                <a:defRPr/>
              </a:pPr>
              <a:t>59</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323851" y="692696"/>
            <a:ext cx="8424614" cy="5760492"/>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800" b="1" dirty="0" smtClean="0">
                <a:solidFill>
                  <a:srgbClr val="FFC000"/>
                </a:solidFill>
                <a:latin typeface="+mj-lt"/>
              </a:rPr>
              <a:t>Αρχές νόμιμης επεξεργασίας</a:t>
            </a:r>
            <a:endParaRPr lang="en-US" sz="28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defRPr/>
            </a:pPr>
            <a:r>
              <a:rPr lang="el-GR" sz="2400" dirty="0" smtClean="0">
                <a:effectLst>
                  <a:outerShdw blurRad="38100" dist="38100" dir="2700000" algn="tl">
                    <a:srgbClr val="000000">
                      <a:alpha val="43137"/>
                    </a:srgbClr>
                  </a:outerShdw>
                </a:effectLst>
              </a:rPr>
              <a:t>Εισαγωγή της </a:t>
            </a:r>
            <a:r>
              <a:rPr lang="el-GR" sz="2400" b="1" dirty="0" smtClean="0">
                <a:solidFill>
                  <a:srgbClr val="FFFF00"/>
                </a:solidFill>
                <a:effectLst>
                  <a:outerShdw blurRad="38100" dist="38100" dir="2700000" algn="tl">
                    <a:srgbClr val="000000">
                      <a:alpha val="43137"/>
                    </a:srgbClr>
                  </a:outerShdw>
                </a:effectLst>
              </a:rPr>
              <a:t>Αρχής της Λογοδοσίας: </a:t>
            </a:r>
            <a:r>
              <a:rPr lang="en-US" sz="2400" dirty="0" smtClean="0">
                <a:effectLst>
                  <a:outerShdw blurRad="38100" dist="38100" dir="2700000" algn="tl">
                    <a:srgbClr val="000000">
                      <a:alpha val="43137"/>
                    </a:srgbClr>
                  </a:outerShdw>
                </a:effectLst>
              </a:rPr>
              <a:t>o</a:t>
            </a:r>
            <a:r>
              <a:rPr lang="el-GR" sz="2400" dirty="0" smtClean="0">
                <a:effectLst>
                  <a:outerShdw blurRad="38100" dist="38100" dir="2700000" algn="tl">
                    <a:srgbClr val="000000">
                      <a:alpha val="43137"/>
                    </a:srgbClr>
                  </a:outerShdw>
                </a:effectLst>
              </a:rPr>
              <a:t> οργανισμός</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(σύμφωνα με το άρθρο 32), </a:t>
            </a:r>
            <a:r>
              <a:rPr lang="el-GR" sz="2400" b="1" u="sng" dirty="0" smtClean="0">
                <a:effectLst>
                  <a:outerShdw blurRad="38100" dist="38100" dir="2700000" algn="tl">
                    <a:srgbClr val="000000">
                      <a:alpha val="43137"/>
                    </a:srgbClr>
                  </a:outerShdw>
                </a:effectLst>
              </a:rPr>
              <a:t>για απόδειξη συμμόρφωσης</a:t>
            </a:r>
            <a:endParaRPr lang="en-US" sz="2400" b="1" u="sng" dirty="0" smtClean="0">
              <a:effectLst>
                <a:outerShdw blurRad="38100" dist="38100" dir="2700000" algn="tl">
                  <a:srgbClr val="000000">
                    <a:alpha val="43137"/>
                  </a:srgbClr>
                </a:outerShdw>
              </a:effectLst>
            </a:endParaRPr>
          </a:p>
          <a:p>
            <a:pPr lvl="3" eaLnBrk="1" hangingPunct="1">
              <a:defRPr/>
            </a:pPr>
            <a:endParaRPr lang="en-US" sz="2400" b="1" u="sng" dirty="0" smtClean="0">
              <a:effectLst>
                <a:outerShdw blurRad="38100" dist="38100" dir="2700000" algn="tl">
                  <a:srgbClr val="000000">
                    <a:alpha val="43137"/>
                  </a:srgbClr>
                </a:outerShdw>
              </a:effectLst>
            </a:endParaRPr>
          </a:p>
          <a:p>
            <a:pPr eaLnBrk="1" hangingPunct="1">
              <a:buNone/>
              <a:defRPr/>
            </a:pPr>
            <a:r>
              <a:rPr lang="en-US" sz="2400" b="1"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Τα μέτρα αυτά επανεξετάζονται και επικαιροποιούνται κάθε 3 χρόνια ή όταν αυξάνεται ο κίνδυνος για τα δικαιώματα και τις ελευθερίες των ατόμων </a:t>
            </a:r>
            <a:r>
              <a:rPr lang="el-GR" sz="2400" i="1" dirty="0" smtClean="0">
                <a:effectLst>
                  <a:outerShdw blurRad="38100" dist="38100" dir="2700000" algn="tl">
                    <a:srgbClr val="000000">
                      <a:alpha val="43137"/>
                    </a:srgbClr>
                  </a:outerShdw>
                </a:effectLst>
              </a:rPr>
              <a:t>(κατευθυντήριες γραμμές της Ομάδας Εργασίας του Άρθρου 29)</a:t>
            </a:r>
          </a:p>
          <a:p>
            <a:pPr lvl="3" eaLnBrk="1" hangingPunct="1">
              <a:defRPr/>
            </a:pPr>
            <a:endParaRPr lang="el-GR" sz="800" dirty="0" smtClean="0">
              <a:effectLst>
                <a:outerShdw blurRad="38100" dist="38100" dir="2700000" algn="tl">
                  <a:srgbClr val="000000">
                    <a:alpha val="43137"/>
                  </a:srgbClr>
                </a:outerShdw>
              </a:effectLst>
            </a:endParaRPr>
          </a:p>
          <a:p>
            <a:pPr eaLnBrk="1" hangingPunct="1">
              <a:buNone/>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468313" y="764704"/>
            <a:ext cx="8496300" cy="5472584"/>
          </a:xfrm>
        </p:spPr>
        <p:txBody>
          <a:bodyPr/>
          <a:lstStyle/>
          <a:p>
            <a:pPr>
              <a:defRPr/>
            </a:pPr>
            <a:r>
              <a:rPr lang="el-GR" sz="2400" dirty="0">
                <a:cs typeface="Tahoma" pitchFamily="34" charset="0"/>
              </a:rPr>
              <a:t>Τ</a:t>
            </a:r>
            <a:r>
              <a:rPr lang="el-GR" sz="2400" dirty="0" smtClean="0"/>
              <a:t>υχόν εγκατάσταση συστήματος ελέγχου του υπολογιστή και του ηλεκτρονικού ταχυδρομείου των υπαλλήλων, αντιβαίνει στην αρχή της αναλογικότητας, εφόσον τα δεδομένα τα οποία θα συλλέγονται είναι περισσότερα από όσα απαιτούνται εν όψει του σκοπού της επεξεργασίας</a:t>
            </a:r>
          </a:p>
          <a:p>
            <a:pPr marL="0" indent="0">
              <a:buFontTx/>
              <a:buNone/>
              <a:defRPr/>
            </a:pPr>
            <a:r>
              <a:rPr lang="el-GR" sz="2400" dirty="0" smtClean="0"/>
              <a:t> </a:t>
            </a:r>
          </a:p>
          <a:p>
            <a:pPr>
              <a:defRPr/>
            </a:pPr>
            <a:r>
              <a:rPr lang="el-GR" sz="2400" dirty="0" smtClean="0"/>
              <a:t>Τέτοιος έλεγχος επιτρέπεται όταν είναι ανάλογος µε τον κίνδυνο που αντιμετωπίζει η ΚΤΚ</a:t>
            </a:r>
          </a:p>
          <a:p>
            <a:pPr marL="0" indent="0">
              <a:buFontTx/>
              <a:buNone/>
              <a:defRPr/>
            </a:pPr>
            <a:r>
              <a:rPr lang="el-GR" sz="2400" dirty="0" smtClean="0"/>
              <a:t> </a:t>
            </a:r>
          </a:p>
          <a:p>
            <a:pPr>
              <a:defRPr/>
            </a:pPr>
            <a:r>
              <a:rPr lang="el-GR" sz="2400" dirty="0" smtClean="0"/>
              <a:t>Ο έλεγχος /πρόσβαση στον Η.Υ υπαλλήλου διενεργείται παρουσία του χρήστη εκτός αν, υπό τις περιστάσεις, η παρουσία του αποδειχθεί αδύνατη</a:t>
            </a:r>
          </a:p>
          <a:p>
            <a:pPr>
              <a:buFont typeface="Wingdings" pitchFamily="2" charset="2"/>
              <a:buNone/>
              <a:defRPr/>
            </a:pPr>
            <a:endParaRPr lang="el-GR" sz="2400" dirty="0" smtClean="0"/>
          </a:p>
        </p:txBody>
      </p:sp>
      <p:sp>
        <p:nvSpPr>
          <p:cNvPr id="47108"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B7CBB2C8-975D-4162-B5B7-01C2EB7F51DE}" type="slidenum">
              <a:rPr lang="en-GB" altLang="en-US" sz="1400" smtClean="0">
                <a:latin typeface="Arial" charset="0"/>
              </a:rPr>
              <a:pPr>
                <a:spcBef>
                  <a:spcPct val="0"/>
                </a:spcBef>
                <a:buClrTx/>
                <a:buSzTx/>
                <a:buFontTx/>
                <a:buNone/>
                <a:defRPr/>
              </a:pPr>
              <a:t>60</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a:xfrm>
            <a:off x="468313" y="404813"/>
            <a:ext cx="8424862" cy="6048375"/>
          </a:xfrm>
        </p:spPr>
        <p:txBody>
          <a:bodyPr/>
          <a:lstStyle/>
          <a:p>
            <a:pPr>
              <a:defRPr/>
            </a:pPr>
            <a:r>
              <a:rPr lang="el-GR" sz="2200" dirty="0" smtClean="0"/>
              <a:t>Σε περίπτωση όμως που αυτό δεν είναι δυνατό </a:t>
            </a:r>
            <a:r>
              <a:rPr lang="el-GR" sz="2200" i="1" dirty="0" smtClean="0"/>
              <a:t>(όπως </a:t>
            </a:r>
            <a:r>
              <a:rPr lang="el-GR" sz="2200" i="1" dirty="0" err="1" smtClean="0"/>
              <a:t>π.χ</a:t>
            </a:r>
            <a:r>
              <a:rPr lang="el-GR" sz="2200" i="1" dirty="0" smtClean="0"/>
              <a:t> σε περίπτωση που κάποιος χρήστης δεν συνεργάζεται ώστε να παρουσιαστεί κατά την πρόσβαση/έλεγχο στον υπολογιστή)</a:t>
            </a:r>
            <a:r>
              <a:rPr lang="el-GR" sz="2200" dirty="0" smtClean="0"/>
              <a:t>, η πρόσβαση πρέπει να περιορίζεται μόνο στα υπηρεσιακά αρχεία και όχι σε τυχόν προσωπικά, π.χ. χρησιμοποιώντας αναζητήσεις με λέξεις κλειδιά που σχετίζονται με την έρευνα</a:t>
            </a:r>
          </a:p>
          <a:p>
            <a:pPr>
              <a:defRPr/>
            </a:pPr>
            <a:r>
              <a:rPr lang="el-GR" sz="2200" dirty="0" smtClean="0"/>
              <a:t>Εάν κατά την πρόσβαση στον υπολογιστή του υπαλλήλου, η ΚΤΚ εντοπίσει προσωπικές του πληροφορίες, οφείλει να τις αντιπαρέρχεται</a:t>
            </a:r>
          </a:p>
          <a:p>
            <a:pPr>
              <a:buFont typeface="Wingdings" pitchFamily="2" charset="2"/>
              <a:buChar char="Ø"/>
              <a:defRPr/>
            </a:pPr>
            <a:r>
              <a:rPr lang="el-GR" sz="2200" dirty="0" smtClean="0"/>
              <a:t>Παρά την ύπαρξη γραπτής πολιτικής χρήσης του εξοπλισμού η πρόσβαση του εργοδότη στον υπολογιστή / ηλεκτρονικό ταχυδρομείο των υπαλλήλων, δεν μπορεί να είναι απεριόριστη</a:t>
            </a:r>
          </a:p>
          <a:p>
            <a:pPr>
              <a:buFont typeface="Wingdings" pitchFamily="2" charset="2"/>
              <a:buChar char="Ø"/>
              <a:defRPr/>
            </a:pPr>
            <a:r>
              <a:rPr lang="el-GR" sz="2200" dirty="0" smtClean="0"/>
              <a:t>Σύννομη είναι η πρόσβασή του εφόσον είναι απόλυτα αναγκαία και συνυφασμένη με την οργάνωση, έλεγχο και διεκπεραίωση του κύκλου εργασιών της εταιρείας και συμμόρφωσης της με τους εσωτερικούς Κανονισμούς και νομοθεσίες </a:t>
            </a:r>
            <a:r>
              <a:rPr lang="el-GR" sz="2400" dirty="0" smtClean="0"/>
              <a:t> </a:t>
            </a:r>
          </a:p>
          <a:p>
            <a:pPr>
              <a:defRPr/>
            </a:pPr>
            <a:endParaRPr lang="el-GR" sz="2200" dirty="0" smtClean="0">
              <a:cs typeface="Tahoma" pitchFamily="34" charset="0"/>
            </a:endParaRPr>
          </a:p>
        </p:txBody>
      </p:sp>
      <p:sp>
        <p:nvSpPr>
          <p:cNvPr id="48132"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6828173-BD86-442B-B7FC-CD5294762140}" type="slidenum">
              <a:rPr lang="en-GB" altLang="en-US" sz="1400" smtClean="0">
                <a:latin typeface="Arial" charset="0"/>
              </a:rPr>
              <a:pPr>
                <a:spcBef>
                  <a:spcPct val="0"/>
                </a:spcBef>
                <a:buClrTx/>
                <a:buSzTx/>
                <a:buFontTx/>
                <a:buNone/>
                <a:defRPr/>
              </a:pPr>
              <a:t>61</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a:xfrm>
            <a:off x="323850" y="188913"/>
            <a:ext cx="8496300" cy="6335712"/>
          </a:xfrm>
        </p:spPr>
        <p:txBody>
          <a:bodyPr/>
          <a:lstStyle/>
          <a:p>
            <a:pPr marL="0" indent="0">
              <a:buFontTx/>
              <a:buNone/>
              <a:defRPr/>
            </a:pPr>
            <a:endParaRPr lang="el-GR" sz="2400" b="1" dirty="0" smtClean="0"/>
          </a:p>
          <a:p>
            <a:pPr>
              <a:defRPr/>
            </a:pPr>
            <a:r>
              <a:rPr lang="el-GR" sz="2400" dirty="0" smtClean="0"/>
              <a:t>Η ΚΤΚ </a:t>
            </a:r>
            <a:r>
              <a:rPr lang="el-GR" sz="2400" u="sng" dirty="0" smtClean="0"/>
              <a:t>δεν</a:t>
            </a:r>
            <a:r>
              <a:rPr lang="el-GR" sz="2400" dirty="0" smtClean="0"/>
              <a:t> δικαιούται να παραβιάζει το περιεχόμενο των ηλεκτρονικών μηνυμάτων του υπαλλήλου, ιδίως αν πρόκειται για τον προσωπικό λογαριασμό του, έστω και αν αυτός χορηγήθηκε μόνο για υπηρεσιακούς σκοπούς. Το άνοιγµα των µηνυµάτων ως </a:t>
            </a:r>
            <a:r>
              <a:rPr lang="el-GR" sz="2400" dirty="0" err="1" smtClean="0"/>
              <a:t>σύνηθης</a:t>
            </a:r>
            <a:r>
              <a:rPr lang="el-GR" sz="2400" dirty="0" smtClean="0"/>
              <a:t> πρακτική δεν περιλαμβάνεται στα έννοµα συμφέροντα της ΚΤΚ</a:t>
            </a:r>
          </a:p>
          <a:p>
            <a:pPr>
              <a:buFont typeface="Wingdings" pitchFamily="2" charset="2"/>
              <a:buChar char="Ø"/>
              <a:defRPr/>
            </a:pPr>
            <a:r>
              <a:rPr lang="el-GR" sz="2200" i="1" dirty="0" smtClean="0">
                <a:solidFill>
                  <a:srgbClr val="FFFF00"/>
                </a:solidFill>
              </a:rPr>
              <a:t>Υπερισχύει το θεμελιώδες δικαίωµα του απορρήτου της αλληλογραφίας.</a:t>
            </a:r>
          </a:p>
          <a:p>
            <a:pPr>
              <a:defRPr/>
            </a:pPr>
            <a:r>
              <a:rPr lang="el-GR" sz="2400" dirty="0" smtClean="0"/>
              <a:t>Εάν η ΚΤΚ έχει έννομο συμφέρον να έχει πρόσβαση, μπορεί να καταγράφει τη διεύθυνση στην οποία έχει σταλεί το ηλεκτρονικό μήνυμα, την ώρα και την ημερομηνία αποστολής, </a:t>
            </a:r>
            <a:r>
              <a:rPr lang="el-GR" sz="2400" u="sng" dirty="0" smtClean="0"/>
              <a:t>αλλά η πρόσβαση στο περιεχόμενο του ηλεκτρονικού μηνύματος επιτρέπεται υπό προϋποθέσεις, όπως όταν για παράδειγμα το ηλεκτρονικό μήνυμα ανοίγεται στην παρουσία του υπαλλήλου</a:t>
            </a:r>
          </a:p>
          <a:p>
            <a:pPr>
              <a:defRPr/>
            </a:pPr>
            <a:endParaRPr lang="el-GR" sz="2200" dirty="0" smtClean="0">
              <a:cs typeface="Tahoma" pitchFamily="34" charset="0"/>
            </a:endParaRPr>
          </a:p>
        </p:txBody>
      </p:sp>
      <p:sp>
        <p:nvSpPr>
          <p:cNvPr id="48132"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86A80AD-A44B-4041-891F-E7406C4FFD42}" type="slidenum">
              <a:rPr lang="en-GB" altLang="en-US" sz="1400" smtClean="0">
                <a:latin typeface="Arial" charset="0"/>
              </a:rPr>
              <a:pPr>
                <a:spcBef>
                  <a:spcPct val="0"/>
                </a:spcBef>
                <a:buClrTx/>
                <a:buSzTx/>
                <a:buFontTx/>
                <a:buNone/>
                <a:defRPr/>
              </a:pPr>
              <a:t>62</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187450" y="260350"/>
            <a:ext cx="7200900" cy="1223963"/>
          </a:xfrm>
        </p:spPr>
        <p:txBody>
          <a:bodyPr/>
          <a:lstStyle/>
          <a:p>
            <a:pPr>
              <a:defRPr/>
            </a:pPr>
            <a:r>
              <a:rPr lang="el-GR" sz="2600" b="1" dirty="0" smtClean="0">
                <a:solidFill>
                  <a:srgbClr val="FFC000"/>
                </a:solidFill>
                <a:cs typeface="Tahoma" pitchFamily="34" charset="0"/>
              </a:rPr>
              <a:t>Ορθή χρήση αδειών ασθενείας και δεδομένων υγείας του προσωπικού </a:t>
            </a:r>
          </a:p>
        </p:txBody>
      </p:sp>
      <p:sp>
        <p:nvSpPr>
          <p:cNvPr id="54275" name="Content Placeholder 2"/>
          <p:cNvSpPr>
            <a:spLocks noGrp="1"/>
          </p:cNvSpPr>
          <p:nvPr>
            <p:ph idx="1"/>
          </p:nvPr>
        </p:nvSpPr>
        <p:spPr>
          <a:xfrm>
            <a:off x="250825" y="1412875"/>
            <a:ext cx="8569325" cy="4895850"/>
          </a:xfrm>
        </p:spPr>
        <p:txBody>
          <a:bodyPr/>
          <a:lstStyle/>
          <a:p>
            <a:pPr algn="just" eaLnBrk="1" hangingPunct="1">
              <a:lnSpc>
                <a:spcPct val="90000"/>
              </a:lnSpc>
              <a:buFont typeface="Wingdings" pitchFamily="2" charset="2"/>
              <a:buNone/>
              <a:defRPr/>
            </a:pPr>
            <a:r>
              <a:rPr lang="el-GR" sz="800" dirty="0" smtClean="0">
                <a:latin typeface="Arial" charset="0"/>
              </a:rPr>
              <a:t>               </a:t>
            </a:r>
            <a:r>
              <a:rPr lang="el-GR" sz="2400" b="1" dirty="0" smtClean="0">
                <a:solidFill>
                  <a:srgbClr val="FFFF00"/>
                </a:solidFill>
                <a:latin typeface="Arial" charset="0"/>
                <a:cs typeface="Times New Roman" pitchFamily="18" charset="0"/>
              </a:rPr>
              <a:t>Νόμιμη επεξεργασία: </a:t>
            </a:r>
            <a:r>
              <a:rPr lang="el-GR" sz="2400" dirty="0" smtClean="0">
                <a:latin typeface="Arial" charset="0"/>
                <a:cs typeface="Times New Roman" pitchFamily="18" charset="0"/>
              </a:rPr>
              <a:t>Συγκατάθεση ή Άδεια Επιτρόπου</a:t>
            </a:r>
          </a:p>
          <a:p>
            <a:pPr algn="just">
              <a:buFont typeface="Wingdings" pitchFamily="2" charset="2"/>
              <a:buChar char="Ø"/>
              <a:defRPr/>
            </a:pPr>
            <a:r>
              <a:rPr lang="el-GR" sz="2400" dirty="0" smtClean="0">
                <a:latin typeface="Arial" charset="0"/>
                <a:cs typeface="Times New Roman" pitchFamily="18" charset="0"/>
              </a:rPr>
              <a:t>Οι άδειες ασθενείας (περιλαμβάνουν ευαίσθητα δεδομένα) θα πρέπει να καταχωρούνται όχι στον προσωπικό φάκελο του υπαλλήλου αλλά να σε ξεχωριστό φάκελο που να ονομάζεται «Φάκελος Αδειών». Σε αυτόν, μπορούν επίσης να καταχωρούνται οι άδειες ανάπαυσης του</a:t>
            </a:r>
          </a:p>
          <a:p>
            <a:pPr algn="just">
              <a:buFont typeface="Wingdings" pitchFamily="2" charset="2"/>
              <a:buChar char="Ø"/>
              <a:defRPr/>
            </a:pPr>
            <a:r>
              <a:rPr lang="el-GR" sz="2400" dirty="0" smtClean="0">
                <a:latin typeface="Arial" charset="0"/>
                <a:cs typeface="Times New Roman" pitchFamily="18" charset="0"/>
              </a:rPr>
              <a:t>Περιορισμένη πρόσβαση: μόνο από άτομα που έχουν επιλεγεί και εξουσιοδοτηθεί ειδικά από τον εργοδότη. </a:t>
            </a:r>
          </a:p>
          <a:p>
            <a:pPr algn="just">
              <a:buFont typeface="Wingdings" pitchFamily="2" charset="2"/>
              <a:buChar char="Ø"/>
              <a:defRPr/>
            </a:pPr>
            <a:r>
              <a:rPr lang="el-GR" sz="2400" dirty="0" smtClean="0">
                <a:latin typeface="Arial" charset="0"/>
                <a:cs typeface="Times New Roman" pitchFamily="18" charset="0"/>
              </a:rPr>
              <a:t>Αν τα δεδομένα υγείας ενός </a:t>
            </a:r>
            <a:r>
              <a:rPr lang="el-GR" sz="2400" dirty="0" err="1" smtClean="0">
                <a:latin typeface="Arial" charset="0"/>
                <a:cs typeface="Times New Roman" pitchFamily="18" charset="0"/>
              </a:rPr>
              <a:t>εργοδοτούμενου</a:t>
            </a:r>
            <a:r>
              <a:rPr lang="el-GR" sz="2400" dirty="0" smtClean="0">
                <a:latin typeface="Arial" charset="0"/>
                <a:cs typeface="Times New Roman" pitchFamily="18" charset="0"/>
              </a:rPr>
              <a:t> πρόκειται να κοινοποιηθούν σε τρίτους, ο </a:t>
            </a:r>
            <a:r>
              <a:rPr lang="el-GR" sz="2400" dirty="0" err="1" smtClean="0">
                <a:latin typeface="Arial" charset="0"/>
                <a:cs typeface="Times New Roman" pitchFamily="18" charset="0"/>
              </a:rPr>
              <a:t>εργοδοτούμενος</a:t>
            </a:r>
            <a:r>
              <a:rPr lang="el-GR" sz="2400" dirty="0" smtClean="0">
                <a:latin typeface="Arial" charset="0"/>
                <a:cs typeface="Times New Roman" pitchFamily="18" charset="0"/>
              </a:rPr>
              <a:t> πρέπει να ενημερώνεται εκ των προτέρων για τους σκοπούς και τους αποδέκτες της κοινοποίησης</a:t>
            </a:r>
          </a:p>
          <a:p>
            <a:pPr lvl="1" eaLnBrk="1" hangingPunct="1">
              <a:lnSpc>
                <a:spcPct val="80000"/>
              </a:lnSpc>
              <a:buFont typeface="Wingdings 2" pitchFamily="18" charset="2"/>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9C64E2A-628D-4CE8-8727-99C89757F66D}" type="slidenum">
              <a:rPr lang="en-GB" altLang="en-US" sz="1400" smtClean="0">
                <a:latin typeface="Arial" charset="0"/>
              </a:rPr>
              <a:pPr>
                <a:spcBef>
                  <a:spcPct val="0"/>
                </a:spcBef>
                <a:buClrTx/>
                <a:buSzTx/>
                <a:buFontTx/>
                <a:buNone/>
                <a:defRPr/>
              </a:pPr>
              <a:t>63</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323850" y="620713"/>
            <a:ext cx="8424863" cy="5451475"/>
          </a:xfrm>
        </p:spPr>
        <p:txBody>
          <a:bodyPr/>
          <a:lstStyle/>
          <a:p>
            <a:pPr>
              <a:buFont typeface="Wingdings" pitchFamily="2" charset="2"/>
              <a:buChar char="Ø"/>
              <a:defRPr/>
            </a:pPr>
            <a:r>
              <a:rPr lang="el-GR" sz="2200" dirty="0" smtClean="0"/>
              <a:t>Η επεξεργασία δεδομένων υγείας </a:t>
            </a:r>
            <a:r>
              <a:rPr lang="el-GR" sz="2200" u="sng" dirty="0" smtClean="0"/>
              <a:t>πρέπει να περιορίζεται στις περιπτώσεις όπου αυτή είναι απαραίτητη για να ικανοποιηθούν συγκεκριμένοι σκοποί </a:t>
            </a:r>
            <a:r>
              <a:rPr lang="el-GR" sz="2200" dirty="0" smtClean="0"/>
              <a:t>όπως π.χ.:</a:t>
            </a:r>
          </a:p>
          <a:p>
            <a:pPr>
              <a:buFont typeface="Wingdings" pitchFamily="2" charset="2"/>
              <a:buChar char="v"/>
              <a:defRPr/>
            </a:pPr>
            <a:r>
              <a:rPr lang="el-GR" sz="2200" dirty="0" smtClean="0"/>
              <a:t>όταν η επεξεργασία είναι απαραίτητη για να κριθεί κατά πόσο ένας </a:t>
            </a:r>
            <a:r>
              <a:rPr lang="el-GR" sz="2200" dirty="0" err="1" smtClean="0"/>
              <a:t>εργοδοτούμενος</a:t>
            </a:r>
            <a:r>
              <a:rPr lang="el-GR" sz="2200" dirty="0" smtClean="0"/>
              <a:t> είναι ικανός να εκπληρώσει μία παρούσα ή μελλοντική εργασία</a:t>
            </a:r>
          </a:p>
          <a:p>
            <a:pPr>
              <a:buFont typeface="Wingdings" pitchFamily="2" charset="2"/>
              <a:buChar char="v"/>
              <a:defRPr/>
            </a:pPr>
            <a:r>
              <a:rPr lang="el-GR" sz="2200" dirty="0" smtClean="0"/>
              <a:t>όταν η επεξεργασία είναι απαραίτητη για σκοπούς πρόληψης και προστασίας της υγείας των εργοδοτουμένων στους χώρους εργασίας</a:t>
            </a:r>
          </a:p>
          <a:p>
            <a:pPr>
              <a:buFont typeface="Wingdings" pitchFamily="2" charset="2"/>
              <a:buChar char="v"/>
              <a:defRPr/>
            </a:pPr>
            <a:r>
              <a:rPr lang="el-GR" sz="2200" dirty="0" smtClean="0"/>
              <a:t>όταν η επεξεργασία είναι απαραίτητη, για να παρασχεθούν στον εργοδοτούμενο δικαιώματα ασθενείας ή κοινωνικών ασφαλίσεων</a:t>
            </a:r>
          </a:p>
          <a:p>
            <a:pPr>
              <a:buFont typeface="Wingdings" pitchFamily="2" charset="2"/>
              <a:buChar char="v"/>
              <a:defRPr/>
            </a:pPr>
            <a:r>
              <a:rPr lang="el-GR" sz="2200" dirty="0" smtClean="0"/>
              <a:t>όταν τα καθήκοντα της θέσης επιβάλλουν την υποβολή του </a:t>
            </a:r>
            <a:r>
              <a:rPr lang="el-GR" sz="2200" dirty="0" err="1" smtClean="0"/>
              <a:t>εργοδοτουμένου</a:t>
            </a:r>
            <a:r>
              <a:rPr lang="el-GR" sz="2200" dirty="0" smtClean="0"/>
              <a:t> σε συγκεκριμένους υγειονομικούς ή ιατρικούς ελέγχους</a:t>
            </a:r>
          </a:p>
          <a:p>
            <a:pPr>
              <a:buFontTx/>
              <a:buNone/>
              <a:defRPr/>
            </a:pPr>
            <a:endParaRPr lang="el-GR" sz="2000" dirty="0" smtClean="0"/>
          </a:p>
          <a:p>
            <a:pPr>
              <a:buFontTx/>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268615F-7995-48C6-808F-88B2F90BAAC0}" type="slidenum">
              <a:rPr lang="en-GB" altLang="en-US" sz="1400" smtClean="0">
                <a:latin typeface="Arial" charset="0"/>
              </a:rPr>
              <a:pPr>
                <a:spcBef>
                  <a:spcPct val="0"/>
                </a:spcBef>
                <a:buClrTx/>
                <a:buSzTx/>
                <a:buFontTx/>
                <a:buNone/>
                <a:defRPr/>
              </a:pPr>
              <a:t>64</a:t>
            </a:fld>
            <a:endParaRPr lang="en-GB" altLang="en-US" sz="1400" smtClean="0">
              <a:latin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827088" y="1"/>
            <a:ext cx="7859712" cy="1268760"/>
          </a:xfrm>
        </p:spPr>
        <p:txBody>
          <a:bodyPr/>
          <a:lstStyle/>
          <a:p>
            <a:pPr>
              <a:defRPr/>
            </a:pPr>
            <a:r>
              <a:rPr lang="el-GR" sz="2200" b="1" dirty="0" smtClean="0">
                <a:solidFill>
                  <a:srgbClr val="FFC000"/>
                </a:solidFill>
                <a:cs typeface="Tahoma" pitchFamily="34" charset="0"/>
              </a:rPr>
              <a:t>Οδηγίες Επιτρόπου για διαγραφή / καταστροφή προσωπικών δεδομένων πελατών</a:t>
            </a:r>
          </a:p>
        </p:txBody>
      </p:sp>
      <p:sp>
        <p:nvSpPr>
          <p:cNvPr id="56323" name="Content Placeholder 2"/>
          <p:cNvSpPr>
            <a:spLocks noGrp="1"/>
          </p:cNvSpPr>
          <p:nvPr>
            <p:ph idx="1"/>
          </p:nvPr>
        </p:nvSpPr>
        <p:spPr>
          <a:xfrm>
            <a:off x="323528" y="1124744"/>
            <a:ext cx="8568952" cy="4895056"/>
          </a:xfrm>
        </p:spPr>
        <p:txBody>
          <a:bodyPr/>
          <a:lstStyle/>
          <a:p>
            <a:pPr>
              <a:buFont typeface="Wingdings" pitchFamily="2" charset="2"/>
              <a:buChar char="Ø"/>
              <a:defRPr/>
            </a:pPr>
            <a:r>
              <a:rPr lang="el-GR" sz="2000" dirty="0" smtClean="0">
                <a:solidFill>
                  <a:schemeClr val="tx2"/>
                </a:solidFill>
                <a:latin typeface="+mj-lt"/>
                <a:cs typeface="Tahoma" pitchFamily="34" charset="0"/>
              </a:rPr>
              <a:t>Τα δεδομένα θα πρέπει να διατηρούνται </a:t>
            </a:r>
            <a:r>
              <a:rPr lang="el-GR" sz="2000" b="1" dirty="0" smtClean="0">
                <a:solidFill>
                  <a:schemeClr val="tx2"/>
                </a:solidFill>
                <a:latin typeface="+mj-lt"/>
                <a:cs typeface="Tahoma" pitchFamily="34" charset="0"/>
              </a:rPr>
              <a:t>μόνο κατά τη διάρκεια της περιόδου που απαιτείται</a:t>
            </a:r>
            <a:r>
              <a:rPr lang="el-GR" sz="2000" dirty="0" smtClean="0">
                <a:solidFill>
                  <a:schemeClr val="tx2"/>
                </a:solidFill>
                <a:latin typeface="+mj-lt"/>
                <a:cs typeface="Tahoma" pitchFamily="34" charset="0"/>
              </a:rPr>
              <a:t> για την πραγματοποίηση των σκοπών της συλλογής /επεξεργασίας</a:t>
            </a:r>
          </a:p>
          <a:p>
            <a:pPr lvl="2">
              <a:buNone/>
            </a:pPr>
            <a:endParaRPr lang="el-GR" sz="1200" b="1" dirty="0" smtClean="0">
              <a:solidFill>
                <a:srgbClr val="FFFF00"/>
              </a:solidFill>
            </a:endParaRPr>
          </a:p>
          <a:p>
            <a:pPr>
              <a:buNone/>
            </a:pPr>
            <a:r>
              <a:rPr lang="el-GR" sz="2000" b="1" dirty="0" smtClean="0">
                <a:solidFill>
                  <a:srgbClr val="FFFF00"/>
                </a:solidFill>
              </a:rPr>
              <a:t>     Δεδομένα πρώην πελατών των τραπεζών</a:t>
            </a:r>
            <a:r>
              <a:rPr lang="el-GR" sz="2000" dirty="0" smtClean="0">
                <a:solidFill>
                  <a:srgbClr val="FFFF00"/>
                </a:solidFill>
              </a:rPr>
              <a:t>:</a:t>
            </a:r>
          </a:p>
          <a:p>
            <a:pPr>
              <a:buFont typeface="Wingdings" pitchFamily="2" charset="2"/>
              <a:buChar char="v"/>
            </a:pPr>
            <a:r>
              <a:rPr lang="el-GR" sz="2000" dirty="0" smtClean="0"/>
              <a:t> Το χρονικό διάστημα δεν θα πρέπει να υπερβαίνει τα 10 έτη</a:t>
            </a:r>
          </a:p>
          <a:p>
            <a:pPr>
              <a:buFont typeface="Wingdings" pitchFamily="2" charset="2"/>
              <a:buChar char="v"/>
            </a:pPr>
            <a:r>
              <a:rPr lang="el-GR" sz="2000" dirty="0" smtClean="0"/>
              <a:t> Από το 8</a:t>
            </a:r>
            <a:r>
              <a:rPr lang="el-GR" sz="2000" baseline="30000" dirty="0" smtClean="0"/>
              <a:t>ο</a:t>
            </a:r>
            <a:r>
              <a:rPr lang="el-GR" sz="2000" dirty="0" smtClean="0"/>
              <a:t> έτος τα δεδομένα θα πρέπει να </a:t>
            </a:r>
            <a:r>
              <a:rPr lang="el-GR" sz="2000" b="1" dirty="0" smtClean="0"/>
              <a:t>αρχειοθετούνται</a:t>
            </a:r>
            <a:r>
              <a:rPr lang="el-GR" sz="2000" dirty="0" smtClean="0"/>
              <a:t> με ειδική διαδικασία </a:t>
            </a:r>
          </a:p>
          <a:p>
            <a:pPr>
              <a:buFont typeface="Wingdings" pitchFamily="2" charset="2"/>
              <a:buChar char="v"/>
            </a:pPr>
            <a:r>
              <a:rPr lang="el-GR" sz="2000" dirty="0" smtClean="0"/>
              <a:t> Η πρόσβαση σε αυτά θα πρέπει να είναι αυστηρά περιορισμένη</a:t>
            </a:r>
          </a:p>
          <a:p>
            <a:pPr>
              <a:buFont typeface="Wingdings" pitchFamily="2" charset="2"/>
              <a:buChar char="v"/>
            </a:pPr>
            <a:r>
              <a:rPr lang="el-GR" sz="2000" dirty="0" smtClean="0"/>
              <a:t> Κάθε εξουσιοδοτημένη πρόσβαση στο ηλεκτρονικό ή έντυπο αρχείο θα πρέπει να αιτιολογείται ειδικά σε μητρώο που τηρεί η ΚΤΚ / Τράπεζα και το οποίο θα διαβιβάζεται στο Γραφείο μου ετησίως </a:t>
            </a:r>
          </a:p>
          <a:p>
            <a:pPr lvl="3">
              <a:buNone/>
            </a:pPr>
            <a:r>
              <a:rPr lang="el-GR" sz="800" dirty="0" smtClean="0"/>
              <a:t>    </a:t>
            </a:r>
          </a:p>
          <a:p>
            <a:pPr>
              <a:buNone/>
            </a:pPr>
            <a:r>
              <a:rPr lang="el-GR" sz="2000" dirty="0" smtClean="0"/>
              <a:t>    </a:t>
            </a:r>
            <a:r>
              <a:rPr lang="el-GR" sz="2000" b="1" dirty="0" smtClean="0">
                <a:solidFill>
                  <a:srgbClr val="FFC000"/>
                </a:solidFill>
              </a:rPr>
              <a:t>Σημ.: </a:t>
            </a:r>
            <a:r>
              <a:rPr lang="el-GR" sz="2000" b="1" dirty="0" smtClean="0"/>
              <a:t>«Αρχειοθέτηση» </a:t>
            </a:r>
            <a:r>
              <a:rPr lang="el-GR" sz="2000" dirty="0" smtClean="0"/>
              <a:t>σημαίνει τη φύλαξη των δεδομένων σε ξεχωριστό αρχείο ή την εναπόθεση ειδικής σήμανσης στα δεδομένα με σκοπό την αυστηρά περιορισμένη προσβασιμότητα</a:t>
            </a:r>
          </a:p>
          <a:p>
            <a:pPr lvl="3">
              <a:buNone/>
            </a:pPr>
            <a:r>
              <a:rPr lang="el-GR" dirty="0" smtClean="0">
                <a:ea typeface="+mn-ea"/>
              </a:rPr>
              <a:t>    </a:t>
            </a:r>
          </a:p>
          <a:p>
            <a:pPr>
              <a:buNone/>
            </a:pPr>
            <a:r>
              <a:rPr lang="el-GR" sz="2000" b="1" dirty="0" smtClean="0">
                <a:solidFill>
                  <a:srgbClr val="FFFF00"/>
                </a:solidFill>
              </a:rPr>
              <a:t>     </a:t>
            </a:r>
            <a:endParaRPr lang="el-GR" sz="2200" dirty="0" smtClean="0"/>
          </a:p>
          <a:p>
            <a:pPr>
              <a:buNone/>
            </a:pPr>
            <a:endParaRPr lang="el-GR" sz="2200" dirty="0" smtClean="0"/>
          </a:p>
          <a:p>
            <a:pPr lvl="2">
              <a:defRPr/>
            </a:pPr>
            <a:endParaRPr lang="el-GR" sz="1300" dirty="0" smtClean="0">
              <a:solidFill>
                <a:schemeClr val="tx2"/>
              </a:solidFill>
              <a:latin typeface="+mj-lt"/>
              <a:cs typeface="Tahoma" pitchFamily="34" charset="0"/>
            </a:endParaRPr>
          </a:p>
          <a:p>
            <a:pPr lvl="2">
              <a:buFont typeface="Wingdings" pitchFamily="2" charset="2"/>
              <a:buChar char="v"/>
              <a:defRPr/>
            </a:pPr>
            <a:endParaRPr lang="el-GR" sz="1500" u="sng" dirty="0" smtClean="0">
              <a:solidFill>
                <a:srgbClr val="FF0000"/>
              </a:solidFill>
              <a:latin typeface="+mj-lt"/>
              <a:cs typeface="Tahoma" pitchFamily="34" charset="0"/>
            </a:endParaRPr>
          </a:p>
        </p:txBody>
      </p:sp>
      <p:sp>
        <p:nvSpPr>
          <p:cNvPr id="4" name="Slide Number Placeholder 3"/>
          <p:cNvSpPr>
            <a:spLocks noGrp="1"/>
          </p:cNvSpPr>
          <p:nvPr>
            <p:ph type="sldNum" sz="quarter" idx="12"/>
          </p:nvPr>
        </p:nvSpPr>
        <p:spPr/>
        <p:txBody>
          <a:bodyPr/>
          <a:lstStyle/>
          <a:p>
            <a:pPr>
              <a:defRPr/>
            </a:pPr>
            <a:fld id="{F1E70E0A-43F4-4955-88B1-071507DFFF21}" type="slidenum">
              <a:rPr lang="en-GB" smtClean="0"/>
              <a:pPr>
                <a:defRPr/>
              </a:pPr>
              <a:t>65</a:t>
            </a:fld>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323528" y="404664"/>
            <a:ext cx="8568952" cy="5615136"/>
          </a:xfrm>
        </p:spPr>
        <p:txBody>
          <a:bodyPr/>
          <a:lstStyle/>
          <a:p>
            <a:pPr>
              <a:buNone/>
            </a:pPr>
            <a:r>
              <a:rPr lang="el-GR" sz="2400" b="1" dirty="0" smtClean="0"/>
              <a:t>    </a:t>
            </a:r>
            <a:r>
              <a:rPr lang="el-GR" sz="2400" b="1" dirty="0" smtClean="0">
                <a:solidFill>
                  <a:srgbClr val="FFFF00"/>
                </a:solidFill>
              </a:rPr>
              <a:t>Υποψήφιοι πελάτες των οποίων το αίτημα για πιστωτική διευκόλυνση έχει απορριφθεί:</a:t>
            </a:r>
          </a:p>
          <a:p>
            <a:pPr>
              <a:buNone/>
            </a:pPr>
            <a:r>
              <a:rPr lang="el-GR" sz="2400" dirty="0" smtClean="0"/>
              <a:t>    Διαγραφή των δεδομένων τους το αργότερο εντός 6 μηνών από την κοινοποίηση της απόρριψης  ή την απόσυρση της αίτησης τους</a:t>
            </a:r>
          </a:p>
          <a:p>
            <a:pPr>
              <a:buNone/>
            </a:pPr>
            <a:r>
              <a:rPr lang="el-GR" sz="2400" dirty="0" smtClean="0"/>
              <a:t>   </a:t>
            </a:r>
          </a:p>
          <a:p>
            <a:pPr>
              <a:buNone/>
            </a:pPr>
            <a:r>
              <a:rPr lang="el-GR" sz="2400" dirty="0" smtClean="0"/>
              <a:t>   </a:t>
            </a:r>
            <a:r>
              <a:rPr lang="el-GR" sz="2400" b="1" dirty="0" smtClean="0">
                <a:solidFill>
                  <a:srgbClr val="FFFF00"/>
                </a:solidFill>
              </a:rPr>
              <a:t>Πεδίο εφαρμογής:</a:t>
            </a:r>
          </a:p>
          <a:p>
            <a:pPr lvl="0"/>
            <a:r>
              <a:rPr lang="el-GR" sz="2400" dirty="0" smtClean="0"/>
              <a:t>Ισχύουν για όλα τα ΑΠΙ</a:t>
            </a:r>
          </a:p>
          <a:p>
            <a:pPr lvl="0"/>
            <a:r>
              <a:rPr lang="el-GR" sz="2400" dirty="0" smtClean="0"/>
              <a:t>Ηλεκτρονικό (αυτοματοποιημένο) αρχείο και έντυπο </a:t>
            </a:r>
          </a:p>
          <a:p>
            <a:pPr lvl="0"/>
            <a:r>
              <a:rPr lang="el-GR" sz="2400" dirty="0" smtClean="0"/>
              <a:t>Υπεύθυνους επεξεργασίας και εκτελούντες την επεξεργασία</a:t>
            </a:r>
          </a:p>
          <a:p>
            <a:pPr lvl="0"/>
            <a:r>
              <a:rPr lang="el-GR" sz="2400" dirty="0" smtClean="0"/>
              <a:t>Αφορούν </a:t>
            </a:r>
            <a:r>
              <a:rPr lang="el-GR" sz="2400" b="1" dirty="0" smtClean="0"/>
              <a:t>«πρώην πελάτες» (συνδεδεμένα πρόσωπα και εγγυητές)</a:t>
            </a:r>
          </a:p>
          <a:p>
            <a:pPr lvl="0"/>
            <a:r>
              <a:rPr lang="el-GR" sz="2400" dirty="0" smtClean="0"/>
              <a:t>«Λήξη της συμβατικής σχέσης»: </a:t>
            </a:r>
            <a:r>
              <a:rPr lang="el-GR" sz="2400" b="1" dirty="0" smtClean="0"/>
              <a:t>η γενική καθολική συμβατική σχέση ανά πελάτη</a:t>
            </a:r>
            <a:r>
              <a:rPr lang="el-GR" sz="2400" dirty="0" smtClean="0"/>
              <a:t> και όχι ανά λογαριασμό</a:t>
            </a:r>
          </a:p>
          <a:p>
            <a:pPr lvl="0"/>
            <a:endParaRPr lang="el-GR" sz="2200" dirty="0" smtClean="0"/>
          </a:p>
          <a:p>
            <a:pPr>
              <a:buNone/>
            </a:pPr>
            <a:endParaRPr lang="el-GR" sz="2200" dirty="0" smtClean="0"/>
          </a:p>
          <a:p>
            <a:pPr lvl="2">
              <a:defRPr/>
            </a:pPr>
            <a:endParaRPr lang="el-GR" sz="1300" dirty="0" smtClean="0">
              <a:solidFill>
                <a:schemeClr val="tx2"/>
              </a:solidFill>
              <a:latin typeface="+mj-lt"/>
              <a:cs typeface="Tahoma" pitchFamily="34" charset="0"/>
            </a:endParaRPr>
          </a:p>
          <a:p>
            <a:pPr lvl="2">
              <a:buFont typeface="Wingdings" pitchFamily="2" charset="2"/>
              <a:buChar char="v"/>
              <a:defRPr/>
            </a:pPr>
            <a:endParaRPr lang="el-GR" sz="1500" u="sng" dirty="0" smtClean="0">
              <a:solidFill>
                <a:srgbClr val="FF0000"/>
              </a:solidFill>
              <a:latin typeface="+mj-lt"/>
              <a:cs typeface="Tahoma" pitchFamily="34" charset="0"/>
            </a:endParaRPr>
          </a:p>
        </p:txBody>
      </p:sp>
      <p:sp>
        <p:nvSpPr>
          <p:cNvPr id="4" name="Slide Number Placeholder 3"/>
          <p:cNvSpPr>
            <a:spLocks noGrp="1"/>
          </p:cNvSpPr>
          <p:nvPr>
            <p:ph type="sldNum" sz="quarter" idx="12"/>
          </p:nvPr>
        </p:nvSpPr>
        <p:spPr/>
        <p:txBody>
          <a:bodyPr/>
          <a:lstStyle/>
          <a:p>
            <a:pPr>
              <a:defRPr/>
            </a:pPr>
            <a:fld id="{F1E70E0A-43F4-4955-88B1-071507DFFF21}" type="slidenum">
              <a:rPr lang="en-GB" smtClean="0"/>
              <a:pPr>
                <a:defRPr/>
              </a:pPr>
              <a:t>66</a:t>
            </a:fld>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395536" y="620688"/>
            <a:ext cx="8208912" cy="5399112"/>
          </a:xfrm>
        </p:spPr>
        <p:txBody>
          <a:bodyPr/>
          <a:lstStyle/>
          <a:p>
            <a:pPr>
              <a:buNone/>
            </a:pPr>
            <a:r>
              <a:rPr lang="el-GR" sz="2400" b="1" dirty="0" smtClean="0"/>
              <a:t>    </a:t>
            </a:r>
            <a:r>
              <a:rPr lang="el-GR" sz="2600" b="1" dirty="0" smtClean="0">
                <a:solidFill>
                  <a:srgbClr val="FFFF00"/>
                </a:solidFill>
              </a:rPr>
              <a:t>Η διατήρηση των δεδομένων δεν περιορίζεται χρονικά σε ακόλουθες περιπτώσεις (Συμπληρωματικές Οδηγίες Επιτρόπου):</a:t>
            </a:r>
          </a:p>
          <a:p>
            <a:pPr lvl="3">
              <a:buNone/>
            </a:pPr>
            <a:endParaRPr lang="el-GR" sz="1400" dirty="0" smtClean="0">
              <a:solidFill>
                <a:srgbClr val="FFFF00"/>
              </a:solidFill>
            </a:endParaRPr>
          </a:p>
          <a:p>
            <a:pPr lvl="0"/>
            <a:r>
              <a:rPr lang="el-GR" sz="2600" dirty="0" smtClean="0"/>
              <a:t>Εκκρεμούσας δικαστικής διαδικασίας </a:t>
            </a:r>
          </a:p>
          <a:p>
            <a:pPr lvl="2"/>
            <a:endParaRPr lang="el-GR" sz="2600" dirty="0" smtClean="0"/>
          </a:p>
          <a:p>
            <a:r>
              <a:rPr lang="el-GR" sz="2600" dirty="0" smtClean="0"/>
              <a:t>Αρχόμενης έρευνας από Υπηρεσία της Δημοκρατίας</a:t>
            </a:r>
          </a:p>
          <a:p>
            <a:pPr>
              <a:buNone/>
            </a:pPr>
            <a:r>
              <a:rPr lang="el-GR" sz="2600" dirty="0" smtClean="0"/>
              <a:t> </a:t>
            </a:r>
          </a:p>
          <a:p>
            <a:pPr lvl="0"/>
            <a:endParaRPr lang="el-GR" sz="2200" dirty="0" smtClean="0"/>
          </a:p>
          <a:p>
            <a:pPr>
              <a:buNone/>
            </a:pPr>
            <a:endParaRPr lang="el-GR" sz="2200" dirty="0" smtClean="0"/>
          </a:p>
          <a:p>
            <a:pPr lvl="2">
              <a:defRPr/>
            </a:pPr>
            <a:endParaRPr lang="el-GR" sz="1300" dirty="0" smtClean="0">
              <a:solidFill>
                <a:schemeClr val="tx2"/>
              </a:solidFill>
              <a:latin typeface="+mj-lt"/>
              <a:cs typeface="Tahoma" pitchFamily="34" charset="0"/>
            </a:endParaRPr>
          </a:p>
          <a:p>
            <a:pPr lvl="2">
              <a:buFont typeface="Wingdings" pitchFamily="2" charset="2"/>
              <a:buChar char="v"/>
              <a:defRPr/>
            </a:pPr>
            <a:endParaRPr lang="el-GR" sz="1500" u="sng" dirty="0" smtClean="0">
              <a:solidFill>
                <a:srgbClr val="FF0000"/>
              </a:solidFill>
              <a:latin typeface="+mj-lt"/>
              <a:cs typeface="Tahoma" pitchFamily="34" charset="0"/>
            </a:endParaRPr>
          </a:p>
        </p:txBody>
      </p:sp>
      <p:sp>
        <p:nvSpPr>
          <p:cNvPr id="4" name="Slide Number Placeholder 3"/>
          <p:cNvSpPr>
            <a:spLocks noGrp="1"/>
          </p:cNvSpPr>
          <p:nvPr>
            <p:ph type="sldNum" sz="quarter" idx="12"/>
          </p:nvPr>
        </p:nvSpPr>
        <p:spPr/>
        <p:txBody>
          <a:bodyPr/>
          <a:lstStyle/>
          <a:p>
            <a:pPr>
              <a:defRPr/>
            </a:pPr>
            <a:fld id="{F1E70E0A-43F4-4955-88B1-071507DFFF21}" type="slidenum">
              <a:rPr lang="en-GB" smtClean="0"/>
              <a:pPr>
                <a:defRPr/>
              </a:pPr>
              <a:t>67</a:t>
            </a:fld>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813"/>
            <a:ext cx="8424614" cy="5976937"/>
          </a:xfrm>
        </p:spPr>
        <p:txBody>
          <a:bodyPr/>
          <a:lstStyle/>
          <a:p>
            <a:pPr marL="514350" indent="-514350">
              <a:buNone/>
              <a:defRPr/>
            </a:pPr>
            <a:r>
              <a:rPr lang="el-GR" sz="2400" b="1" dirty="0" smtClean="0">
                <a:solidFill>
                  <a:srgbClr val="FFFF00"/>
                </a:solidFill>
              </a:rPr>
              <a:t>      </a:t>
            </a:r>
            <a:r>
              <a:rPr lang="el-GR" sz="2400" b="1" dirty="0" smtClean="0">
                <a:solidFill>
                  <a:srgbClr val="FFC000"/>
                </a:solidFill>
              </a:rPr>
              <a:t>Χορήγηση Άδειας για διαβίβαση προσωπικών δεδομένων σε τρίτη χώρα για αξιοποίηση υπηρεσιών υπολογιστικού νέφους</a:t>
            </a:r>
          </a:p>
          <a:p>
            <a:pPr marL="0" indent="0">
              <a:buFontTx/>
              <a:buNone/>
              <a:defRPr/>
            </a:pPr>
            <a:endParaRPr lang="el-GR" sz="1000" b="1" dirty="0" smtClean="0">
              <a:solidFill>
                <a:srgbClr val="FFFF00"/>
              </a:solidFill>
            </a:endParaRPr>
          </a:p>
          <a:p>
            <a:pPr marL="514350" indent="23813">
              <a:defRPr/>
            </a:pPr>
            <a:r>
              <a:rPr lang="el-GR" sz="2200" dirty="0" smtClean="0"/>
              <a:t> Η ΚΤΚ θα πρέπει να προβαίνει σε ολοκληρωμένη και διεξοδική ανάλυση κινδύνων. Η εν λόγω ανάλυση πρέπει να εξετάζει τους κινδύνους που εγκυμονεί η επεξεργασία δεδομένων εντός του υπολογιστικού νέφους (έλλειψη ελέγχου και ανεπάρκεια πληροφοριών) λαμβάνοντας υπόψη το είδος των δεδομένων εντός του υπολογιστικού νέφους</a:t>
            </a:r>
          </a:p>
          <a:p>
            <a:pPr marL="514350" indent="23813">
              <a:buNone/>
              <a:defRPr/>
            </a:pPr>
            <a:endParaRPr lang="el-GR" sz="2200" dirty="0" smtClean="0"/>
          </a:p>
          <a:p>
            <a:pPr marL="514350" indent="23813">
              <a:defRPr/>
            </a:pPr>
            <a:r>
              <a:rPr lang="el-GR" sz="2200" dirty="0" smtClean="0"/>
              <a:t> Η επεξεργασία ευαίσθητων δεδομένων μέσω υπολογιστικού νέφους εγείρει πρόσθετες ανησυχίες. </a:t>
            </a:r>
            <a:r>
              <a:rPr lang="el-GR" sz="2200" b="1" dirty="0" smtClean="0"/>
              <a:t>Γι’ αυτό, απαιτούνται πρόσθετες εγγυήσεις </a:t>
            </a:r>
            <a:r>
              <a:rPr lang="el-GR" sz="2200" b="1" dirty="0" err="1" smtClean="0"/>
              <a:t>π.χ</a:t>
            </a:r>
            <a:r>
              <a:rPr lang="el-GR" sz="2200" b="1" dirty="0" smtClean="0"/>
              <a:t> κρυπτογράφηση τόσο κατά τη μεταφορά των δεδομένων όσο και κατά τη φύλαξη τους</a:t>
            </a:r>
          </a:p>
          <a:p>
            <a:pPr>
              <a:defRPr/>
            </a:pPr>
            <a:endParaRPr lang="el-GR" sz="20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2926D28-FF39-4B3C-A380-440F2527DA6E}" type="slidenum">
              <a:rPr lang="el-GR" altLang="en-US" sz="1400" smtClean="0">
                <a:latin typeface="Arial" charset="0"/>
              </a:rPr>
              <a:pPr>
                <a:spcBef>
                  <a:spcPct val="0"/>
                </a:spcBef>
                <a:buClrTx/>
                <a:buSzTx/>
                <a:buFontTx/>
                <a:buNone/>
                <a:defRPr/>
              </a:pPr>
              <a:t>68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424862" cy="5976937"/>
          </a:xfrm>
        </p:spPr>
        <p:txBody>
          <a:bodyPr/>
          <a:lstStyle/>
          <a:p>
            <a:pPr>
              <a:defRPr/>
            </a:pPr>
            <a:r>
              <a:rPr lang="el-GR" sz="2400" dirty="0" smtClean="0"/>
              <a:t>Η Επίτροπος παρέχει την Άδεια μόνο εάν ο εργολάβος/υπεργολάβος αποδείξει ότι διαθέτει</a:t>
            </a:r>
          </a:p>
          <a:p>
            <a:pPr marL="363538" indent="-276225">
              <a:buFontTx/>
              <a:buNone/>
              <a:defRPr/>
            </a:pPr>
            <a:r>
              <a:rPr lang="el-GR" sz="2400" dirty="0"/>
              <a:t> </a:t>
            </a:r>
            <a:r>
              <a:rPr lang="el-GR" sz="2400" dirty="0" smtClean="0"/>
              <a:t>  ικανοποιητικό επίπεδο προστασίας προσωπικών        δεδομένων</a:t>
            </a:r>
          </a:p>
          <a:p>
            <a:pPr marL="1620838" lvl="3" indent="-276225">
              <a:buFontTx/>
              <a:buNone/>
              <a:defRPr/>
            </a:pPr>
            <a:endParaRPr lang="el-GR" sz="1200" dirty="0" smtClean="0"/>
          </a:p>
          <a:p>
            <a:pPr>
              <a:defRPr/>
            </a:pPr>
            <a:r>
              <a:rPr lang="el-GR" sz="2400" dirty="0" smtClean="0"/>
              <a:t>Αυτό μπορεί να επιτευχθεί με την υπογραφή των κατάλληλων Τυποποιημένων Συμβατικών Ρητρών εγκεκριμένων με την Απόφαση της Ευρωπαϊκής Επιτροπής (2010/87/</a:t>
            </a:r>
            <a:r>
              <a:rPr lang="en-US" sz="2400" dirty="0" smtClean="0"/>
              <a:t>EU) </a:t>
            </a:r>
            <a:r>
              <a:rPr lang="el-GR" sz="2400" dirty="0" smtClean="0"/>
              <a:t>οι οποίες συνομολογούνται μεταξύ του </a:t>
            </a:r>
            <a:r>
              <a:rPr lang="el-GR" sz="2400" dirty="0" err="1" smtClean="0"/>
              <a:t>υ.ε</a:t>
            </a:r>
            <a:r>
              <a:rPr lang="el-GR" sz="2400" dirty="0" smtClean="0"/>
              <a:t> (εξαγωγέα) και του παροχέα υπηρεσιών υπολογιστικού νέφους στην τρίτη χώρα (εισαγωγέα /εργολάβου)</a:t>
            </a:r>
          </a:p>
          <a:p>
            <a:pPr lvl="3">
              <a:defRPr/>
            </a:pPr>
            <a:endParaRPr lang="el-GR" sz="1200" dirty="0" smtClean="0"/>
          </a:p>
          <a:p>
            <a:pPr>
              <a:defRPr/>
            </a:pPr>
            <a:r>
              <a:rPr lang="el-GR" sz="2400" dirty="0" smtClean="0"/>
              <a:t>Μέρος των ρητρών μπορούν να αποτελέσουν και οι διαδοχικοί υπεργολάβοι στις τρίτες χώρες </a:t>
            </a:r>
            <a:r>
              <a:rPr lang="el-GR" sz="2400" i="1" dirty="0" smtClean="0"/>
              <a:t>(αυτή η πρακτική καθιστά πιο απλή τη διαδικασία χορήγησης της Άδειας) </a:t>
            </a:r>
          </a:p>
          <a:p>
            <a:pPr>
              <a:defRPr/>
            </a:pPr>
            <a:endParaRPr lang="el-GR" sz="2400" dirty="0" smtClean="0"/>
          </a:p>
          <a:p>
            <a:pPr>
              <a:defRPr/>
            </a:pPr>
            <a:endParaRPr lang="el-GR" sz="20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A114D16-419A-4663-B631-8D68BD53E7F9}" type="slidenum">
              <a:rPr lang="el-GR" altLang="en-US" sz="1400" smtClean="0">
                <a:latin typeface="Arial" charset="0"/>
              </a:rPr>
              <a:pPr>
                <a:spcBef>
                  <a:spcPct val="0"/>
                </a:spcBef>
                <a:buClrTx/>
                <a:buSzTx/>
                <a:buFontTx/>
                <a:buNone/>
                <a:defRPr/>
              </a:pPr>
              <a:t>69</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251520" y="260648"/>
            <a:ext cx="8640960" cy="6192540"/>
          </a:xfrm>
          <a:effectLst>
            <a:outerShdw dist="35921" dir="2700000" algn="ctr" rotWithShape="0">
              <a:schemeClr val="bg2"/>
            </a:outerShdw>
          </a:effectLst>
        </p:spPr>
        <p:txBody>
          <a:bodyPr/>
          <a:lstStyle/>
          <a:p>
            <a:pPr eaLnBrk="1" hangingPunct="1">
              <a:defRPr/>
            </a:pPr>
            <a:r>
              <a:rPr lang="el-GR" sz="2000" b="1" dirty="0" smtClean="0">
                <a:solidFill>
                  <a:srgbClr val="FFFF00"/>
                </a:solidFill>
                <a:effectLst>
                  <a:outerShdw blurRad="38100" dist="38100" dir="2700000" algn="tl">
                    <a:srgbClr val="000000">
                      <a:alpha val="43137"/>
                    </a:srgbClr>
                  </a:outerShdw>
                </a:effectLst>
              </a:rPr>
              <a:t>Αρχή της νομιμότητας, αντικειμενικότητας και διαφάνειας της επεξεργασίας</a:t>
            </a:r>
            <a:r>
              <a:rPr lang="en-US" sz="2000" b="1" dirty="0" smtClean="0">
                <a:solidFill>
                  <a:srgbClr val="FFFF00"/>
                </a:solidFill>
                <a:effectLst>
                  <a:outerShdw blurRad="38100" dist="38100" dir="2700000" algn="tl">
                    <a:srgbClr val="000000">
                      <a:alpha val="43137"/>
                    </a:srgbClr>
                  </a:outerShdw>
                </a:effectLst>
              </a:rPr>
              <a:t>:</a:t>
            </a:r>
            <a:endParaRPr lang="el-GR" sz="2000" b="1" dirty="0" smtClean="0">
              <a:solidFill>
                <a:srgbClr val="FFFF00"/>
              </a:solidFill>
              <a:effectLst>
                <a:outerShdw blurRad="38100" dist="38100" dir="2700000" algn="tl">
                  <a:srgbClr val="000000">
                    <a:alpha val="43137"/>
                  </a:srgbClr>
                </a:outerShdw>
              </a:effectLst>
            </a:endParaRPr>
          </a:p>
          <a:p>
            <a:pPr>
              <a:buFont typeface="Wingdings" pitchFamily="2" charset="2"/>
              <a:buChar char="v"/>
              <a:defRPr/>
            </a:pPr>
            <a:r>
              <a:rPr lang="el-GR" sz="2000" dirty="0" smtClean="0">
                <a:effectLst>
                  <a:outerShdw blurRad="38100" dist="38100" dir="2700000" algn="tl">
                    <a:srgbClr val="000000">
                      <a:alpha val="43137"/>
                    </a:srgbClr>
                  </a:outerShdw>
                </a:effectLst>
              </a:rPr>
              <a:t>Τα προσωπικά δεδομένα υποβάλλονται σε νόμιμη και θεμιτή επεξεργασία με διαφανή τρόπο:</a:t>
            </a:r>
          </a:p>
          <a:p>
            <a:pPr lvl="2">
              <a:defRPr/>
            </a:pPr>
            <a:r>
              <a:rPr lang="el-GR" sz="2000" dirty="0" smtClean="0">
                <a:effectLst>
                  <a:outerShdw blurRad="38100" dist="38100" dir="2700000" algn="tl">
                    <a:srgbClr val="000000">
                      <a:alpha val="43137"/>
                    </a:srgbClr>
                  </a:outerShdw>
                </a:effectLst>
              </a:rPr>
              <a:t>Η ενημέρωση είναι συνοπτική, εύκολα προσβάσιμη και κατανοητή. Χρησιμοποιείται σαφής και απλή διατύπωση</a:t>
            </a:r>
            <a:r>
              <a:rPr lang="en-US" sz="2000" dirty="0" smtClean="0">
                <a:effectLst>
                  <a:outerShdw blurRad="38100" dist="38100" dir="2700000" algn="tl">
                    <a:srgbClr val="000000">
                      <a:alpha val="43137"/>
                    </a:srgbClr>
                  </a:outerShdw>
                </a:effectLst>
              </a:rPr>
              <a:t> </a:t>
            </a:r>
            <a:endParaRPr lang="el-GR" sz="2000" dirty="0" smtClean="0">
              <a:effectLst>
                <a:outerShdw blurRad="38100" dist="38100" dir="2700000" algn="tl">
                  <a:srgbClr val="000000">
                    <a:alpha val="43137"/>
                  </a:srgbClr>
                </a:outerShdw>
              </a:effectLst>
            </a:endParaRPr>
          </a:p>
          <a:p>
            <a:pPr lvl="2">
              <a:defRPr/>
            </a:pPr>
            <a:r>
              <a:rPr lang="el-GR" sz="2000" dirty="0" smtClean="0">
                <a:effectLst>
                  <a:outerShdw blurRad="38100" dist="38100" dir="2700000" algn="tl">
                    <a:srgbClr val="000000">
                      <a:alpha val="43137"/>
                    </a:srgbClr>
                  </a:outerShdw>
                </a:effectLst>
              </a:rPr>
              <a:t>Ο οργανισμός αποδεικνύει ότι οι εσωτερικές διαδικασίες του είναι διαφανείς: </a:t>
            </a:r>
            <a:r>
              <a:rPr lang="el-GR" sz="2000" u="sng" dirty="0" smtClean="0">
                <a:effectLst>
                  <a:outerShdw blurRad="38100" dist="38100" dir="2700000" algn="tl">
                    <a:srgbClr val="000000">
                      <a:alpha val="43137"/>
                    </a:srgbClr>
                  </a:outerShdw>
                </a:effectLst>
              </a:rPr>
              <a:t>εξηγεί τον τρόπο που τα δεδομένα τυγχάνουν επεξεργασίας, ποια τα δικαιώματα των ατόμων και πως αυτά ασκούνται</a:t>
            </a:r>
          </a:p>
          <a:p>
            <a:pPr lvl="3" eaLnBrk="1" hangingPunct="1">
              <a:defRPr/>
            </a:pPr>
            <a:endParaRPr lang="el-GR" sz="1000" b="1" dirty="0" smtClean="0">
              <a:solidFill>
                <a:srgbClr val="FFFF00"/>
              </a:solidFill>
              <a:effectLst>
                <a:outerShdw blurRad="38100" dist="38100" dir="2700000" algn="tl">
                  <a:srgbClr val="000000">
                    <a:alpha val="43137"/>
                  </a:srgbClr>
                </a:outerShdw>
              </a:effectLst>
            </a:endParaRPr>
          </a:p>
          <a:p>
            <a:pPr eaLnBrk="1" hangingPunct="1">
              <a:defRPr/>
            </a:pPr>
            <a:r>
              <a:rPr lang="el-GR" sz="2200" b="1" dirty="0" smtClean="0">
                <a:solidFill>
                  <a:srgbClr val="FFFF00"/>
                </a:solidFill>
                <a:effectLst>
                  <a:outerShdw blurRad="38100" dist="38100" dir="2700000" algn="tl">
                    <a:srgbClr val="000000">
                      <a:alpha val="43137"/>
                    </a:srgbClr>
                  </a:outerShdw>
                </a:effectLst>
              </a:rPr>
              <a:t>Αρχή του περιορισμού του σκοπού:</a:t>
            </a:r>
            <a:endParaRPr lang="en-US" sz="2200" b="1" dirty="0" smtClean="0">
              <a:solidFill>
                <a:srgbClr val="FFFF00"/>
              </a:solidFill>
              <a:effectLst>
                <a:outerShdw blurRad="38100" dist="38100" dir="2700000" algn="tl">
                  <a:srgbClr val="000000">
                    <a:alpha val="43137"/>
                  </a:srgbClr>
                </a:outerShdw>
              </a:effectLst>
            </a:endParaRPr>
          </a:p>
          <a:p>
            <a:pPr eaLnBrk="1" hangingPunct="1">
              <a:buFont typeface="Wingdings" pitchFamily="2" charset="2"/>
              <a:buChar char="v"/>
              <a:defRPr/>
            </a:pPr>
            <a:r>
              <a:rPr lang="en-US" sz="2200"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Περαιτέρω επεξεργασία </a:t>
            </a:r>
            <a:r>
              <a:rPr lang="el-GR" sz="2000" dirty="0" smtClean="0">
                <a:effectLst>
                  <a:outerShdw blurRad="38100" dist="38100" dir="2700000" algn="tl">
                    <a:srgbClr val="000000">
                      <a:alpha val="43137"/>
                    </a:srgbClr>
                  </a:outerShdw>
                </a:effectLst>
              </a:rPr>
              <a:t>για σκοπούς αρχειοθέτησης προς το δημόσιο συμφέρον ή σκοπούς επιστημονικής ή ιστορικής έρευνας </a:t>
            </a:r>
            <a:r>
              <a:rPr lang="el-GR" sz="2000" dirty="0" smtClean="0">
                <a:solidFill>
                  <a:srgbClr val="FFC000"/>
                </a:solidFill>
                <a:effectLst>
                  <a:outerShdw blurRad="38100" dist="38100" dir="2700000" algn="tl">
                    <a:srgbClr val="000000">
                      <a:alpha val="43137"/>
                    </a:srgbClr>
                  </a:outerShdw>
                </a:effectLst>
              </a:rPr>
              <a:t>ή στατιστικούς σκοπούς </a:t>
            </a:r>
            <a:r>
              <a:rPr lang="el-GR" sz="2000" dirty="0" smtClean="0">
                <a:effectLst>
                  <a:outerShdw blurRad="38100" dist="38100" dir="2700000" algn="tl">
                    <a:srgbClr val="000000">
                      <a:alpha val="43137"/>
                    </a:srgbClr>
                  </a:outerShdw>
                </a:effectLst>
              </a:rPr>
              <a:t>δεν θεωρείται ασύμβατη με τους αρχικούς σκοπούς, </a:t>
            </a:r>
            <a:r>
              <a:rPr lang="el-GR" sz="2000" dirty="0" smtClean="0">
                <a:solidFill>
                  <a:srgbClr val="FFC000"/>
                </a:solidFill>
                <a:effectLst>
                  <a:outerShdw blurRad="38100" dist="38100" dir="2700000" algn="tl">
                    <a:srgbClr val="000000">
                      <a:alpha val="43137"/>
                    </a:srgbClr>
                  </a:outerShdw>
                </a:effectLst>
              </a:rPr>
              <a:t>εφόσον πληρούνται οι προϋποθέσεις του άρθρου 89</a:t>
            </a:r>
            <a:endParaRPr lang="en-US" sz="2000" dirty="0" smtClean="0">
              <a:solidFill>
                <a:srgbClr val="FFC000"/>
              </a:solidFill>
              <a:effectLst>
                <a:outerShdw blurRad="38100" dist="38100" dir="2700000" algn="tl">
                  <a:srgbClr val="000000">
                    <a:alpha val="43137"/>
                  </a:srgbClr>
                </a:outerShdw>
              </a:effectLst>
            </a:endParaRPr>
          </a:p>
          <a:p>
            <a:pPr lvl="2" eaLnBrk="1" hangingPunct="1">
              <a:buFont typeface="Wingdings" pitchFamily="2" charset="2"/>
              <a:buChar char="Ø"/>
              <a:defRPr/>
            </a:pPr>
            <a:r>
              <a:rPr lang="en-US" sz="2000" dirty="0" smtClean="0">
                <a:effectLst>
                  <a:outerShdw blurRad="38100" dist="38100" dir="2700000" algn="tl">
                    <a:srgbClr val="000000">
                      <a:alpha val="43137"/>
                    </a:srgbClr>
                  </a:outerShdw>
                </a:effectLst>
              </a:rPr>
              <a:t> </a:t>
            </a:r>
            <a:r>
              <a:rPr lang="el-GR" sz="2000" b="1" dirty="0" smtClean="0">
                <a:solidFill>
                  <a:srgbClr val="FFC000"/>
                </a:solidFill>
                <a:effectLst>
                  <a:outerShdw blurRad="38100" dist="38100" dir="2700000" algn="tl">
                    <a:srgbClr val="000000">
                      <a:alpha val="43137"/>
                    </a:srgbClr>
                  </a:outerShdw>
                </a:effectLst>
                <a:ea typeface="+mn-ea"/>
              </a:rPr>
              <a:t>Άρθρο 89: </a:t>
            </a:r>
            <a:r>
              <a:rPr lang="el-GR" sz="2000" dirty="0" smtClean="0">
                <a:effectLst>
                  <a:outerShdw blurRad="38100" dist="38100" dir="2700000" algn="tl">
                    <a:srgbClr val="000000">
                      <a:alpha val="43137"/>
                    </a:srgbClr>
                  </a:outerShdw>
                </a:effectLst>
                <a:ea typeface="+mn-ea"/>
              </a:rPr>
              <a:t>υιοθέτηση τεχνικών και οργανωτικών μέτρων, π.χ. </a:t>
            </a:r>
            <a:r>
              <a:rPr lang="el-GR" sz="2000" dirty="0" err="1" smtClean="0">
                <a:effectLst>
                  <a:outerShdw blurRad="38100" dist="38100" dir="2700000" algn="tl">
                    <a:srgbClr val="000000">
                      <a:alpha val="43137"/>
                    </a:srgbClr>
                  </a:outerShdw>
                </a:effectLst>
                <a:ea typeface="+mn-ea"/>
              </a:rPr>
              <a:t>ψευδωνυμοποίηση</a:t>
            </a:r>
            <a:r>
              <a:rPr lang="el-GR" sz="2000" dirty="0" smtClean="0">
                <a:effectLst>
                  <a:outerShdw blurRad="38100" dist="38100" dir="2700000" algn="tl">
                    <a:srgbClr val="000000">
                      <a:alpha val="43137"/>
                    </a:srgbClr>
                  </a:outerShdw>
                </a:effectLst>
                <a:ea typeface="+mn-ea"/>
              </a:rPr>
              <a:t> για να μην ταυτοποιούνται τα υποκείμενα, δεδομένου ότι, οι εν λόγω σκοποί μπορούν να εκπληρωθούν με τον τρόπο αυτό </a:t>
            </a:r>
          </a:p>
          <a:p>
            <a:pPr lvl="5">
              <a:buFont typeface="Wingdings" pitchFamily="2" charset="2"/>
              <a:buChar char="Ø"/>
              <a:defRPr/>
            </a:pPr>
            <a:endParaRPr lang="el-GR" sz="1600" dirty="0" smtClean="0">
              <a:effectLst>
                <a:outerShdw blurRad="38100" dist="38100" dir="2700000" algn="tl">
                  <a:srgbClr val="000000">
                    <a:alpha val="43137"/>
                  </a:srgbClr>
                </a:outerShdw>
              </a:effectLst>
              <a:ea typeface="+mn-ea"/>
            </a:endParaRPr>
          </a:p>
          <a:p>
            <a:pPr eaLnBrk="1" hangingPunct="1">
              <a:buNone/>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70</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95536" y="332656"/>
            <a:ext cx="8497639" cy="6120532"/>
          </a:xfrm>
          <a:effectLst>
            <a:outerShdw dist="35921" dir="2700000" algn="ctr" rotWithShape="0">
              <a:schemeClr val="bg2"/>
            </a:outerShdw>
          </a:effectLst>
        </p:spPr>
        <p:txBody>
          <a:bodyPr/>
          <a:lstStyle/>
          <a:p>
            <a:pPr lvl="3" eaLnBrk="1" hangingPunct="1">
              <a:defRPr/>
            </a:pPr>
            <a:endParaRPr lang="el-GR" sz="800" dirty="0" smtClean="0">
              <a:effectLst>
                <a:outerShdw blurRad="38100" dist="38100" dir="2700000" algn="tl">
                  <a:srgbClr val="000000">
                    <a:alpha val="43137"/>
                  </a:srgbClr>
                </a:outerShdw>
              </a:effectLst>
            </a:endParaRPr>
          </a:p>
          <a:p>
            <a:pPr eaLnBrk="1" hangingPunct="1">
              <a:defRPr/>
            </a:pPr>
            <a:r>
              <a:rPr lang="el-GR" sz="2400" b="1" dirty="0" smtClean="0">
                <a:solidFill>
                  <a:srgbClr val="FFFF00"/>
                </a:solidFill>
                <a:effectLst>
                  <a:outerShdw blurRad="38100" dist="38100" dir="2700000" algn="tl">
                    <a:srgbClr val="000000">
                      <a:alpha val="43137"/>
                    </a:srgbClr>
                  </a:outerShdw>
                </a:effectLst>
              </a:rPr>
              <a:t>Αρχή της ελαχιστοποίησης των δεδομένων:</a:t>
            </a:r>
            <a:endParaRPr lang="en-US" sz="2400" b="1" dirty="0" smtClean="0">
              <a:solidFill>
                <a:srgbClr val="FFFF00"/>
              </a:solidFill>
              <a:effectLst>
                <a:outerShdw blurRad="38100" dist="38100" dir="2700000" algn="tl">
                  <a:srgbClr val="000000">
                    <a:alpha val="43137"/>
                  </a:srgbClr>
                </a:outerShdw>
              </a:effectLst>
            </a:endParaRPr>
          </a:p>
          <a:p>
            <a:pPr marL="457200" indent="-93663">
              <a:buNone/>
              <a:defRPr/>
            </a:pPr>
            <a:r>
              <a:rPr lang="el-GR" sz="2400" dirty="0" smtClean="0">
                <a:effectLst>
                  <a:outerShdw blurRad="38100" dist="38100" dir="2700000" algn="tl">
                    <a:srgbClr val="000000">
                      <a:alpha val="43137"/>
                    </a:srgbClr>
                  </a:outerShdw>
                </a:effectLst>
              </a:rPr>
              <a:t>Τα δεδομένα που τυγχάνουν επεξεργασίας είναι κατάλληλα, συναφή και περιορίζονται στο αναγκαίο</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για τους</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σκοπούς για τους οποίους έχουν</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αρχικά συλλεγεί</a:t>
            </a:r>
            <a:endParaRPr lang="en-US" sz="2400" dirty="0" smtClean="0">
              <a:effectLst>
                <a:outerShdw blurRad="38100" dist="38100" dir="2700000" algn="tl">
                  <a:srgbClr val="000000">
                    <a:alpha val="43137"/>
                  </a:srgbClr>
                </a:outerShdw>
              </a:effectLst>
            </a:endParaRPr>
          </a:p>
          <a:p>
            <a:pPr marL="457200" indent="-93663">
              <a:buNone/>
              <a:defRPr/>
            </a:pPr>
            <a:endParaRPr lang="en-US" sz="2200" dirty="0" smtClean="0">
              <a:effectLst>
                <a:outerShdw blurRad="38100" dist="38100" dir="2700000" algn="tl">
                  <a:srgbClr val="000000">
                    <a:alpha val="43137"/>
                  </a:srgbClr>
                </a:outerShdw>
              </a:effectLst>
            </a:endParaRPr>
          </a:p>
          <a:p>
            <a:pPr marL="457200" indent="-457200" eaLnBrk="1" hangingPunct="1">
              <a:defRPr/>
            </a:pPr>
            <a:r>
              <a:rPr lang="el-GR" sz="2400" b="1" dirty="0" smtClean="0">
                <a:solidFill>
                  <a:srgbClr val="FFFF00"/>
                </a:solidFill>
                <a:effectLst>
                  <a:outerShdw blurRad="38100" dist="38100" dir="2700000" algn="tl">
                    <a:srgbClr val="000000">
                      <a:alpha val="43137"/>
                    </a:srgbClr>
                  </a:outerShdw>
                </a:effectLst>
              </a:rPr>
              <a:t>Αρχή της ακρίβειας:</a:t>
            </a:r>
            <a:r>
              <a:rPr lang="el-GR" sz="2400" dirty="0" smtClean="0">
                <a:solidFill>
                  <a:srgbClr val="FFC000"/>
                </a:solidFill>
                <a:effectLst>
                  <a:outerShdw blurRad="38100" dist="38100" dir="2700000" algn="tl">
                    <a:srgbClr val="000000">
                      <a:alpha val="43137"/>
                    </a:srgbClr>
                  </a:outerShdw>
                </a:effectLst>
              </a:rPr>
              <a:t> </a:t>
            </a:r>
            <a:endParaRPr lang="en-US" sz="2400" dirty="0" smtClean="0">
              <a:solidFill>
                <a:srgbClr val="FFC000"/>
              </a:solidFill>
              <a:effectLst>
                <a:outerShdw blurRad="38100" dist="38100" dir="2700000" algn="tl">
                  <a:srgbClr val="000000">
                    <a:alpha val="43137"/>
                  </a:srgbClr>
                </a:outerShdw>
              </a:effectLst>
            </a:endParaRPr>
          </a:p>
          <a:p>
            <a:pPr marL="457200" indent="-457200" eaLnBrk="1" hangingPunct="1">
              <a:buNone/>
              <a:defRPr/>
            </a:pP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Λαμβάνονται μέτρα</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που διασφαλίζουν ότι τα προσωπικά δεδομένα</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είναι ακριβή, διαγράφονται ή διορθώνονται χωρίς καθυστέρηση</a:t>
            </a:r>
            <a:endParaRPr lang="en-US" sz="2400" dirty="0" smtClean="0">
              <a:effectLst>
                <a:outerShdw blurRad="38100" dist="38100" dir="2700000" algn="tl">
                  <a:srgbClr val="000000">
                    <a:alpha val="43137"/>
                  </a:srgbClr>
                </a:outerShdw>
              </a:effectLst>
            </a:endParaRPr>
          </a:p>
          <a:p>
            <a:pPr marL="457200" indent="-93663">
              <a:buNone/>
              <a:defRPr/>
            </a:pPr>
            <a:endParaRPr lang="el-GR" sz="2200" dirty="0" smtClean="0">
              <a:effectLst>
                <a:outerShdw blurRad="38100" dist="38100" dir="2700000" algn="tl">
                  <a:srgbClr val="000000">
                    <a:alpha val="43137"/>
                  </a:srgbClr>
                </a:outerShdw>
              </a:effectLst>
            </a:endParaRPr>
          </a:p>
          <a:p>
            <a:pPr>
              <a:buNone/>
            </a:pPr>
            <a:r>
              <a:rPr lang="el-GR" sz="2400" dirty="0" smtClean="0"/>
              <a:t>    </a:t>
            </a:r>
          </a:p>
          <a:p>
            <a:pPr>
              <a:buNone/>
            </a:pPr>
            <a:r>
              <a:rPr lang="el-GR" sz="2400" b="1" dirty="0" smtClean="0">
                <a:solidFill>
                  <a:srgbClr val="FFC000"/>
                </a:solidFill>
              </a:rPr>
              <a:t>    </a:t>
            </a:r>
            <a:endParaRPr lang="el-GR" sz="22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9</a:t>
            </a:fld>
            <a:endParaRPr lang="el-GR" altLang="en-US" sz="1400" smtClean="0">
              <a:latin typeface="Arial" charset="0"/>
            </a:endParaRPr>
          </a:p>
        </p:txBody>
      </p:sp>
      <p:sp>
        <p:nvSpPr>
          <p:cNvPr id="6147" name="Rectangle 3"/>
          <p:cNvSpPr>
            <a:spLocks noGrp="1" noChangeArrowheads="1"/>
          </p:cNvSpPr>
          <p:nvPr>
            <p:ph type="body" idx="1"/>
          </p:nvPr>
        </p:nvSpPr>
        <p:spPr>
          <a:xfrm>
            <a:off x="395537" y="260648"/>
            <a:ext cx="8424936" cy="6192540"/>
          </a:xfrm>
          <a:effectLst>
            <a:outerShdw dist="35921" dir="2700000" algn="ctr" rotWithShape="0">
              <a:schemeClr val="bg2"/>
            </a:outerShdw>
          </a:effectLst>
        </p:spPr>
        <p:txBody>
          <a:bodyPr/>
          <a:lstStyle/>
          <a:p>
            <a:pPr lvl="2">
              <a:buFontTx/>
              <a:buNone/>
              <a:defRPr/>
            </a:pPr>
            <a:endParaRPr lang="el-GR" sz="1300" b="1" dirty="0" smtClean="0">
              <a:solidFill>
                <a:srgbClr val="FFC000"/>
              </a:solidFill>
              <a:effectLst>
                <a:outerShdw blurRad="38100" dist="38100" dir="2700000" algn="tl">
                  <a:srgbClr val="000000">
                    <a:alpha val="43137"/>
                  </a:srgbClr>
                </a:outerShdw>
              </a:effectLst>
            </a:endParaRPr>
          </a:p>
          <a:p>
            <a:pPr>
              <a:defRPr/>
            </a:pPr>
            <a:r>
              <a:rPr lang="el-GR" sz="2400" b="1" dirty="0" smtClean="0">
                <a:solidFill>
                  <a:srgbClr val="FFFF00"/>
                </a:solidFill>
                <a:effectLst>
                  <a:outerShdw blurRad="38100" dist="38100" dir="2700000" algn="tl">
                    <a:srgbClr val="000000">
                      <a:alpha val="43137"/>
                    </a:srgbClr>
                  </a:outerShdw>
                </a:effectLst>
              </a:rPr>
              <a:t>Αρχή του περιορισμού της περιόδου αποθήκευσης:</a:t>
            </a:r>
          </a:p>
          <a:p>
            <a:pPr>
              <a:buFontTx/>
              <a:buNone/>
              <a:defRPr/>
            </a:pPr>
            <a:r>
              <a:rPr lang="el-GR" sz="2400" dirty="0" smtClean="0">
                <a:solidFill>
                  <a:srgbClr val="FFFF00"/>
                </a:solidFill>
                <a:effectLst>
                  <a:outerShdw blurRad="38100" dist="38100" dir="2700000" algn="tl">
                    <a:srgbClr val="000000">
                      <a:alpha val="43137"/>
                    </a:srgbClr>
                  </a:outerShdw>
                </a:effectLst>
              </a:rPr>
              <a:t> </a:t>
            </a:r>
            <a:r>
              <a:rPr lang="en-US" sz="2400" dirty="0" smtClean="0">
                <a:solidFill>
                  <a:srgbClr val="FFFF00"/>
                </a:solidFill>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Τα δεδομένα διατηρούνται σε μορφή που επιτρέπει την ταυτοποίηση</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των ατόμων μόνο για το διάστημα που απαιτείται για την</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πραγματοποίηση του σκοπού. </a:t>
            </a:r>
            <a:endParaRPr lang="en-US" sz="2400" dirty="0" smtClean="0">
              <a:effectLst>
                <a:outerShdw blurRad="38100" dist="38100" dir="2700000" algn="tl">
                  <a:srgbClr val="000000">
                    <a:alpha val="43137"/>
                  </a:srgbClr>
                </a:outerShdw>
              </a:effectLst>
            </a:endParaRPr>
          </a:p>
          <a:p>
            <a:pPr>
              <a:buFontTx/>
              <a:buNone/>
              <a:defRPr/>
            </a:pPr>
            <a:r>
              <a:rPr lang="en-US" sz="2400" dirty="0" smtClean="0">
                <a:solidFill>
                  <a:srgbClr val="FFC000"/>
                </a:solidFill>
                <a:effectLst>
                  <a:outerShdw blurRad="38100" dist="38100" dir="2700000" algn="tl">
                    <a:srgbClr val="000000">
                      <a:alpha val="43137"/>
                    </a:srgbClr>
                  </a:outerShdw>
                </a:effectLst>
              </a:rPr>
              <a:t>    </a:t>
            </a:r>
            <a:r>
              <a:rPr lang="el-GR" sz="2400" u="sng" dirty="0" smtClean="0">
                <a:solidFill>
                  <a:srgbClr val="FFC000"/>
                </a:solidFill>
                <a:effectLst>
                  <a:outerShdw blurRad="38100" dist="38100" dir="2700000" algn="tl">
                    <a:srgbClr val="000000">
                      <a:alpha val="43137"/>
                    </a:srgbClr>
                  </a:outerShdw>
                </a:effectLst>
              </a:rPr>
              <a:t>Για μεγαλύτερα χρονικά διαστήματα:</a:t>
            </a:r>
          </a:p>
          <a:p>
            <a:pPr>
              <a:buFontTx/>
              <a:buNone/>
              <a:defRPr/>
            </a:pPr>
            <a:r>
              <a:rPr lang="en-US" sz="2400" dirty="0" smtClean="0">
                <a:solidFill>
                  <a:srgbClr val="FFC000"/>
                </a:solidFill>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για σκοπούς αρχειοθέτησης προς το δημόσιο συμφέρον, για σκοπούς</a:t>
            </a:r>
            <a:r>
              <a:rPr lang="en-US" sz="2400" dirty="0" smtClean="0">
                <a:solidFill>
                  <a:srgbClr val="FFC000"/>
                </a:solidFill>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επιστημονικής ή ιστορικής έρευνας ή για στατιστικούς σκοπούς, με τη</a:t>
            </a:r>
            <a:r>
              <a:rPr lang="en-US" sz="2400" dirty="0" smtClean="0">
                <a:solidFill>
                  <a:srgbClr val="FFC000"/>
                </a:solidFill>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λήψη κατάλληλων μέτρων</a:t>
            </a:r>
          </a:p>
          <a:p>
            <a:pPr lvl="2">
              <a:buFontTx/>
              <a:buNone/>
              <a:defRPr/>
            </a:pPr>
            <a:endParaRPr lang="el-GR" b="1" dirty="0" smtClean="0">
              <a:solidFill>
                <a:srgbClr val="FFFF00"/>
              </a:solidFill>
              <a:effectLst>
                <a:outerShdw blurRad="38100" dist="38100" dir="2700000" algn="tl">
                  <a:srgbClr val="000000">
                    <a:alpha val="43137"/>
                  </a:srgbClr>
                </a:outerShdw>
              </a:effectLst>
            </a:endParaRPr>
          </a:p>
          <a:p>
            <a:pPr>
              <a:defRPr/>
            </a:pPr>
            <a:r>
              <a:rPr lang="el-GR" sz="2400" b="1" dirty="0" smtClean="0">
                <a:solidFill>
                  <a:srgbClr val="FFFF00"/>
                </a:solidFill>
                <a:effectLst>
                  <a:outerShdw blurRad="38100" dist="38100" dir="2700000" algn="tl">
                    <a:srgbClr val="000000">
                      <a:alpha val="43137"/>
                    </a:srgbClr>
                  </a:outerShdw>
                </a:effectLst>
              </a:rPr>
              <a:t>Αρχή της ακεραιότητας και εμπιστευτικότητας</a:t>
            </a:r>
            <a:r>
              <a:rPr lang="el-GR" sz="2400" dirty="0" smtClean="0">
                <a:solidFill>
                  <a:srgbClr val="FFFF00"/>
                </a:solidFill>
                <a:effectLst>
                  <a:outerShdw blurRad="38100" dist="38100" dir="2700000" algn="tl">
                    <a:srgbClr val="000000">
                      <a:alpha val="43137"/>
                    </a:srgbClr>
                  </a:outerShdw>
                </a:effectLst>
              </a:rPr>
              <a:t>: </a:t>
            </a:r>
          </a:p>
          <a:p>
            <a:pPr>
              <a:buFontTx/>
              <a:buNone/>
              <a:defRPr/>
            </a:pP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Τα προσωπικά δεδομένα υποβάλλονται σε επεξεργασία κατά</a:t>
            </a:r>
            <a:r>
              <a:rPr lang="en-US" sz="2400" dirty="0" smtClean="0">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τρόπο που εγγυάται την ασφάλεια τους</a:t>
            </a:r>
          </a:p>
          <a:p>
            <a:pPr marL="457200" indent="-93663">
              <a:buNone/>
              <a:defRPr/>
            </a:pPr>
            <a:endParaRPr lang="el-GR" sz="2400" dirty="0" smtClean="0">
              <a:effectLst>
                <a:outerShdw blurRad="38100" dist="38100" dir="2700000" algn="tl">
                  <a:srgbClr val="000000">
                    <a:alpha val="43137"/>
                  </a:srgbClr>
                </a:outerShdw>
              </a:effectLst>
            </a:endParaRPr>
          </a:p>
          <a:p>
            <a:pPr eaLnBrk="1" hangingPunct="1">
              <a:defRPr/>
            </a:pPr>
            <a:endParaRPr lang="el-GR" sz="2800" dirty="0" smtClean="0">
              <a:effectLst>
                <a:outerShdw blurRad="38100" dist="38100" dir="2700000" algn="tl">
                  <a:srgbClr val="000000">
                    <a:alpha val="43137"/>
                  </a:srgbClr>
                </a:outerShdw>
              </a:effectLst>
            </a:endParaRPr>
          </a:p>
          <a:p>
            <a:pPr eaLnBrk="1" hangingPunct="1">
              <a:defRPr/>
            </a:pPr>
            <a:endParaRPr lang="el-GR" sz="2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16210</TotalTime>
  <Words>5247</Words>
  <Application>Microsoft Office PowerPoint</Application>
  <PresentationFormat>On-screen Show (4:3)</PresentationFormat>
  <Paragraphs>861</Paragraphs>
  <Slides>70</Slides>
  <Notes>2</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Ocean</vt:lpstr>
      <vt:lpstr>                                     Κανονισμός (ΕΕ) 2016/679 και επεξεργασία προσωπικών δεδομένων από την Κεντρική Τράπεζα της Κύπρου    </vt:lpstr>
      <vt:lpstr>PowerPoint Presentation</vt:lpstr>
      <vt:lpstr>PowerPoint Presentation</vt:lpstr>
      <vt:lpstr>PowerPoint Presentation</vt:lpstr>
      <vt:lpstr>Πεδίο εφαρμογής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Αυστηρότητες Υποχρεώσεις Υπεύθυνων Επεξεργασίας</vt:lpstr>
      <vt:lpstr> 3. Υποχρέωση κατασκευαστών στο στάδιο του σχεδιασμού και      εξ΄ορισμού          </vt:lpstr>
      <vt:lpstr>          </vt:lpstr>
      <vt:lpstr>PowerPoint Presentation</vt:lpstr>
      <vt:lpstr>6. Υποχρέωση εκπροσώπησης υπευθύνων επεξεργασίας ή εκτελούντων την επεξεργασία μη εγκατεστημένων στην Ε.Ε.       </vt:lpstr>
      <vt:lpstr>7. Υποχρέωση δέσμευσης του εκτελούντα την επεξεργασία με σύμβαση ή άλλη δεσμευτική πράξη           </vt:lpstr>
      <vt:lpstr> 8. Τήρηση αρχείων των δραστηριοτήτων επεξεργασίας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14. Καθορισμός ευθυνών των από κοινού υπεύθυνων επεξεργασίας        </vt:lpstr>
      <vt:lpstr>          15. Διαβιβάσεις σε τρίτες χώρες – διεθνείς οργανισμούς                     </vt:lpstr>
      <vt:lpstr>PowerPoint Presentation</vt:lpstr>
      <vt:lpstr>PowerPoint Presentation</vt:lpstr>
      <vt:lpstr>                      Διοικητικά πρόστιμα        </vt:lpstr>
      <vt:lpstr>                                           Εποπτική αρχή                 </vt:lpstr>
      <vt:lpstr>                     Εξουσίες Επιτρόπου (Άρθρο 58)                </vt:lpstr>
      <vt:lpstr>  Θέματα που εκκρεμούν με την ΚΤΚ </vt:lpstr>
      <vt:lpstr>PowerPoint Presentation</vt:lpstr>
      <vt:lpstr>PowerPoint Presentation</vt:lpstr>
      <vt:lpstr>PowerPoint Presentation</vt:lpstr>
      <vt:lpstr>PowerPoint Presentation</vt:lpstr>
      <vt:lpstr>PowerPoint Presentation</vt:lpstr>
      <vt:lpstr>PowerPoint Presentation</vt:lpstr>
      <vt:lpstr>  Άλλα σημαντικά θέματα και ορθές πρακτικές που αφορούν στην ΚΤΚ και στα μέλη της </vt:lpstr>
      <vt:lpstr>PowerPoint Presentation</vt:lpstr>
      <vt:lpstr>Εγκατάσταση Κλειστού Κυκλώματος Βιντεοπαρακολούθησης (ΚΚΒΠ)</vt:lpstr>
      <vt:lpstr>PowerPoint Presentation</vt:lpstr>
      <vt:lpstr>PowerPoint Presentation</vt:lpstr>
      <vt:lpstr>PowerPoint Presentation</vt:lpstr>
      <vt:lpstr>Τήρηση αρχείου (με αριθμούς και διάρκεια) τηλεφωνικών κλήσεων προσωπικού (εξερχόμενων και /ή εισερχόμενων </vt:lpstr>
      <vt:lpstr>Εγκατάσταση συστημάτων δακτυλικών αποτυπωμάτων για σκοπούς ελέγχου της ώρας προσέλευσης/ αναχώρησης των υπαλλήλων από την εργασία     </vt:lpstr>
      <vt:lpstr>  Πρόσβαση ΚΤΚ στα e-mails ή/και ηλεκτρονικό υπολογιστή  του προσωπικού   </vt:lpstr>
      <vt:lpstr>PowerPoint Presentation</vt:lpstr>
      <vt:lpstr>PowerPoint Presentation</vt:lpstr>
      <vt:lpstr>PowerPoint Presentation</vt:lpstr>
      <vt:lpstr>Ορθή χρήση αδειών ασθενείας και δεδομένων υγείας του προσωπικού </vt:lpstr>
      <vt:lpstr>PowerPoint Presentation</vt:lpstr>
      <vt:lpstr>Οδηγίες Επιτρόπου για διαγραφή / καταστροφή προσωπικών δεδομένων πελατών</vt:lpstr>
      <vt:lpstr>PowerPoint Presentation</vt:lpstr>
      <vt:lpstr>PowerPoint Presentation</vt:lpstr>
      <vt:lpstr>PowerPoint Presentation</vt:lpstr>
      <vt:lpstr>PowerPoint Presentation</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1702</cp:revision>
  <cp:lastPrinted>2017-06-16T09:01:08Z</cp:lastPrinted>
  <dcterms:created xsi:type="dcterms:W3CDTF">2011-01-22T11:49:00Z</dcterms:created>
  <dcterms:modified xsi:type="dcterms:W3CDTF">2018-03-09T07:09:59Z</dcterms:modified>
</cp:coreProperties>
</file>