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71" r:id="rId4"/>
    <p:sldId id="260" r:id="rId5"/>
    <p:sldId id="273" r:id="rId6"/>
    <p:sldId id="263" r:id="rId7"/>
    <p:sldId id="274" r:id="rId8"/>
    <p:sldId id="272" r:id="rId9"/>
    <p:sldId id="261" r:id="rId10"/>
    <p:sldId id="276" r:id="rId11"/>
    <p:sldId id="269" r:id="rId12"/>
    <p:sldId id="275" r:id="rId1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CA5B0D-F5D8-47CB-9352-0D195823FD2A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36A422-6CD3-4558-8D2E-94AAB1828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370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36A422-6CD3-4558-8D2E-94AAB1828E6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628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36A422-6CD3-4558-8D2E-94AAB1828E6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60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2FA6FE6D-1895-402E-9AAB-2B3826B41D36}" type="datetime1">
              <a:rPr lang="en-US" smtClean="0"/>
              <a:t>7/9/2024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1CCBB-2FF7-4368-81CD-4A7CDADB4296}" type="datetime1">
              <a:rPr lang="en-US" smtClean="0"/>
              <a:t>7/9/2024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864BE-4D7D-4175-9CB2-5E7683FCD771}" type="datetime1">
              <a:rPr lang="en-US" smtClean="0"/>
              <a:t>7/9/2024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BE10-AAED-47F4-8C9E-E351419A3738}" type="datetime1">
              <a:rPr lang="en-US" smtClean="0"/>
              <a:t>7/9/2024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B705B-DCBB-4867-A993-456D768D2403}" type="datetime1">
              <a:rPr lang="en-US" smtClean="0"/>
              <a:t>7/9/2024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A5E2-801B-4D10-98F7-51CD78B62D68}" type="datetime1">
              <a:rPr lang="en-US" smtClean="0"/>
              <a:t>7/9/2024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C339A-BA74-4FB8-B8E2-32D643EDF44A}" type="datetime1">
              <a:rPr lang="en-US" smtClean="0"/>
              <a:t>7/9/2024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082C0-C214-402F-9A43-F9F9F0092DB2}" type="datetime1">
              <a:rPr lang="en-US" smtClean="0"/>
              <a:t>7/9/2024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23CC4-6F63-4B02-850B-E2764F46270C}" type="datetime1">
              <a:rPr lang="en-US" smtClean="0"/>
              <a:t>7/9/2024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B21AE-D532-4C12-91C3-AAB62BDC70C1}" type="datetime1">
              <a:rPr lang="en-US" smtClean="0"/>
              <a:t>7/9/2024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612F8-0B90-4338-A0FB-D7911A02E1F1}" type="datetime1">
              <a:rPr lang="en-US" smtClean="0"/>
              <a:t>7/9/2024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7C52D-E52E-4AEE-A41D-D6D7DE0C8ADB}" type="datetime1">
              <a:rPr lang="en-US" smtClean="0"/>
              <a:t>7/9/2024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E9516-AFA7-4227-8308-E651B03CF827}" type="datetime1">
              <a:rPr lang="en-US" smtClean="0"/>
              <a:t>7/9/2024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D7FE5-4D75-4745-95DB-CF541747CB22}" type="datetime1">
              <a:rPr lang="en-US" smtClean="0"/>
              <a:t>7/9/2024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214B8-0E0E-45C6-B321-316B6F7A6884}" type="datetime1">
              <a:rPr lang="en-US" smtClean="0"/>
              <a:t>7/9/2024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6F8-955B-4F77-8CEF-4B0838A35358}" type="datetime1">
              <a:rPr lang="en-US" smtClean="0"/>
              <a:t>7/9/2024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49E85-2B75-425E-8CBD-EB92EE78870C}" type="datetime1">
              <a:rPr lang="en-US" smtClean="0"/>
              <a:t>7/9/2024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B48AA-A034-4C3A-9F89-1195DC7A822E}" type="datetime1">
              <a:rPr lang="en-US" smtClean="0"/>
              <a:t>7/9/2024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dps.europa.eu/data-protection/our-work/publications/guidelines/orientations-edps-reactions-eu-institutions_en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790" y="531004"/>
            <a:ext cx="8712678" cy="1453071"/>
          </a:xfrm>
        </p:spPr>
        <p:txBody>
          <a:bodyPr>
            <a:normAutofit/>
          </a:bodyPr>
          <a:lstStyle/>
          <a:p>
            <a:r>
              <a:rPr lang="el-GR" sz="3600" b="1" dirty="0" err="1">
                <a:cs typeface="Arial" panose="020B0604020202020204" pitchFamily="34" charset="0"/>
              </a:rPr>
              <a:t>επεξεργασια</a:t>
            </a:r>
            <a:r>
              <a:rPr lang="el-GR" sz="3600" b="1" dirty="0">
                <a:cs typeface="Arial" panose="020B0604020202020204" pitchFamily="34" charset="0"/>
              </a:rPr>
              <a:t> </a:t>
            </a:r>
            <a:r>
              <a:rPr lang="el-GR" sz="3600" b="1" dirty="0" err="1">
                <a:cs typeface="Arial" panose="020B0604020202020204" pitchFamily="34" charset="0"/>
              </a:rPr>
              <a:t>δεδομενων</a:t>
            </a:r>
            <a:r>
              <a:rPr lang="el-GR" sz="3600" b="1" dirty="0">
                <a:cs typeface="Arial" panose="020B0604020202020204" pitchFamily="34" charset="0"/>
              </a:rPr>
              <a:t> </a:t>
            </a:r>
            <a:r>
              <a:rPr lang="el-GR" sz="3600" b="1" dirty="0" err="1">
                <a:cs typeface="Arial" panose="020B0604020202020204" pitchFamily="34" charset="0"/>
              </a:rPr>
              <a:t>προσωπικου</a:t>
            </a:r>
            <a:br>
              <a:rPr lang="el-GR" sz="3600" b="1" dirty="0">
                <a:cs typeface="Arial" panose="020B0604020202020204" pitchFamily="34" charset="0"/>
              </a:rPr>
            </a:br>
            <a:r>
              <a:rPr lang="el-GR" sz="3600" b="1" dirty="0" err="1">
                <a:cs typeface="Arial" panose="020B0604020202020204" pitchFamily="34" charset="0"/>
              </a:rPr>
              <a:t>χαρακτηρα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l-GR" sz="3600" b="1" dirty="0">
                <a:cs typeface="Arial" panose="020B0604020202020204" pitchFamily="34" charset="0"/>
              </a:rPr>
              <a:t>ΚΑΙ ΤΗΛΕΡΓΑΣΙΑ</a:t>
            </a:r>
            <a:endParaRPr lang="en-US" sz="3600" b="1" dirty="0"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0341" y="3429000"/>
            <a:ext cx="8791575" cy="2724958"/>
          </a:xfrm>
        </p:spPr>
        <p:txBody>
          <a:bodyPr>
            <a:normAutofit lnSpcReduction="10000"/>
          </a:bodyPr>
          <a:lstStyle/>
          <a:p>
            <a:endParaRPr lang="el-GR" dirty="0">
              <a:solidFill>
                <a:schemeClr val="tx1">
                  <a:lumMod val="65000"/>
                </a:schemeClr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Pct val="125000"/>
              <a:buFont typeface="Arial" panose="020B0604020202020204" pitchFamily="34" charset="0"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Ειρήνη </a:t>
            </a:r>
            <a:r>
              <a:rPr kumimoji="0" lang="el-G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Λοϊζίδου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 Νικολαΐδου</a:t>
            </a:r>
          </a:p>
          <a:p>
            <a:r>
              <a:rPr lang="el-GR" cap="none" dirty="0">
                <a:solidFill>
                  <a:schemeClr val="tx1"/>
                </a:solidFill>
                <a:cs typeface="Arial" panose="020B0604020202020204" pitchFamily="34" charset="0"/>
              </a:rPr>
              <a:t>Επίτροπος Προστασίας Δεδομένων Προσωπικού Χαρακτήρα </a:t>
            </a:r>
          </a:p>
          <a:p>
            <a:r>
              <a:rPr lang="el-GR" cap="none" dirty="0">
                <a:solidFill>
                  <a:schemeClr val="tx1"/>
                </a:solidFill>
                <a:cs typeface="Arial" panose="020B0604020202020204" pitchFamily="34" charset="0"/>
              </a:rPr>
              <a:t>Επίτροπος Πληροφοριών</a:t>
            </a:r>
          </a:p>
          <a:p>
            <a:r>
              <a:rPr lang="el-GR" cap="none" dirty="0">
                <a:solidFill>
                  <a:schemeClr val="tx1"/>
                </a:solidFill>
                <a:cs typeface="Arial" panose="020B0604020202020204" pitchFamily="34" charset="0"/>
              </a:rPr>
              <a:t>Αντιπρόεδρος Ευρωπαϊκού Συμβουλίου Προστασίας Δεδομένων</a:t>
            </a:r>
          </a:p>
          <a:p>
            <a:r>
              <a:rPr lang="el-GR" dirty="0">
                <a:solidFill>
                  <a:schemeClr val="tx1"/>
                </a:solidFill>
                <a:cs typeface="Arial" panose="020B0604020202020204" pitchFamily="34" charset="0"/>
              </a:rPr>
              <a:t>10 </a:t>
            </a:r>
            <a:r>
              <a:rPr lang="el-GR" cap="small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l-GR" cap="none" dirty="0">
                <a:solidFill>
                  <a:schemeClr val="tx1"/>
                </a:solidFill>
                <a:cs typeface="Arial" panose="020B0604020202020204" pitchFamily="34" charset="0"/>
              </a:rPr>
              <a:t>Ιουλίου 2024</a:t>
            </a:r>
            <a:endParaRPr lang="en-US" cap="none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6470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2E51D-D490-D6A1-88BB-BFE07D08E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cap="none" dirty="0"/>
              <a:t>Σχετικά βοηθήματα!!</a:t>
            </a:r>
            <a:endParaRPr lang="en-US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6D6FE-0490-DA3A-5591-D6F1D4DE51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EDPS GUIDELINES on remote work 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https://www.edps.europa.eu/data-protection/our-work/publications/guidelines/orientations-edps-reactions-eu-institutions_en</a:t>
            </a:r>
            <a:endParaRPr lang="en-US" dirty="0"/>
          </a:p>
          <a:p>
            <a:r>
              <a:rPr lang="en-US" dirty="0"/>
              <a:t>Opinion 2/2017 on data processing at work - wp249</a:t>
            </a:r>
          </a:p>
          <a:p>
            <a:r>
              <a:rPr lang="el-GR" dirty="0"/>
              <a:t>Κατευθυντήριες γραμμές Αρχής Προστασίας Δεδομένων (Ελλάδα) σχετικά με την εφαρμογή των κανόνων προστασίας δεδομένων προσωπικού χαρακτήρα στο πλαίσιο της τηλεργασίας (32/2021)</a:t>
            </a:r>
          </a:p>
          <a:p>
            <a:r>
              <a:rPr lang="el-GR" dirty="0"/>
              <a:t>Γνωμοδότηση Αρχής Προστασίας Δεδομένων (Ελλάδα) 1/2022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07A5A2-A047-6877-F571-A747431DF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666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l-GR" sz="4000" dirty="0">
                <a:latin typeface="Arial" panose="020B0604020202020204" pitchFamily="34" charset="0"/>
                <a:cs typeface="Arial" panose="020B0604020202020204" pitchFamily="34" charset="0"/>
              </a:rPr>
              <a:t>ΕΥΧΑΡΙΣΤΩ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l-G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621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DCD35-C542-1E06-AEF5-6A6309305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1215" y="618517"/>
            <a:ext cx="9736196" cy="5514863"/>
          </a:xfrm>
        </p:spPr>
        <p:txBody>
          <a:bodyPr>
            <a:normAutofit/>
          </a:bodyPr>
          <a:lstStyle/>
          <a:p>
            <a:pPr algn="ctr"/>
            <a:r>
              <a:rPr lang="el-GR" sz="3100" cap="none" dirty="0"/>
              <a:t>Γραφείο Επιτρόπου Προστασίας </a:t>
            </a:r>
            <a:br>
              <a:rPr lang="el-GR" sz="3100" cap="none" dirty="0"/>
            </a:br>
            <a:r>
              <a:rPr lang="el-GR" sz="3100" cap="none" dirty="0"/>
              <a:t>Δεδομένων Προσωπικού Χαρακτήρα </a:t>
            </a:r>
            <a:br>
              <a:rPr lang="el-GR" sz="3100" cap="none" dirty="0"/>
            </a:br>
            <a:br>
              <a:rPr lang="el-GR" sz="3100" cap="none" dirty="0"/>
            </a:br>
            <a:r>
              <a:rPr lang="el-GR" sz="3100" cap="none" dirty="0" err="1"/>
              <a:t>Κυπράνορος</a:t>
            </a:r>
            <a:r>
              <a:rPr lang="el-GR" sz="3100" cap="none" dirty="0"/>
              <a:t> 15, Τ.Τ 1061Λευκωσία </a:t>
            </a:r>
            <a:br>
              <a:rPr lang="el-GR" sz="3100" cap="none" dirty="0"/>
            </a:br>
            <a:r>
              <a:rPr lang="el-GR" sz="3100" cap="none" dirty="0"/>
              <a:t>Τ.Θ. 23378, 1682 Λευκωσία </a:t>
            </a:r>
            <a:br>
              <a:rPr lang="el-GR" sz="3100" cap="none" dirty="0"/>
            </a:br>
            <a:br>
              <a:rPr lang="el-GR" sz="3100" cap="none" dirty="0"/>
            </a:br>
            <a:r>
              <a:rPr lang="el-GR" sz="3100" cap="none" dirty="0" err="1"/>
              <a:t>Τηλ</a:t>
            </a:r>
            <a:r>
              <a:rPr lang="el-GR" sz="3100" cap="none" dirty="0"/>
              <a:t>.: 22818456, Φαξ: 22304565 </a:t>
            </a:r>
            <a:br>
              <a:rPr lang="el-GR" sz="3100" cap="none" dirty="0"/>
            </a:br>
            <a:r>
              <a:rPr lang="el-GR" sz="3100" cap="none" dirty="0"/>
              <a:t>E-</a:t>
            </a:r>
            <a:r>
              <a:rPr lang="el-GR" sz="3100" cap="none" dirty="0" err="1"/>
              <a:t>mail</a:t>
            </a:r>
            <a:r>
              <a:rPr lang="el-GR" sz="3100" cap="none" dirty="0"/>
              <a:t>: commissioner@dataprotection.gov.cy </a:t>
            </a:r>
            <a:br>
              <a:rPr lang="el-GR" sz="3100" cap="none" dirty="0"/>
            </a:br>
            <a:br>
              <a:rPr lang="el-GR" sz="3100" cap="none" dirty="0"/>
            </a:br>
            <a:r>
              <a:rPr lang="el-GR" sz="3100" cap="none" dirty="0"/>
              <a:t>www.dataprotection.gov.cy </a:t>
            </a:r>
            <a:br>
              <a:rPr lang="el-GR" dirty="0"/>
            </a:b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E319238-F2FF-9EEE-B45C-8251A17AF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092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0160" y="74816"/>
            <a:ext cx="9767251" cy="1452144"/>
          </a:xfrm>
        </p:spPr>
        <p:txBody>
          <a:bodyPr>
            <a:normAutofit fontScale="90000"/>
          </a:bodyPr>
          <a:lstStyle/>
          <a:p>
            <a:pPr lvl="0">
              <a:lnSpc>
                <a:spcPct val="120000"/>
              </a:lnSpc>
              <a:spcBef>
                <a:spcPts val="1000"/>
              </a:spcBef>
              <a:buSzPct val="125000"/>
            </a:pPr>
            <a:br>
              <a:rPr lang="en-US" sz="2000" b="1" dirty="0"/>
            </a:br>
            <a:br>
              <a:rPr lang="en-US" sz="2000" b="1" dirty="0"/>
            </a:br>
            <a:r>
              <a:rPr lang="el-GR" sz="2800" b="1" dirty="0">
                <a:latin typeface="Arial" panose="020B0604020202020204" pitchFamily="34" charset="0"/>
                <a:cs typeface="Arial" panose="020B0604020202020204" pitchFamily="34" charset="0"/>
              </a:rPr>
              <a:t>ΙΣΧΥΟΝ ΝΟΜΟΘΕΤΙΚΟ ΠΛΑΙΣΙΟ </a:t>
            </a:r>
            <a:br>
              <a:rPr lang="en-US" sz="3100" b="1" cap="none" dirty="0">
                <a:solidFill>
                  <a:prstClr val="whit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en-US" sz="3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697" y="1748901"/>
            <a:ext cx="9839713" cy="4306842"/>
          </a:xfrm>
        </p:spPr>
        <p:txBody>
          <a:bodyPr>
            <a:normAutofit fontScale="92500" lnSpcReduction="10000"/>
          </a:bodyPr>
          <a:lstStyle/>
          <a:p>
            <a:r>
              <a:rPr lang="el-GR" dirty="0">
                <a:cs typeface="Arial" panose="020B0604020202020204" pitchFamily="34" charset="0"/>
              </a:rPr>
              <a:t>Γενικός Κανονισμός για την Προστασία Δεδομένων </a:t>
            </a:r>
          </a:p>
          <a:p>
            <a:pPr marL="0" indent="0">
              <a:buNone/>
            </a:pPr>
            <a:r>
              <a:rPr lang="el-GR" dirty="0">
                <a:cs typeface="Arial" panose="020B0604020202020204" pitchFamily="34" charset="0"/>
              </a:rPr>
              <a:t>   (ΕΕ) 2016/679, («ο Κανονισμός»)</a:t>
            </a:r>
          </a:p>
          <a:p>
            <a:pPr marL="0" indent="0">
              <a:buNone/>
            </a:pPr>
            <a:endParaRPr lang="el-GR" dirty="0">
              <a:cs typeface="Arial" panose="020B0604020202020204" pitchFamily="34" charset="0"/>
            </a:endParaRPr>
          </a:p>
          <a:p>
            <a:r>
              <a:rPr lang="el-GR" dirty="0">
                <a:cs typeface="Arial" panose="020B0604020202020204" pitchFamily="34" charset="0"/>
              </a:rPr>
              <a:t>Νόμος 125(Ι)/2018 (συμπληρώνει τον Κανονισμό)</a:t>
            </a:r>
          </a:p>
          <a:p>
            <a:pPr marL="0" indent="0">
              <a:buNone/>
            </a:pPr>
            <a:endParaRPr lang="el-GR" dirty="0">
              <a:cs typeface="Arial" panose="020B0604020202020204" pitchFamily="34" charset="0"/>
            </a:endParaRPr>
          </a:p>
          <a:p>
            <a:r>
              <a:rPr lang="el-GR" dirty="0">
                <a:cs typeface="Arial" panose="020B0604020202020204" pitchFamily="34" charset="0"/>
              </a:rPr>
              <a:t>Ειδικό νομοθετικό πλαίσιο </a:t>
            </a:r>
            <a:r>
              <a:rPr lang="en-US" dirty="0">
                <a:cs typeface="Arial" panose="020B0604020202020204" pitchFamily="34" charset="0"/>
              </a:rPr>
              <a:t>*</a:t>
            </a:r>
            <a:r>
              <a:rPr lang="el-GR" dirty="0">
                <a:cs typeface="Arial" panose="020B0604020202020204" pitchFamily="34" charset="0"/>
              </a:rPr>
              <a:t>Ο περί Ρύθμισης του Πλαισίου Οργάνωσης της Τηλεργασίας Νόμος του 2023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l-GR" dirty="0">
                <a:cs typeface="Arial" panose="020B0604020202020204" pitchFamily="34" charset="0"/>
              </a:rPr>
              <a:t>   Ν. 120(Ι)/2023 </a:t>
            </a:r>
            <a:r>
              <a:rPr lang="en-US" dirty="0">
                <a:cs typeface="Arial" panose="020B0604020202020204" pitchFamily="34" charset="0"/>
              </a:rPr>
              <a:t>(</a:t>
            </a:r>
            <a:r>
              <a:rPr lang="el-GR" dirty="0">
                <a:cs typeface="Arial" panose="020B0604020202020204" pitchFamily="34" charset="0"/>
              </a:rPr>
              <a:t>ισχύει μόνο για την τηλεργασία στον ιδιωτικό τομέα και στα </a:t>
            </a:r>
            <a:r>
              <a:rPr lang="el-GR" dirty="0" err="1">
                <a:cs typeface="Arial" panose="020B0604020202020204" pitchFamily="34" charset="0"/>
              </a:rPr>
              <a:t>ν.π.δ.δ</a:t>
            </a:r>
            <a:r>
              <a:rPr lang="el-GR" dirty="0">
                <a:cs typeface="Arial" panose="020B0604020202020204" pitchFamily="34" charset="0"/>
              </a:rPr>
              <a:t> και τοπική αυτοδιοίκηση κατόπιν ανάλογων ρυθμίσεων) *Δεν ισχύει για τον δημόσιο τομέα</a:t>
            </a:r>
          </a:p>
          <a:p>
            <a:pPr marL="0" indent="0">
              <a:buNone/>
            </a:pPr>
            <a:endParaRPr lang="el-GR" sz="2200" dirty="0">
              <a:cs typeface="Arial" panose="020B0604020202020204" pitchFamily="34" charset="0"/>
            </a:endParaRPr>
          </a:p>
          <a:p>
            <a:endParaRPr lang="el-GR" sz="2200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914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DB717-6C26-A3BC-42D9-7FEDBA6EDB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0495" y="1200195"/>
            <a:ext cx="8451010" cy="861712"/>
          </a:xfrm>
        </p:spPr>
        <p:txBody>
          <a:bodyPr>
            <a:normAutofit/>
          </a:bodyPr>
          <a:lstStyle/>
          <a:p>
            <a:r>
              <a:rPr lang="el-GR" sz="3600" b="1" cap="none" dirty="0"/>
              <a:t>Τηλεργασία και προστασία </a:t>
            </a:r>
            <a:r>
              <a:rPr lang="el-GR" sz="3600" b="1" cap="none" dirty="0" err="1"/>
              <a:t>π.δ</a:t>
            </a:r>
            <a:r>
              <a:rPr lang="el-GR" sz="3600" b="1" cap="none" dirty="0"/>
              <a:t> </a:t>
            </a:r>
            <a:endParaRPr lang="en-US" sz="3600" b="1" cap="non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88C2E0-0934-5357-B041-999C556EA2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4294" y="2061908"/>
            <a:ext cx="8942717" cy="4252628"/>
          </a:xfrm>
        </p:spPr>
        <p:txBody>
          <a:bodyPr>
            <a:normAutofit fontScale="92500"/>
          </a:bodyPr>
          <a:lstStyle/>
          <a:p>
            <a:r>
              <a:rPr lang="el-GR" sz="2800" b="1" cap="none" dirty="0">
                <a:solidFill>
                  <a:schemeClr val="tx1"/>
                </a:solidFill>
              </a:rPr>
              <a:t>Δύο εκφάνσεις -</a:t>
            </a:r>
            <a:endParaRPr lang="el-GR" sz="2800" cap="none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l-GR" sz="2800" cap="none" dirty="0">
                <a:solidFill>
                  <a:schemeClr val="tx1"/>
                </a:solidFill>
              </a:rPr>
              <a:t>Α. Η συλλογή και επεξεργασία </a:t>
            </a:r>
            <a:r>
              <a:rPr lang="el-GR" sz="2800" cap="none" dirty="0" err="1">
                <a:solidFill>
                  <a:schemeClr val="tx1"/>
                </a:solidFill>
              </a:rPr>
              <a:t>π.δ</a:t>
            </a:r>
            <a:r>
              <a:rPr lang="el-GR" sz="2800" cap="none" dirty="0">
                <a:solidFill>
                  <a:schemeClr val="tx1"/>
                </a:solidFill>
              </a:rPr>
              <a:t> των </a:t>
            </a:r>
            <a:r>
              <a:rPr lang="el-GR" sz="2800" cap="none" dirty="0" err="1">
                <a:solidFill>
                  <a:schemeClr val="tx1"/>
                </a:solidFill>
              </a:rPr>
              <a:t>τηλεργαζόμενων</a:t>
            </a:r>
            <a:r>
              <a:rPr lang="el-GR" sz="2800" cap="none" dirty="0">
                <a:solidFill>
                  <a:schemeClr val="tx1"/>
                </a:solidFill>
              </a:rPr>
              <a:t> από τον </a:t>
            </a:r>
            <a:r>
              <a:rPr lang="el-GR" sz="2800" cap="none" dirty="0" err="1">
                <a:solidFill>
                  <a:schemeClr val="tx1"/>
                </a:solidFill>
              </a:rPr>
              <a:t>υ.ε</a:t>
            </a:r>
            <a:r>
              <a:rPr lang="el-GR" sz="2800" cap="none" dirty="0">
                <a:solidFill>
                  <a:schemeClr val="tx1"/>
                </a:solidFill>
              </a:rPr>
              <a:t> / εργοδότη με τη χρήση παρεμβατικών μέσων για την εποπτεία της τηλεργασίας.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l-GR" sz="2800" cap="none" dirty="0">
                <a:solidFill>
                  <a:schemeClr val="tx1"/>
                </a:solidFill>
              </a:rPr>
              <a:t>Β. Η διασφάλιση της προστασίας και ασφάλειας των </a:t>
            </a:r>
            <a:r>
              <a:rPr lang="el-GR" sz="2800" cap="none" dirty="0" err="1">
                <a:solidFill>
                  <a:schemeClr val="tx1"/>
                </a:solidFill>
              </a:rPr>
              <a:t>π.δ</a:t>
            </a:r>
            <a:r>
              <a:rPr lang="el-GR" sz="2800" cap="none" dirty="0">
                <a:solidFill>
                  <a:schemeClr val="tx1"/>
                </a:solidFill>
              </a:rPr>
              <a:t> (μέτρα ασφάλειας) ως μέρος των υπηρεσιακών δεδομένων κατά την τηλεργασία (</a:t>
            </a:r>
            <a:r>
              <a:rPr lang="en-US" sz="2800" cap="none" dirty="0">
                <a:solidFill>
                  <a:schemeClr val="tx1"/>
                </a:solidFill>
              </a:rPr>
              <a:t>BYOD POLICY </a:t>
            </a:r>
            <a:r>
              <a:rPr lang="el-GR" sz="2800" cap="none" dirty="0">
                <a:solidFill>
                  <a:schemeClr val="tx1"/>
                </a:solidFill>
              </a:rPr>
              <a:t>ΚΑΙ ΧΡΗΣΗ ΕΞΟΠΛΙΣΜΟΥ ΤΟΥ ΕΡΓΟΔΟΤΗ ΚΑΤΑ ΤΗΝ ΤΗΛΕΡΓΑΣΙΑ).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sz="2800" cap="none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87F215-0F6E-C5E1-2D4E-18CF7418B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924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2589" y="1"/>
            <a:ext cx="9744821" cy="966158"/>
          </a:xfrm>
        </p:spPr>
        <p:txBody>
          <a:bodyPr>
            <a:normAutofit/>
          </a:bodyPr>
          <a:lstStyle/>
          <a:p>
            <a:r>
              <a:rPr lang="el-GR" sz="2800" b="1" cap="none" dirty="0">
                <a:latin typeface="Arial" panose="020B0604020202020204" pitchFamily="34" charset="0"/>
                <a:cs typeface="Arial" panose="020B0604020202020204" pitchFamily="34" charset="0"/>
              </a:rPr>
              <a:t>Βασικές έννοιες που ισχύουν στην τηλεργασία  </a:t>
            </a:r>
            <a:endParaRPr lang="en-US" sz="2800" b="1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6605" y="1216324"/>
            <a:ext cx="9744821" cy="5124091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l-GR" sz="9200" b="1" dirty="0"/>
              <a:t>δεδομένα προσωπικού χαρακτήρα</a:t>
            </a:r>
            <a:r>
              <a:rPr lang="el-GR" sz="9200" dirty="0"/>
              <a:t>/ προσωπικά δεδομένα /</a:t>
            </a:r>
            <a:r>
              <a:rPr lang="el-GR" sz="9200" dirty="0" err="1"/>
              <a:t>π.δ</a:t>
            </a:r>
            <a:r>
              <a:rPr lang="el-GR" sz="9200" dirty="0"/>
              <a:t>: </a:t>
            </a:r>
            <a:r>
              <a:rPr lang="el-GR" sz="9200" b="1" dirty="0"/>
              <a:t>κάθε πληροφορία </a:t>
            </a:r>
            <a:r>
              <a:rPr lang="el-GR" sz="9200" dirty="0"/>
              <a:t>που αφορά </a:t>
            </a:r>
            <a:r>
              <a:rPr lang="el-GR" sz="9200" dirty="0" err="1"/>
              <a:t>ταυτοποιημένο</a:t>
            </a:r>
            <a:r>
              <a:rPr lang="el-GR" sz="9200" dirty="0"/>
              <a:t> ή </a:t>
            </a:r>
            <a:r>
              <a:rPr lang="el-GR" sz="9200" dirty="0" err="1"/>
              <a:t>ταυτοποιήσιμο</a:t>
            </a:r>
            <a:r>
              <a:rPr lang="el-GR" sz="9200" dirty="0"/>
              <a:t> φυσικό εν ζωή πρόσωπο </a:t>
            </a:r>
            <a:r>
              <a:rPr lang="el-GR" sz="9200" b="1" dirty="0">
                <a:cs typeface="Arial" panose="020B0604020202020204" pitchFamily="34" charset="0"/>
              </a:rPr>
              <a:t>→</a:t>
            </a:r>
            <a:r>
              <a:rPr lang="el-GR" sz="9200" dirty="0">
                <a:cs typeface="Arial" panose="020B0604020202020204" pitchFamily="34" charset="0"/>
              </a:rPr>
              <a:t> </a:t>
            </a:r>
            <a:r>
              <a:rPr lang="el-GR" sz="9200" b="1" dirty="0"/>
              <a:t>υποκείμενο των δεδομένων</a:t>
            </a:r>
            <a:r>
              <a:rPr lang="el-GR" sz="9200" dirty="0"/>
              <a:t> </a:t>
            </a:r>
            <a:r>
              <a:rPr lang="el-GR" sz="9200" dirty="0" err="1"/>
              <a:t>π.χ</a:t>
            </a:r>
            <a:r>
              <a:rPr lang="el-GR" sz="9200" dirty="0"/>
              <a:t>  πελάτες, </a:t>
            </a:r>
            <a:r>
              <a:rPr lang="el-GR" sz="9200" dirty="0" err="1"/>
              <a:t>εργοδοτούμενοι</a:t>
            </a:r>
            <a:r>
              <a:rPr lang="el-GR" sz="9200" dirty="0"/>
              <a:t> / </a:t>
            </a:r>
            <a:r>
              <a:rPr lang="el-GR" sz="9200" dirty="0" err="1"/>
              <a:t>τηλεργαζόμενοι</a:t>
            </a:r>
            <a:r>
              <a:rPr lang="el-GR" sz="9200" dirty="0"/>
              <a:t>, (διττή ιδιότητα και </a:t>
            </a:r>
            <a:r>
              <a:rPr lang="el-GR" sz="9200" dirty="0" err="1"/>
              <a:t>υ.δ</a:t>
            </a:r>
            <a:r>
              <a:rPr lang="el-GR" sz="9200" dirty="0"/>
              <a:t> και πρόσωπα που επεξεργάζονται </a:t>
            </a:r>
            <a:r>
              <a:rPr lang="el-GR" sz="9200" dirty="0" err="1"/>
              <a:t>π.δ</a:t>
            </a:r>
            <a:r>
              <a:rPr lang="el-GR" sz="9200" dirty="0"/>
              <a:t> υπό την εποπτεία του υπεύθυνου επεξεργασίας).</a:t>
            </a:r>
            <a:endParaRPr lang="en-US" sz="9200" dirty="0"/>
          </a:p>
          <a:p>
            <a:pPr marL="0" indent="0">
              <a:buNone/>
            </a:pPr>
            <a:endParaRPr lang="el-GR" sz="9200" dirty="0"/>
          </a:p>
          <a:p>
            <a:pPr algn="just"/>
            <a:r>
              <a:rPr lang="el-GR" sz="9200" b="1" dirty="0"/>
              <a:t>επεξεργασία </a:t>
            </a:r>
            <a:r>
              <a:rPr lang="el-GR" sz="9200" b="1" dirty="0" err="1"/>
              <a:t>π.δ</a:t>
            </a:r>
            <a:r>
              <a:rPr lang="el-GR" sz="9200" dirty="0"/>
              <a:t>: μπορεί να περιλαμβάνει τη συλλογή, καταχώριση, αποθήκευση, αναζήτηση πληροφοριών, χρήση, κοινολόγηση, διάδοση, συσχέτιση, διαγραφή ή καταστροφή δεδομένων.</a:t>
            </a:r>
            <a:endParaRPr lang="en-US" sz="9200" dirty="0"/>
          </a:p>
          <a:p>
            <a:pPr marL="0" indent="0">
              <a:buNone/>
            </a:pPr>
            <a:endParaRPr lang="en-US" sz="9200" dirty="0"/>
          </a:p>
          <a:p>
            <a:pPr algn="just"/>
            <a:r>
              <a:rPr lang="el-GR" sz="9200" b="1" dirty="0"/>
              <a:t>υπεύθυνος επεξεργασίας</a:t>
            </a:r>
            <a:r>
              <a:rPr lang="el-GR" sz="9200" dirty="0"/>
              <a:t>: το </a:t>
            </a:r>
            <a:r>
              <a:rPr lang="el-GR" sz="9200" dirty="0" err="1"/>
              <a:t>φ.π</a:t>
            </a:r>
            <a:r>
              <a:rPr lang="el-GR" sz="9200" dirty="0"/>
              <a:t> ή </a:t>
            </a:r>
            <a:r>
              <a:rPr lang="el-GR" sz="9200" dirty="0" err="1"/>
              <a:t>ν.π</a:t>
            </a:r>
            <a:r>
              <a:rPr lang="el-GR" sz="9200" dirty="0"/>
              <a:t> που αποφασίζει το σκοπό, τα μέσα και τον τρόπο της επεξεργασίας δηλ. ο εργοδότης</a:t>
            </a:r>
          </a:p>
          <a:p>
            <a:endParaRPr lang="el-GR" sz="2800" dirty="0"/>
          </a:p>
          <a:p>
            <a:r>
              <a:rPr lang="el-GR" sz="2800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95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6FA46-9196-1603-34DA-FA0AFFD99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6A9D5-E804-4733-7635-840F21DB4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2097088"/>
            <a:ext cx="9905998" cy="4142393"/>
          </a:xfrm>
        </p:spPr>
        <p:txBody>
          <a:bodyPr>
            <a:normAutofit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/>
            </a:pPr>
            <a:r>
              <a:rPr lang="el-GR" sz="2300" b="1" dirty="0">
                <a:solidFill>
                  <a:prstClr val="white"/>
                </a:solidFill>
              </a:rPr>
              <a:t>«τηλεργασία» </a:t>
            </a:r>
            <a:r>
              <a:rPr lang="el-GR" sz="2300" dirty="0">
                <a:solidFill>
                  <a:prstClr val="white"/>
                </a:solidFill>
              </a:rPr>
              <a:t>σημαίνει εξ αποστάσεως παροχή της εργασίας </a:t>
            </a:r>
            <a:r>
              <a:rPr lang="el-GR" sz="2300" dirty="0" err="1">
                <a:solidFill>
                  <a:prstClr val="white"/>
                </a:solidFill>
              </a:rPr>
              <a:t>εργοδοτουμένου</a:t>
            </a:r>
            <a:r>
              <a:rPr lang="el-GR" sz="2300" dirty="0">
                <a:solidFill>
                  <a:prstClr val="white"/>
                </a:solidFill>
              </a:rPr>
              <a:t> με τη χρήση της τεχνολογίας.</a:t>
            </a:r>
            <a:endParaRPr lang="en-US" sz="2300" dirty="0">
              <a:solidFill>
                <a:prstClr val="white"/>
              </a:solidFill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/>
            </a:pPr>
            <a:endParaRPr kumimoji="0" lang="en-US" sz="23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«Εκτίμηση Αντικτύπου για την Προστασία </a:t>
            </a:r>
            <a:r>
              <a:rPr kumimoji="0" lang="el-GR" sz="23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π.δ</a:t>
            </a:r>
            <a:r>
              <a:rPr kumimoji="0" lang="el-GR" sz="2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/ ΕΑΠΔ»</a:t>
            </a:r>
            <a:r>
              <a:rPr kumimoji="0" lang="el-GR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: Γραπτή εκτίμηση μιας σχεδιαζόμενης πράξης επεξεργασίας, η οποία βοηθά να προσδιοριστούν οι κατάλληλες εγγυήσεις για τον μετριασμό των κινδύνων και την απόδειξη της συμμόρφωσης με τον Κανονισμό.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31A8B7-970D-D05A-5A14-C1316EBF5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623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961" y="618518"/>
            <a:ext cx="9753449" cy="1011874"/>
          </a:xfrm>
        </p:spPr>
        <p:txBody>
          <a:bodyPr>
            <a:normAutofit fontScale="90000"/>
          </a:bodyPr>
          <a:lstStyle/>
          <a:p>
            <a:r>
              <a:rPr lang="el-GR" b="1" cap="none" dirty="0">
                <a:cs typeface="Arial" panose="020B0604020202020204" pitchFamily="34" charset="0"/>
              </a:rPr>
              <a:t>Βασικές αρχές </a:t>
            </a:r>
            <a:r>
              <a:rPr lang="el-GR" b="1" dirty="0">
                <a:cs typeface="Arial" panose="020B0604020202020204" pitchFamily="34" charset="0"/>
              </a:rPr>
              <a:t>/ </a:t>
            </a:r>
            <a:r>
              <a:rPr lang="el-GR" b="1" cap="none" dirty="0">
                <a:cs typeface="Arial" panose="020B0604020202020204" pitchFamily="34" charset="0"/>
              </a:rPr>
              <a:t>κανόνες σύννομης επεξεργασίας </a:t>
            </a:r>
            <a:r>
              <a:rPr lang="el-GR" b="1" cap="none" dirty="0" err="1">
                <a:cs typeface="Arial" panose="020B0604020202020204" pitchFamily="34" charset="0"/>
              </a:rPr>
              <a:t>π.δ</a:t>
            </a:r>
            <a:endParaRPr lang="en-US" b="1" dirty="0"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8853" y="1837426"/>
            <a:ext cx="9658558" cy="4856672"/>
          </a:xfrm>
        </p:spPr>
        <p:txBody>
          <a:bodyPr>
            <a:noAutofit/>
          </a:bodyPr>
          <a:lstStyle/>
          <a:p>
            <a:r>
              <a:rPr lang="el-GR" dirty="0">
                <a:cs typeface="Arial" panose="020B0604020202020204" pitchFamily="34" charset="0"/>
              </a:rPr>
              <a:t>Το δικαίωμα στην ιδιωτική ζωή και η προστασία των προσωπικών δεδομένων εξακολουθεί να υφίσταται και στο εργασιακό φυσικό ή ψηφιακό περιβάλλον.</a:t>
            </a:r>
            <a:endParaRPr lang="en-US" dirty="0">
              <a:cs typeface="Arial" panose="020B0604020202020204" pitchFamily="34" charset="0"/>
            </a:endParaRPr>
          </a:p>
          <a:p>
            <a:r>
              <a:rPr lang="el-GR" dirty="0">
                <a:cs typeface="Arial" panose="020B0604020202020204" pitchFamily="34" charset="0"/>
              </a:rPr>
              <a:t>Η τηλεργασία είναι προαιρετική και απαγορεύεται η δυσμενής διάκριση σε βάρος </a:t>
            </a:r>
            <a:r>
              <a:rPr lang="el-GR" dirty="0" err="1">
                <a:cs typeface="Arial" panose="020B0604020202020204" pitchFamily="34" charset="0"/>
              </a:rPr>
              <a:t>εργοδοτούμενου</a:t>
            </a:r>
            <a:r>
              <a:rPr lang="el-GR" dirty="0">
                <a:cs typeface="Arial" panose="020B0604020202020204" pitchFamily="34" charset="0"/>
              </a:rPr>
              <a:t> που δεν επιθυμεί να </a:t>
            </a:r>
            <a:r>
              <a:rPr lang="el-GR" dirty="0" err="1">
                <a:cs typeface="Arial" panose="020B0604020202020204" pitchFamily="34" charset="0"/>
              </a:rPr>
              <a:t>τηλεργαστεί</a:t>
            </a:r>
            <a:r>
              <a:rPr lang="el-GR" dirty="0">
                <a:cs typeface="Arial" panose="020B0604020202020204" pitchFamily="34" charset="0"/>
              </a:rPr>
              <a:t> (νομιμότητα</a:t>
            </a:r>
            <a:r>
              <a:rPr lang="en-US" dirty="0">
                <a:cs typeface="Arial" panose="020B0604020202020204" pitchFamily="34" charset="0"/>
              </a:rPr>
              <a:t>/</a:t>
            </a:r>
            <a:r>
              <a:rPr lang="el-GR" dirty="0">
                <a:cs typeface="Arial" panose="020B0604020202020204" pitchFamily="34" charset="0"/>
              </a:rPr>
              <a:t>συμβατική σχέση).</a:t>
            </a:r>
            <a:endParaRPr lang="en-US" dirty="0">
              <a:cs typeface="Arial" panose="020B0604020202020204" pitchFamily="34" charset="0"/>
            </a:endParaRPr>
          </a:p>
          <a:p>
            <a:r>
              <a:rPr lang="el-GR" dirty="0">
                <a:cs typeface="Arial" panose="020B0604020202020204" pitchFamily="34" charset="0"/>
              </a:rPr>
              <a:t> Διαφάνεια - ενημέρωση </a:t>
            </a:r>
            <a:r>
              <a:rPr lang="el-GR" dirty="0" err="1">
                <a:cs typeface="Arial" panose="020B0604020202020204" pitchFamily="34" charset="0"/>
              </a:rPr>
              <a:t>εργοδοτούμενου</a:t>
            </a:r>
            <a:r>
              <a:rPr lang="el-GR" dirty="0">
                <a:cs typeface="Arial" panose="020B0604020202020204" pitchFamily="34" charset="0"/>
              </a:rPr>
              <a:t> σχετικά με τους όρους, τα μέσα, τους κινδύνους, ενδεχόμενα οφέλη, επεξεργασία </a:t>
            </a:r>
            <a:r>
              <a:rPr lang="el-GR" dirty="0" err="1">
                <a:cs typeface="Arial" panose="020B0604020202020204" pitchFamily="34" charset="0"/>
              </a:rPr>
              <a:t>π.δ</a:t>
            </a:r>
            <a:r>
              <a:rPr lang="el-GR" dirty="0">
                <a:cs typeface="Arial" panose="020B0604020202020204" pitchFamily="34" charset="0"/>
              </a:rPr>
              <a:t>, εφαρμογή των κανόνων της πολιτικής ασφάλειας και των κατάλληλων τεχνικών και οργανωτικών μέτρων ασφάλειας (Βλ. Αιτ. Σκέψη 39 στον Κανονισμό).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903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23D54-AF02-D247-EEE3-0B3B9B1CD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395EC-BCC9-E413-ABF1-53EB2E470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2204" y="2249486"/>
            <a:ext cx="9805207" cy="3989995"/>
          </a:xfrm>
        </p:spPr>
        <p:txBody>
          <a:bodyPr>
            <a:normAutofit lnSpcReduction="10000"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Η  επεξεργασία </a:t>
            </a:r>
            <a:r>
              <a:rPr kumimoji="0" lang="el-GR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π.δ</a:t>
            </a:r>
            <a:r>
              <a:rPr kumimoji="0" lang="el-GR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 που αποσκοπεί στην εποπτεία, τον έλεγχο του χρόνου ή την αξιολόγηση της απόδοσης, αποτελεσματικότητας και αποδοτικότητας του </a:t>
            </a:r>
            <a:r>
              <a:rPr kumimoji="0" lang="el-GR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τηλεργαζόμενου</a:t>
            </a:r>
            <a:r>
              <a:rPr kumimoji="0" lang="el-GR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 επιτρέπεται μόνο μετά από τη διενέργεια ΕΑΠΔ, προηγούμενη διαβούλευση και τη θετική γνώμη της Επιτρόπου</a:t>
            </a:r>
            <a:r>
              <a:rPr kumimoji="0" lang="en-US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 – </a:t>
            </a:r>
            <a:r>
              <a:rPr kumimoji="0" lang="el-GR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Μέχρι σήμερα καμία ΕΑΠΔ υποβλήθηκε στο Γραφείο.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  <a:p>
            <a:pPr marR="0" lvl="0" algn="just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Pct val="125000"/>
              <a:tabLst/>
              <a:defRPr/>
            </a:pP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Δεν είναι επιτρεπτή η παρακολούθηση του </a:t>
            </a:r>
            <a:r>
              <a:rPr kumimoji="0" lang="el-GR" sz="240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τηλεργαζόμενου</a:t>
            </a: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 μέσω της χρήσης κάμερας ή άλλης ανάλογης εφαρμογής παρεμβατικού χαρακτήρα για τον έλεγχο της απόδοσης του – Κατ’ εφαρμογή της αρχής της αναλογικότητας και ελαχιστοποίησης των δεδομένων.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/>
            </a:pPr>
            <a:endParaRPr kumimoji="0" lang="el-GR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5B31F7-58FE-91FA-FD89-D297D356F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764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AE55B-64CF-6C6F-299A-4733C494A4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90778" y="336431"/>
            <a:ext cx="8977222" cy="1431984"/>
          </a:xfrm>
        </p:spPr>
        <p:txBody>
          <a:bodyPr>
            <a:normAutofit/>
          </a:bodyPr>
          <a:lstStyle/>
          <a:p>
            <a:r>
              <a:rPr lang="el-GR" sz="3600" b="1" cap="none" dirty="0" err="1"/>
              <a:t>Συνιστώμενα</a:t>
            </a:r>
            <a:r>
              <a:rPr lang="el-GR" sz="3600" b="1" cap="none" dirty="0"/>
              <a:t> μέτρα για ασφάλεια των </a:t>
            </a:r>
            <a:r>
              <a:rPr lang="el-GR" sz="3600" b="1" cap="none" dirty="0" err="1"/>
              <a:t>π.δ</a:t>
            </a:r>
            <a:r>
              <a:rPr lang="el-GR" sz="3600" b="1" cap="none" dirty="0"/>
              <a:t> κατά την τηλεργασία</a:t>
            </a:r>
            <a:endParaRPr lang="en-US" sz="3600" b="1" cap="non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ECFB34-4323-6829-AD9A-844004E265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90777" y="1992702"/>
            <a:ext cx="8977222" cy="4451230"/>
          </a:xfrm>
        </p:spPr>
        <p:txBody>
          <a:bodyPr>
            <a:normAutofit fontScale="925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cap="none" dirty="0">
                <a:solidFill>
                  <a:schemeClr val="tx1"/>
                </a:solidFill>
              </a:rPr>
              <a:t>Χρήση υπηρεσιακού ηλεκτρονικού ταχυδρομείου </a:t>
            </a:r>
            <a:r>
              <a:rPr lang="el-GR" cap="none" dirty="0" err="1">
                <a:solidFill>
                  <a:schemeClr val="tx1"/>
                </a:solidFill>
              </a:rPr>
              <a:t>τηλεργαζόμενου</a:t>
            </a:r>
            <a:r>
              <a:rPr lang="el-GR" cap="none" dirty="0">
                <a:solidFill>
                  <a:schemeClr val="tx1"/>
                </a:solidFill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cap="none" dirty="0">
                <a:solidFill>
                  <a:schemeClr val="tx1"/>
                </a:solidFill>
              </a:rPr>
              <a:t>Κρυπτογράφηση περιεχομένου ηλεκτρονικού μηνύματος / χρήση </a:t>
            </a:r>
            <a:r>
              <a:rPr lang="en-US" cap="none" dirty="0">
                <a:solidFill>
                  <a:schemeClr val="tx1"/>
                </a:solidFill>
              </a:rPr>
              <a:t>VPN.</a:t>
            </a:r>
            <a:endParaRPr lang="el-GR" cap="none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cap="none" dirty="0">
                <a:solidFill>
                  <a:schemeClr val="tx1"/>
                </a:solidFill>
              </a:rPr>
              <a:t>Αποφυγή εκτύπωσης εγγράφων εκτός του φυσικού χώρου του εργοδότη.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cap="none" dirty="0">
                <a:solidFill>
                  <a:schemeClr val="tx1"/>
                </a:solidFill>
              </a:rPr>
              <a:t>Άσκηση τηλεργασίας κατά τρόπο ώστε να αποφεύγεται η επαφή και /ή πρόσβαση τρίτων σε </a:t>
            </a:r>
            <a:r>
              <a:rPr lang="el-GR" cap="none" dirty="0" err="1">
                <a:solidFill>
                  <a:schemeClr val="tx1"/>
                </a:solidFill>
              </a:rPr>
              <a:t>π.δ</a:t>
            </a:r>
            <a:r>
              <a:rPr lang="el-GR" cap="none" dirty="0">
                <a:solidFill>
                  <a:schemeClr val="tx1"/>
                </a:solidFill>
              </a:rPr>
              <a:t> που επεξεργάζεται </a:t>
            </a:r>
            <a:r>
              <a:rPr lang="el-GR" cap="none" dirty="0" err="1">
                <a:solidFill>
                  <a:schemeClr val="tx1"/>
                </a:solidFill>
              </a:rPr>
              <a:t>τηλεργαζόμενος</a:t>
            </a:r>
            <a:r>
              <a:rPr lang="el-GR" cap="none" dirty="0">
                <a:solidFill>
                  <a:schemeClr val="tx1"/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cap="none" dirty="0">
                <a:solidFill>
                  <a:schemeClr val="tx1"/>
                </a:solidFill>
              </a:rPr>
              <a:t>Τηλεργασία με τη χρήση ιδιωτικού εξοπλισμού / </a:t>
            </a:r>
            <a:r>
              <a:rPr lang="en-US" cap="none" dirty="0">
                <a:solidFill>
                  <a:schemeClr val="tx1"/>
                </a:solidFill>
              </a:rPr>
              <a:t>BYOD </a:t>
            </a:r>
            <a:r>
              <a:rPr lang="el-GR" cap="none" dirty="0">
                <a:solidFill>
                  <a:schemeClr val="tx1"/>
                </a:solidFill>
              </a:rPr>
              <a:t>– ασφάλεια συσκευής, πολιτικές 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εργοδότη </a:t>
            </a:r>
            <a:r>
              <a:rPr lang="el-GR" cap="none" dirty="0">
                <a:solidFill>
                  <a:schemeClr val="tx1"/>
                </a:solidFill>
              </a:rPr>
              <a:t>σε ισχύ – μέτρα για διαχωρισμό / διάκριση των προσωπικών από τα υπηρεσιακά αρχεία της συσκευής (ξεχωριστός λογαριασμός / </a:t>
            </a:r>
            <a:r>
              <a:rPr lang="en-US" cap="none" dirty="0">
                <a:solidFill>
                  <a:schemeClr val="tx1"/>
                </a:solidFill>
              </a:rPr>
              <a:t>user</a:t>
            </a:r>
            <a:r>
              <a:rPr lang="el-GR" cap="none" dirty="0">
                <a:solidFill>
                  <a:schemeClr val="tx1"/>
                </a:solidFill>
              </a:rPr>
              <a:t> </a:t>
            </a:r>
            <a:r>
              <a:rPr lang="en-US" cap="none" dirty="0">
                <a:solidFill>
                  <a:schemeClr val="tx1"/>
                </a:solidFill>
              </a:rPr>
              <a:t>account), </a:t>
            </a:r>
            <a:r>
              <a:rPr lang="el-GR" cap="none" dirty="0">
                <a:solidFill>
                  <a:schemeClr val="tx1"/>
                </a:solidFill>
              </a:rPr>
              <a:t>μη επιτρεπτή η πρόσβαση του εργοδότη σε μέρος της συσκευής όπου φυλάγονται τα αρχεία από την προσωπική χρήση – μέτρα ασφάλειας για την προστασία των </a:t>
            </a:r>
            <a:r>
              <a:rPr lang="el-GR" cap="none" dirty="0" err="1">
                <a:solidFill>
                  <a:schemeClr val="tx1"/>
                </a:solidFill>
              </a:rPr>
              <a:t>π.δ</a:t>
            </a:r>
            <a:r>
              <a:rPr lang="el-GR" cap="none" dirty="0">
                <a:solidFill>
                  <a:schemeClr val="tx1"/>
                </a:solidFill>
              </a:rPr>
              <a:t> (τείχος, </a:t>
            </a:r>
            <a:r>
              <a:rPr lang="el-GR" cap="none" dirty="0" err="1">
                <a:solidFill>
                  <a:schemeClr val="tx1"/>
                </a:solidFill>
              </a:rPr>
              <a:t>αντιϊκό</a:t>
            </a:r>
            <a:r>
              <a:rPr lang="el-GR" cap="none" dirty="0">
                <a:solidFill>
                  <a:schemeClr val="tx1"/>
                </a:solidFill>
              </a:rPr>
              <a:t> πρόγραμμα, κρυπτογράφηση, </a:t>
            </a:r>
            <a:r>
              <a:rPr lang="el-GR" cap="none" dirty="0" err="1">
                <a:solidFill>
                  <a:schemeClr val="tx1"/>
                </a:solidFill>
              </a:rPr>
              <a:t>κ.α</a:t>
            </a:r>
            <a:r>
              <a:rPr lang="el-GR" cap="none" dirty="0">
                <a:solidFill>
                  <a:schemeClr val="tx1"/>
                </a:solidFill>
              </a:rPr>
              <a:t>)</a:t>
            </a:r>
            <a:r>
              <a:rPr lang="en-US" cap="none" dirty="0">
                <a:solidFill>
                  <a:schemeClr val="tx1"/>
                </a:solidFill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l-GR" cap="none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07CBF9-539F-45C7-F538-9154827B5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12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cap="none" dirty="0">
                <a:cs typeface="Arial" panose="020B0604020202020204" pitchFamily="34" charset="0"/>
              </a:rPr>
              <a:t>Υπενθυμίζεται ότι </a:t>
            </a:r>
            <a:r>
              <a:rPr lang="el-GR" dirty="0">
                <a:cs typeface="Arial" panose="020B0604020202020204" pitchFamily="34" charset="0"/>
              </a:rPr>
              <a:t>……</a:t>
            </a:r>
            <a:endParaRPr lang="en-US" dirty="0"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1828800"/>
            <a:ext cx="9905998" cy="4701395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l-GR" sz="3800" b="1" u="sng" dirty="0">
                <a:cs typeface="Arial" panose="020B0604020202020204" pitchFamily="34" charset="0"/>
              </a:rPr>
              <a:t>Πρόληψη</a:t>
            </a:r>
            <a:r>
              <a:rPr lang="el-GR" sz="3800" b="1" dirty="0">
                <a:cs typeface="Arial" panose="020B0604020202020204" pitchFamily="34" charset="0"/>
              </a:rPr>
              <a:t> </a:t>
            </a:r>
            <a:r>
              <a:rPr lang="el-GR" sz="3800" dirty="0" err="1">
                <a:cs typeface="Arial" panose="020B0604020202020204" pitchFamily="34" charset="0"/>
              </a:rPr>
              <a:t>vs</a:t>
            </a:r>
            <a:r>
              <a:rPr lang="el-GR" sz="3800" dirty="0">
                <a:cs typeface="Arial" panose="020B0604020202020204" pitchFamily="34" charset="0"/>
              </a:rPr>
              <a:t> Αντιμετώπιση Η αρχή της ακεραιότητας και εμπιστευτικότητας επιβάλλει την ειδική κατάρτιση του προσωπικού, την τήρηση των ενδεδειγμένων / κατάλληλων τεχνικών και οργανωτικών μέτρων ασφάλειας </a:t>
            </a:r>
            <a:r>
              <a:rPr lang="el-GR" sz="3800" dirty="0" err="1">
                <a:cs typeface="Arial" panose="020B0604020202020204" pitchFamily="34" charset="0"/>
              </a:rPr>
              <a:t>π.χ</a:t>
            </a:r>
            <a:r>
              <a:rPr lang="el-GR" sz="3800" dirty="0">
                <a:cs typeface="Arial" panose="020B0604020202020204" pitchFamily="34" charset="0"/>
              </a:rPr>
              <a:t> κρυπτογράφηση/ χρήση </a:t>
            </a:r>
            <a:r>
              <a:rPr lang="en-US" sz="3800" dirty="0">
                <a:cs typeface="Arial" panose="020B0604020202020204" pitchFamily="34" charset="0"/>
              </a:rPr>
              <a:t>VPN</a:t>
            </a:r>
            <a:r>
              <a:rPr lang="el-GR" sz="3800" dirty="0">
                <a:cs typeface="Arial" panose="020B0604020202020204" pitchFamily="34" charset="0"/>
              </a:rPr>
              <a:t>, ώστε να διασφαλίζεται η εμπιστευτικότητα, ακεραιότητα και διαθεσιμότητα των </a:t>
            </a:r>
            <a:r>
              <a:rPr lang="el-GR" sz="3800" dirty="0" err="1">
                <a:cs typeface="Arial" panose="020B0604020202020204" pitchFamily="34" charset="0"/>
              </a:rPr>
              <a:t>π.δ</a:t>
            </a:r>
            <a:r>
              <a:rPr lang="el-GR" sz="3800" dirty="0">
                <a:cs typeface="Arial" panose="020B0604020202020204" pitchFamily="34" charset="0"/>
              </a:rPr>
              <a:t> κατά την τηλεργασία και η αποφυγή συμβάντων ασφαλείας.</a:t>
            </a:r>
          </a:p>
          <a:p>
            <a:pPr algn="just"/>
            <a:r>
              <a:rPr lang="el-GR" sz="3800" b="1" dirty="0">
                <a:cs typeface="Arial" panose="020B0604020202020204" pitchFamily="34" charset="0"/>
              </a:rPr>
              <a:t>Ικανοποίηση δικαιωμάτων </a:t>
            </a:r>
            <a:r>
              <a:rPr lang="el-GR" sz="3800" dirty="0">
                <a:cs typeface="Arial" panose="020B0604020202020204" pitchFamily="34" charset="0"/>
              </a:rPr>
              <a:t>(πρόσβαση, διόρθωση, διαγραφή </a:t>
            </a:r>
            <a:r>
              <a:rPr lang="el-GR" sz="3800" dirty="0" err="1">
                <a:cs typeface="Arial" panose="020B0604020202020204" pitchFamily="34" charset="0"/>
              </a:rPr>
              <a:t>κλπ</a:t>
            </a:r>
            <a:r>
              <a:rPr lang="el-GR" sz="3800" dirty="0">
                <a:cs typeface="Arial" panose="020B0604020202020204" pitchFamily="34" charset="0"/>
              </a:rPr>
              <a:t>)</a:t>
            </a:r>
            <a:r>
              <a:rPr lang="en-US" sz="3800" dirty="0">
                <a:cs typeface="Arial" panose="020B0604020202020204" pitchFamily="34" charset="0"/>
              </a:rPr>
              <a:t>.</a:t>
            </a:r>
            <a:r>
              <a:rPr lang="el-GR" sz="3800" dirty="0">
                <a:cs typeface="Arial" panose="020B0604020202020204" pitchFamily="34" charset="0"/>
              </a:rPr>
              <a:t> Υιοθέτηση και τήρηση γραπτών διαδικασιών ώστε να ικανοποιούνται έγκαιρα τα σχετικά δικαιώματα / αιτήματα.</a:t>
            </a:r>
          </a:p>
          <a:p>
            <a:pPr algn="just"/>
            <a:r>
              <a:rPr lang="el-GR" sz="3800" b="1" dirty="0">
                <a:cs typeface="Arial" panose="020B0604020202020204" pitchFamily="34" charset="0"/>
              </a:rPr>
              <a:t>Η αρχή της λογοδοσίας </a:t>
            </a:r>
            <a:r>
              <a:rPr lang="el-GR" sz="3800" dirty="0">
                <a:cs typeface="Arial" panose="020B0604020202020204" pitchFamily="34" charset="0"/>
              </a:rPr>
              <a:t>επιβάλλει την ευθύνη του υπεύθυνου επεξεργασίας/ εργοδότη να αποδεικνύει ανά πάσα στιγμή τη συμμόρφωσή του με τον Κανονισμό ενώπιον της Επιτρόπου ή και των Δικαστικών Αρχών (Γραπτές πολιτικές ασφάλειας και προστασίας δεδομένων).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0077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8795</TotalTime>
  <Words>953</Words>
  <PresentationFormat>Widescreen</PresentationFormat>
  <Paragraphs>78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Tw Cen MT</vt:lpstr>
      <vt:lpstr>Wingdings</vt:lpstr>
      <vt:lpstr>Circuit</vt:lpstr>
      <vt:lpstr>επεξεργασια δεδομενων προσωπικου χαρακτηρα ΚΑΙ ΤΗΛΕΡΓΑΣΙΑ</vt:lpstr>
      <vt:lpstr>  ΙΣΧΥΟΝ ΝΟΜΟΘΕΤΙΚΟ ΠΛΑΙΣΙΟ  </vt:lpstr>
      <vt:lpstr>Τηλεργασία και προστασία π.δ </vt:lpstr>
      <vt:lpstr>Βασικές έννοιες που ισχύουν στην τηλεργασία  </vt:lpstr>
      <vt:lpstr>PowerPoint Presentation</vt:lpstr>
      <vt:lpstr>Βασικές αρχές / κανόνες σύννομης επεξεργασίας π.δ</vt:lpstr>
      <vt:lpstr>PowerPoint Presentation</vt:lpstr>
      <vt:lpstr>Συνιστώμενα μέτρα για ασφάλεια των π.δ κατά την τηλεργασία</vt:lpstr>
      <vt:lpstr>Υπενθυμίζεται ότι ……</vt:lpstr>
      <vt:lpstr>Σχετικά βοηθήματα!!</vt:lpstr>
      <vt:lpstr>PowerPoint Presentation</vt:lpstr>
      <vt:lpstr>Γραφείο Επιτρόπου Προστασίας  Δεδομένων Προσωπικού Χαρακτήρα   Κυπράνορος 15, Τ.Τ 1061Λευκωσία  Τ.Θ. 23378, 1682 Λευκωσία   Τηλ.: 22818456, Φαξ: 22304565  E-mail: commissioner@dataprotection.gov.cy   www.dataprotection.gov.cy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2024-07-09T08:31:57Z</cp:lastPrinted>
  <dcterms:created xsi:type="dcterms:W3CDTF">2020-12-08T10:53:05Z</dcterms:created>
  <dcterms:modified xsi:type="dcterms:W3CDTF">2024-07-09T08:32:06Z</dcterms:modified>
</cp:coreProperties>
</file>