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4" r:id="rId1"/>
  </p:sldMasterIdLst>
  <p:notesMasterIdLst>
    <p:notesMasterId r:id="rId12"/>
  </p:notesMasterIdLst>
  <p:sldIdLst>
    <p:sldId id="256" r:id="rId2"/>
    <p:sldId id="305" r:id="rId3"/>
    <p:sldId id="257" r:id="rId4"/>
    <p:sldId id="299" r:id="rId5"/>
    <p:sldId id="300" r:id="rId6"/>
    <p:sldId id="301" r:id="rId7"/>
    <p:sldId id="302" r:id="rId8"/>
    <p:sldId id="298" r:id="rId9"/>
    <p:sldId id="304" r:id="rId10"/>
    <p:sldId id="303" r:id="rId11"/>
  </p:sldIdLst>
  <p:sldSz cx="9144000" cy="6858000" type="screen4x3"/>
  <p:notesSz cx="7010400" cy="92964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9A7"/>
    <a:srgbClr val="164B7D"/>
    <a:srgbClr val="ACD433"/>
    <a:srgbClr val="C5DCE2"/>
    <a:srgbClr val="1B5182"/>
    <a:srgbClr val="1B4E81"/>
    <a:srgbClr val="1F5A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0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C1D034-6A36-41C3-AE2B-9446A48B6510}" type="datetimeFigureOut">
              <a:rPr lang="en-GB"/>
              <a:pPr>
                <a:defRPr/>
              </a:pPr>
              <a:t>31/01/2023</a:t>
            </a:fld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30"/>
            <a:ext cx="5140742" cy="418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059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C55FE4-4D12-4504-8871-2BBB23C4FE8B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06239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D5D792E-C924-4432-B96E-6FDA9CE629B3}" type="slidenum">
              <a:rPr lang="en-GB" altLang="x-none"/>
              <a:pPr/>
              <a:t>1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20190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2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53546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3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362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4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07872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5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70297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6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65958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7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04064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9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363452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1481780-4EB6-44EC-B34A-B8BCFE9B0CF8}" type="slidenum">
              <a:rPr lang="en-GB" altLang="x-none"/>
              <a:pPr/>
              <a:t>10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32654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7125" y="1828800"/>
            <a:ext cx="990600" cy="228600"/>
          </a:xfrm>
        </p:spPr>
        <p:txBody>
          <a:bodyPr/>
          <a:lstStyle>
            <a:lvl1pPr algn="l">
              <a:defRPr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1F3632-FBF9-4C87-9001-D3B09F533FE2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EFE584B-1E03-422F-9DB4-DD9DE9366B0A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26961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22275" y="401616"/>
              <a:ext cx="8326438" cy="31414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089D-C062-46E3-B8BE-5D63C44F84E9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1C06-F395-4777-B98F-29E36E3049CC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95033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2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647E-FE4D-41CA-8203-C5A650ABC41F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CE03-96DC-45F1-9373-0400D320E703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354305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3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 bwMode="gray">
          <a:xfrm>
            <a:off x="7034213" y="2898775"/>
            <a:ext cx="6604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”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652463" y="590550"/>
            <a:ext cx="600075" cy="13223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“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2BBC-79D3-4E53-A118-6655EF99C92C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F451-3DCE-4F98-AD0B-12840EB59920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3879441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036B-37D0-4E7D-86EA-D521E52B4BB2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35DE-5BE2-4FF3-AD4C-E100DA9861D2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27543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FE33-11D1-41C3-BEB9-7562B1044A77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E4ED-A7F2-42F9-B5C5-8C163D92511C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90257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9FFE-0F42-499A-A473-B97D2FD80887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D2FB-5B6B-429E-A3E4-B615B17A90EB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93089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17657-D369-430A-A364-E562EBED3917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92DC-2AC1-41BA-9FF4-6A7C17876A3F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306647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414338" y="401616"/>
              <a:ext cx="4611687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EE9A-41EF-401D-AA34-793AD3718BAE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CD1D-A860-4B59-95A0-304A949E9509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429180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4BA1-505E-4A69-AAFE-107B6E17FC3C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8E43469-7EDE-4B71-B8AD-F15643CA0231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50118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37475" y="7938"/>
            <a:ext cx="685800" cy="1098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0EFD-1D36-41C6-9E67-350E916A28E0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F3F0073-2A67-42E4-974D-CCC31551111A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29307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0A04-93C6-43FE-9F5F-C96FEB447F0A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69EFF0C-3F66-4A07-BA16-E6DD2EEAF881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8452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2BF0D-3FDA-4227-83EA-B128F4865739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03F37F6-C42E-4BA1-B7B2-EABBFD1DF9F8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8984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D87C-68CE-4E0A-A503-CE6144C6BD68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F29F7D4-7645-4E99-80E7-D917C57AB0B0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35873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C085-4678-4330-919A-8F56C603A6EE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8AA39-0B7D-4888-9B6B-3AE6B6B0100D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328995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71D6-6871-4EAF-821C-2FA0A89CC705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97D3-CCBC-4742-A0F2-969C40F0F634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268436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DF14-B133-4336-B1BA-460CD184F578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96292-6BF9-4515-9453-198F16D46313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  <p:extLst>
      <p:ext uri="{BB962C8B-B14F-4D97-AF65-F5344CB8AC3E}">
        <p14:creationId xmlns:p14="http://schemas.microsoft.com/office/powerpoint/2010/main" val="19680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518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8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36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489200"/>
            <a:ext cx="634365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038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3C8213B-3EC9-4D6B-BF7D-539D4C5D18D3}" type="datetime1">
              <a:rPr lang="en-US"/>
              <a:pPr>
                <a:defRPr/>
              </a:pPr>
              <a:t>1/31/2023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738" y="295275"/>
            <a:ext cx="790575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C542E5-18CA-43F1-AA86-989A7CEF7093}" type="slidenum">
              <a:rPr lang="el-GR" altLang="x-none"/>
              <a:pPr>
                <a:defRPr/>
              </a:pPr>
              <a:t>‹#›</a:t>
            </a:fld>
            <a:endParaRPr lang="el-G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  <p:sldLayoutId id="2147484281" r:id="rId13"/>
    <p:sldLayoutId id="2147484282" r:id="rId14"/>
    <p:sldLayoutId id="2147484283" r:id="rId15"/>
    <p:sldLayoutId id="2147484284" r:id="rId16"/>
    <p:sldLayoutId id="2147484285" r:id="rId1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mmissioner@dataprotection.gov.c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dataprotection.gov.c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556793"/>
            <a:ext cx="8424862" cy="316760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dirty="0">
                <a:solidFill>
                  <a:srgbClr val="CCECFF"/>
                </a:solidFill>
              </a:rPr>
              <a:t/>
            </a:r>
            <a:br>
              <a:rPr lang="el-GR" sz="3600" dirty="0">
                <a:solidFill>
                  <a:srgbClr val="CCECFF"/>
                </a:solidFill>
              </a:rPr>
            </a:br>
            <a:r>
              <a:rPr lang="el-GR" sz="3600" dirty="0">
                <a:solidFill>
                  <a:srgbClr val="CCECFF"/>
                </a:solidFill>
              </a:rPr>
              <a:t> </a:t>
            </a:r>
            <a:br>
              <a:rPr lang="el-GR" sz="3600" dirty="0">
                <a:solidFill>
                  <a:srgbClr val="CCECFF"/>
                </a:solidFill>
              </a:rPr>
            </a:br>
            <a:r>
              <a:rPr lang="el-GR" sz="4400" dirty="0">
                <a:solidFill>
                  <a:schemeClr val="tx1"/>
                </a:solidFill>
              </a:rPr>
              <a:t/>
            </a:r>
            <a:br>
              <a:rPr lang="el-GR" sz="4400" dirty="0">
                <a:solidFill>
                  <a:schemeClr val="tx1"/>
                </a:solidFill>
              </a:rPr>
            </a:br>
            <a:r>
              <a:rPr lang="el-GR" sz="4400" dirty="0">
                <a:solidFill>
                  <a:schemeClr val="tx1"/>
                </a:solidFill>
              </a:rPr>
              <a:t/>
            </a:r>
            <a:br>
              <a:rPr lang="el-GR" sz="4400" dirty="0">
                <a:solidFill>
                  <a:schemeClr val="tx1"/>
                </a:solidFill>
              </a:rPr>
            </a:br>
            <a:r>
              <a:rPr lang="el-GR" sz="3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400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l-GR" sz="4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l-GR" sz="4400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l-GR" sz="4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l-GR" sz="4400" dirty="0">
                <a:solidFill>
                  <a:schemeClr val="tx1"/>
                </a:solidFill>
              </a:rPr>
              <a:t/>
            </a:r>
            <a:br>
              <a:rPr lang="el-GR" sz="4400" dirty="0">
                <a:solidFill>
                  <a:schemeClr val="tx1"/>
                </a:solidFill>
              </a:rPr>
            </a:br>
            <a:r>
              <a:rPr lang="el-GR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l-GR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Introduction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Data Protection Legislation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 presentation in the frame of activities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the European Data Protection Day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-756592" y="-3195736"/>
            <a:ext cx="5904011" cy="707729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FontTx/>
              <a:buNone/>
              <a:defRPr/>
            </a:pPr>
            <a:r>
              <a:rPr lang="el-GR" sz="3000" dirty="0"/>
              <a:t> </a:t>
            </a:r>
            <a:endParaRPr lang="el-G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FontTx/>
              <a:buNone/>
              <a:defRPr/>
            </a:pPr>
            <a:endParaRPr lang="el-GR" sz="2000" dirty="0"/>
          </a:p>
          <a:p>
            <a:pPr fontAlgn="auto">
              <a:buFontTx/>
              <a:buNone/>
              <a:defRPr/>
            </a:pPr>
            <a:r>
              <a:rPr lang="el-GR" sz="2000" dirty="0"/>
              <a:t>	      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719138" y="4868863"/>
            <a:ext cx="8424862" cy="1584325"/>
          </a:xfrm>
          <a:prstGeom prst="rect">
            <a:avLst/>
          </a:prstGeom>
          <a:effectLst/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Irene Loizidou Nicolaidou</a:t>
            </a:r>
            <a:endParaRPr lang="el-G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                                                  UCLAN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Personal Data Protection                           1</a:t>
            </a:r>
            <a:r>
              <a:rPr lang="en-US" sz="2000" baseline="30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2023                </a:t>
            </a:r>
            <a:endParaRPr lang="el-GR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l-GR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l-GR" sz="2000" dirty="0">
                <a:solidFill>
                  <a:schemeClr val="accent2">
                    <a:lumMod val="50000"/>
                  </a:schemeClr>
                </a:solidFill>
              </a:rPr>
            </a:br>
            <a:endParaRPr lang="el-G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4864"/>
            <a:ext cx="8604250" cy="4111799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Commissioner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Personal Data Protection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Iasonos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Street, 1082 Nicosia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22818456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22304565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commissioner@dataprotection.gov.cy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www.dataprotection.gov.cy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10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132856"/>
            <a:ext cx="8604250" cy="418380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Convention of Human Rights (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8: Respect for private and family life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of Fundamental Rights (EU)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7: Respect for private and family life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8: Protection of personal data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Constitution (Republic of CY)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15: Respect for private and family life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17: Privacy of correspondence and any other form of communication</a:t>
            </a: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2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right to privacy and data protection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4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92375"/>
            <a:ext cx="8604250" cy="3824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into force in 201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Defines personal data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Establishes the principles for processing such data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Lays down the conditions for their lawful processing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Establishes a number of rights</a:t>
            </a: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3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General Data Protection Regulation - GDPR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92375"/>
            <a:ext cx="8604250" cy="3824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information that identifies, directly or indirectly, a living natural person (the data subject)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personal data: telephone number, ID, photographs, health records, care registration number,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categories of personal data afford a higher level of protection: racial or ethnic origin, political opinions, religious or philosophical beliefs, trade union membership, genetic and biometric data and data concerning health, sex life or sexual orientation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4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Personal data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0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92375"/>
            <a:ext cx="8604250" cy="3824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Lawfulness, fairness and transparency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limitation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limitation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 and confidentiality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5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8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492375"/>
            <a:ext cx="8604250" cy="38242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of a contract or precontractual obligations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a legal obligation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Vital interests of the data subject or of another person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carried out in the public interest or in the exercise of official authority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Legitimate interests, but only if they override the rights and freedoms of the data subject 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6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1"/>
            <a:ext cx="7450138" cy="629692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Conditions for lawful processing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1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4864"/>
            <a:ext cx="8604250" cy="411179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be informed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of access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rectification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erasure (right to be forgotten)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restriction of processing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data portability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object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not to be subject to a decision based solely on automated processing, including profiling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7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5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1"/>
            <a:ext cx="7737673" cy="629692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28th January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European Data Protection Day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492896"/>
            <a:ext cx="7593657" cy="4536504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2006, the Council of Europe established the 28</a:t>
            </a:r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January as the European Data Protection Day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marks the date when, in 1981, the Council of Europe opened for signature its Convention, for the protection of personal data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year, on this day, Data Protection Authorities organize various events for informing people about their rights and for raising awareness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FD305D5-BA0B-4871-8C9E-EE3F8EB38A1A}" type="slidenum">
              <a:rPr lang="el-GR" altLang="x-none" sz="1400">
                <a:latin typeface="Arial" panose="020B0604020202020204" pitchFamily="34" charset="0"/>
              </a:rPr>
              <a:pPr/>
              <a:t>8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0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04864"/>
            <a:ext cx="8604250" cy="4111799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AAAB4-C827-4376-A74C-4C20A8D81C12}" type="slidenum">
              <a:rPr lang="el-GR" altLang="x-none" sz="1400">
                <a:latin typeface="Arial" panose="020B0604020202020204" pitchFamily="34" charset="0"/>
              </a:rPr>
              <a:pPr/>
              <a:t>9</a:t>
            </a:fld>
            <a:endParaRPr lang="el-GR" altLang="x-none" sz="1400">
              <a:latin typeface="Arial" panose="020B0604020202020204" pitchFamily="34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F9478BA-9B6A-4FE6-74A0-2FB52162F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775" y="927100"/>
            <a:ext cx="6343650" cy="709613"/>
          </a:xfrm>
        </p:spPr>
        <p:txBody>
          <a:bodyPr/>
          <a:lstStyle/>
          <a:p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73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1736</TotalTime>
  <Words>447</Words>
  <Application>Microsoft Office PowerPoint</Application>
  <PresentationFormat>On-screen Show (4:3)</PresentationFormat>
  <Paragraphs>88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          Introduction  to Data Protection Legislation  A presentation in the frame of activities for the European Data Protection Day </vt:lpstr>
      <vt:lpstr>The right to privacy and data protection</vt:lpstr>
      <vt:lpstr>The General Data Protection Regulation - GDPR</vt:lpstr>
      <vt:lpstr>Personal data</vt:lpstr>
      <vt:lpstr>Principles</vt:lpstr>
      <vt:lpstr>Conditions for lawful processing</vt:lpstr>
      <vt:lpstr>Rights</vt:lpstr>
      <vt:lpstr>28th January  European Data Protection Day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Προστασία Προσωπικών Δεδομένων  Χθες – σήμερα - αύριο</dc:title>
  <dc:creator>gov</dc:creator>
  <cp:lastModifiedBy>Olivia Pettashi</cp:lastModifiedBy>
  <cp:revision>145</cp:revision>
  <cp:lastPrinted>2023-01-23T06:20:40Z</cp:lastPrinted>
  <dcterms:created xsi:type="dcterms:W3CDTF">2011-01-22T11:49:00Z</dcterms:created>
  <dcterms:modified xsi:type="dcterms:W3CDTF">2023-01-31T07:08:16Z</dcterms:modified>
</cp:coreProperties>
</file>